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26"/>
  </p:notesMasterIdLst>
  <p:handoutMasterIdLst>
    <p:handoutMasterId r:id="rId27"/>
  </p:handoutMasterIdLst>
  <p:sldIdLst>
    <p:sldId id="261" r:id="rId5"/>
    <p:sldId id="260" r:id="rId6"/>
    <p:sldId id="258" r:id="rId7"/>
    <p:sldId id="267" r:id="rId8"/>
    <p:sldId id="816" r:id="rId9"/>
    <p:sldId id="829" r:id="rId10"/>
    <p:sldId id="270" r:id="rId11"/>
    <p:sldId id="838" r:id="rId12"/>
    <p:sldId id="846" r:id="rId13"/>
    <p:sldId id="824" r:id="rId14"/>
    <p:sldId id="830" r:id="rId15"/>
    <p:sldId id="836" r:id="rId16"/>
    <p:sldId id="837" r:id="rId17"/>
    <p:sldId id="834" r:id="rId18"/>
    <p:sldId id="835" r:id="rId19"/>
    <p:sldId id="840" r:id="rId20"/>
    <p:sldId id="842" r:id="rId21"/>
    <p:sldId id="843" r:id="rId22"/>
    <p:sldId id="844" r:id="rId23"/>
    <p:sldId id="845" r:id="rId24"/>
    <p:sldId id="275" r:id="rId25"/>
  </p:sldIdLst>
  <p:sldSz cx="9144000" cy="5143500" type="screen16x9"/>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55A"/>
    <a:srgbClr val="7DD2D3"/>
    <a:srgbClr val="7ED3D3"/>
    <a:srgbClr val="2E334E"/>
    <a:srgbClr val="3C4367"/>
    <a:srgbClr val="E2E868"/>
    <a:srgbClr val="FFFFFF"/>
    <a:srgbClr val="E1B28C"/>
    <a:srgbClr val="C8712D"/>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EBB1DA-DEFA-45CA-82EE-60888012509B}" v="4" dt="2023-11-21T06:01:07.9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86052" autoAdjust="0"/>
  </p:normalViewPr>
  <p:slideViewPr>
    <p:cSldViewPr snapToGrid="0">
      <p:cViewPr varScale="1">
        <p:scale>
          <a:sx n="129" d="100"/>
          <a:sy n="129" d="100"/>
        </p:scale>
        <p:origin x="1192" y="184"/>
      </p:cViewPr>
      <p:guideLst>
        <p:guide orient="horz" pos="1620"/>
        <p:guide pos="2880"/>
      </p:guideLst>
    </p:cSldViewPr>
  </p:slideViewPr>
  <p:notesTextViewPr>
    <p:cViewPr>
      <p:scale>
        <a:sx n="3" d="2"/>
        <a:sy n="3" d="2"/>
      </p:scale>
      <p:origin x="0" y="0"/>
    </p:cViewPr>
  </p:notesTextViewPr>
  <p:sorterViewPr>
    <p:cViewPr varScale="1">
      <p:scale>
        <a:sx n="1" d="1"/>
        <a:sy n="1" d="1"/>
      </p:scale>
      <p:origin x="0" y="-3606"/>
    </p:cViewPr>
  </p:sorterViewPr>
  <p:notesViewPr>
    <p:cSldViewPr snapToGrid="0">
      <p:cViewPr varScale="1">
        <p:scale>
          <a:sx n="80" d="100"/>
          <a:sy n="80" d="100"/>
        </p:scale>
        <p:origin x="3894"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Functional Expenses (Consolidated)</a:t>
            </a:r>
          </a:p>
        </c:rich>
      </c:tx>
      <c:overlay val="0"/>
    </c:title>
    <c:autoTitleDeleted val="0"/>
    <c:plotArea>
      <c:layout/>
      <c:pieChart>
        <c:varyColors val="1"/>
        <c:ser>
          <c:idx val="0"/>
          <c:order val="0"/>
          <c:tx>
            <c:strRef>
              <c:f>Sheet1!$B$1</c:f>
              <c:strCache>
                <c:ptCount val="1"/>
                <c:pt idx="0">
                  <c:v>Expenses</c:v>
                </c:pt>
              </c:strCache>
            </c:strRef>
          </c:tx>
          <c:explosion val="15"/>
          <c:dLbls>
            <c:dLbl>
              <c:idx val="0"/>
              <c:dLblPos val="outEnd"/>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72-49E4-B990-DB4003A3017A}"/>
                </c:ext>
              </c:extLst>
            </c:dLbl>
            <c:dLbl>
              <c:idx val="1"/>
              <c:dLblPos val="outEnd"/>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972-49E4-B990-DB4003A3017A}"/>
                </c:ext>
              </c:extLst>
            </c:dLbl>
            <c:dLbl>
              <c:idx val="2"/>
              <c:dLblPos val="outEnd"/>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72-49E4-B990-DB4003A3017A}"/>
                </c:ext>
              </c:extLst>
            </c:dLbl>
            <c:spPr>
              <a:noFill/>
              <a:ln>
                <a:noFill/>
              </a:ln>
              <a:effectLst/>
            </c:spPr>
            <c:dLblPos val="outEnd"/>
            <c:showLegendKey val="1"/>
            <c:showVal val="0"/>
            <c:showCatName val="0"/>
            <c:showSerName val="0"/>
            <c:showPercent val="0"/>
            <c:showBubbleSize val="0"/>
            <c:extLst>
              <c:ext xmlns:c15="http://schemas.microsoft.com/office/drawing/2012/chart" uri="{CE6537A1-D6FC-4f65-9D91-7224C49458BB}"/>
            </c:extLst>
          </c:dLbls>
          <c:cat>
            <c:strRef>
              <c:f>Sheet1!$A$2:$A$4</c:f>
              <c:strCache>
                <c:ptCount val="3"/>
                <c:pt idx="0">
                  <c:v>Program Services</c:v>
                </c:pt>
                <c:pt idx="1">
                  <c:v>General and Administrative</c:v>
                </c:pt>
                <c:pt idx="2">
                  <c:v>Fundraising and Development</c:v>
                </c:pt>
              </c:strCache>
            </c:strRef>
          </c:cat>
          <c:val>
            <c:numRef>
              <c:f>Sheet1!$B$2:$B$4</c:f>
              <c:numCache>
                <c:formatCode>0%</c:formatCode>
                <c:ptCount val="3"/>
                <c:pt idx="0">
                  <c:v>0.81699999999999995</c:v>
                </c:pt>
                <c:pt idx="1">
                  <c:v>0.17899999999999999</c:v>
                </c:pt>
                <c:pt idx="2">
                  <c:v>2.3999999999999998E-3</c:v>
                </c:pt>
              </c:numCache>
            </c:numRef>
          </c:val>
          <c:extLst>
            <c:ext xmlns:c16="http://schemas.microsoft.com/office/drawing/2014/chart" uri="{C3380CC4-5D6E-409C-BE32-E72D297353CC}">
              <c16:uniqueId val="{00000007-8972-49E4-B990-DB4003A3017A}"/>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200" baseline="0"/>
          </a:pPr>
          <a:endParaRPr lang="en-US"/>
        </a:p>
      </c:txPr>
    </c:legend>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68CD7A-BB93-40BB-A715-7E231CD84E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55FCC626-968B-4EA6-8DD0-D172D62E402B}">
      <dgm:prSet phldrT="[Text]"/>
      <dgm:spPr/>
      <dgm:t>
        <a:bodyPr/>
        <a:lstStyle/>
        <a:p>
          <a:r>
            <a:rPr lang="en-US" dirty="0"/>
            <a:t>Accounting Policy Changes</a:t>
          </a:r>
        </a:p>
      </dgm:t>
    </dgm:pt>
    <dgm:pt modelId="{7D1B0BD7-788C-4403-A748-0F6123FB19A4}" type="parTrans" cxnId="{E2849FD5-CF84-4854-AC47-2652E57E6EEE}">
      <dgm:prSet/>
      <dgm:spPr/>
      <dgm:t>
        <a:bodyPr/>
        <a:lstStyle/>
        <a:p>
          <a:endParaRPr lang="en-US"/>
        </a:p>
      </dgm:t>
    </dgm:pt>
    <dgm:pt modelId="{3FAA4863-4944-4461-8F7D-4F75A13A899C}" type="sibTrans" cxnId="{E2849FD5-CF84-4854-AC47-2652E57E6EEE}">
      <dgm:prSet/>
      <dgm:spPr/>
      <dgm:t>
        <a:bodyPr/>
        <a:lstStyle/>
        <a:p>
          <a:endParaRPr lang="en-US"/>
        </a:p>
      </dgm:t>
    </dgm:pt>
    <dgm:pt modelId="{DE02564A-708E-4C9B-BBE4-BB2634107611}">
      <dgm:prSet phldrT="[Text]"/>
      <dgm:spPr/>
      <dgm:t>
        <a:bodyPr/>
        <a:lstStyle/>
        <a:p>
          <a:r>
            <a:rPr lang="en-US" dirty="0"/>
            <a:t>Ocean Charter School adopted FASB ASU 2016-02, Leases during the year ended June 30, 2023.	</a:t>
          </a:r>
        </a:p>
      </dgm:t>
    </dgm:pt>
    <dgm:pt modelId="{5528A9FD-9935-4191-A4CC-48F3D8B5019E}" type="parTrans" cxnId="{803C3D28-063E-4819-AB69-EBCF3E4E5DFE}">
      <dgm:prSet/>
      <dgm:spPr/>
      <dgm:t>
        <a:bodyPr/>
        <a:lstStyle/>
        <a:p>
          <a:endParaRPr lang="en-US"/>
        </a:p>
      </dgm:t>
    </dgm:pt>
    <dgm:pt modelId="{706E9B5E-68E8-40A2-8592-7B576068CB51}" type="sibTrans" cxnId="{803C3D28-063E-4819-AB69-EBCF3E4E5DFE}">
      <dgm:prSet/>
      <dgm:spPr/>
      <dgm:t>
        <a:bodyPr/>
        <a:lstStyle/>
        <a:p>
          <a:endParaRPr lang="en-US"/>
        </a:p>
      </dgm:t>
    </dgm:pt>
    <dgm:pt modelId="{374496BE-CD0F-404C-9647-ED0C3636D440}">
      <dgm:prSet phldrT="[Text]"/>
      <dgm:spPr/>
      <dgm:t>
        <a:bodyPr/>
        <a:lstStyle/>
        <a:p>
          <a:r>
            <a:rPr lang="en-US" dirty="0"/>
            <a:t>Audit Adjustments</a:t>
          </a:r>
        </a:p>
      </dgm:t>
    </dgm:pt>
    <dgm:pt modelId="{9E23CBAB-E5CB-4F49-8A60-841DB863CE4F}" type="parTrans" cxnId="{70A84CF5-76A5-4A4D-BCAC-85BBB91DE759}">
      <dgm:prSet/>
      <dgm:spPr/>
      <dgm:t>
        <a:bodyPr/>
        <a:lstStyle/>
        <a:p>
          <a:endParaRPr lang="en-US"/>
        </a:p>
      </dgm:t>
    </dgm:pt>
    <dgm:pt modelId="{82397133-36EE-45CB-AB18-814A9EE5344E}" type="sibTrans" cxnId="{70A84CF5-76A5-4A4D-BCAC-85BBB91DE759}">
      <dgm:prSet/>
      <dgm:spPr/>
      <dgm:t>
        <a:bodyPr/>
        <a:lstStyle/>
        <a:p>
          <a:endParaRPr lang="en-US"/>
        </a:p>
      </dgm:t>
    </dgm:pt>
    <dgm:pt modelId="{C5B29174-425E-4041-A558-044DBC204D5D}">
      <dgm:prSet phldrT="[Text]"/>
      <dgm:spPr/>
      <dgm:t>
        <a:bodyPr/>
        <a:lstStyle/>
        <a:p>
          <a:r>
            <a:rPr lang="en-US" dirty="0"/>
            <a:t>1 audit adjustment to recognize unsold auction items, various adjustments recorded were provided by the client.</a:t>
          </a:r>
        </a:p>
      </dgm:t>
    </dgm:pt>
    <dgm:pt modelId="{76979BB5-67D4-4075-B9F2-14F78390FAA0}" type="parTrans" cxnId="{B8E04600-3D65-4570-B0F7-846ED8F06C59}">
      <dgm:prSet/>
      <dgm:spPr/>
      <dgm:t>
        <a:bodyPr/>
        <a:lstStyle/>
        <a:p>
          <a:endParaRPr lang="en-US"/>
        </a:p>
      </dgm:t>
    </dgm:pt>
    <dgm:pt modelId="{4825286B-BDF6-4C68-A614-E315120307FC}" type="sibTrans" cxnId="{B8E04600-3D65-4570-B0F7-846ED8F06C59}">
      <dgm:prSet/>
      <dgm:spPr/>
      <dgm:t>
        <a:bodyPr/>
        <a:lstStyle/>
        <a:p>
          <a:endParaRPr lang="en-US"/>
        </a:p>
      </dgm:t>
    </dgm:pt>
    <dgm:pt modelId="{578E5C91-4C51-4A2D-941E-48DBD2991697}">
      <dgm:prSet phldrT="[Text]"/>
      <dgm:spPr/>
      <dgm:t>
        <a:bodyPr/>
        <a:lstStyle/>
        <a:p>
          <a:r>
            <a:rPr lang="en-US" dirty="0"/>
            <a:t>New Auditing Standards –more details in slide 22</a:t>
          </a:r>
        </a:p>
      </dgm:t>
    </dgm:pt>
    <dgm:pt modelId="{CF6CBAD9-A953-4B6D-A549-AE4FDD98CEC3}" type="parTrans" cxnId="{241C81E9-1957-46E2-A135-455329EFBDAD}">
      <dgm:prSet/>
      <dgm:spPr/>
      <dgm:t>
        <a:bodyPr/>
        <a:lstStyle/>
        <a:p>
          <a:endParaRPr lang="en-US"/>
        </a:p>
      </dgm:t>
    </dgm:pt>
    <dgm:pt modelId="{B3EEE2AD-679E-4450-A7D8-362F583814D6}" type="sibTrans" cxnId="{241C81E9-1957-46E2-A135-455329EFBDAD}">
      <dgm:prSet/>
      <dgm:spPr/>
      <dgm:t>
        <a:bodyPr/>
        <a:lstStyle/>
        <a:p>
          <a:endParaRPr lang="en-US"/>
        </a:p>
      </dgm:t>
    </dgm:pt>
    <dgm:pt modelId="{3EDC1800-2AA6-4E4D-99F9-B052EC95286F}">
      <dgm:prSet phldrT="[Text]"/>
      <dgm:spPr/>
      <dgm:t>
        <a:bodyPr/>
        <a:lstStyle/>
        <a:p>
          <a:r>
            <a:rPr lang="en-US" dirty="0"/>
            <a:t> Effective year ending June 30, 2024</a:t>
          </a:r>
        </a:p>
      </dgm:t>
    </dgm:pt>
    <dgm:pt modelId="{2E59D083-B518-461C-A0F8-4C67EFC5B2CD}" type="parTrans" cxnId="{10A409BA-202A-47F8-8073-825864E5A565}">
      <dgm:prSet/>
      <dgm:spPr/>
      <dgm:t>
        <a:bodyPr/>
        <a:lstStyle/>
        <a:p>
          <a:endParaRPr lang="en-US"/>
        </a:p>
      </dgm:t>
    </dgm:pt>
    <dgm:pt modelId="{ABBF4649-2365-4139-8C25-C0ABA202DA9E}" type="sibTrans" cxnId="{10A409BA-202A-47F8-8073-825864E5A565}">
      <dgm:prSet/>
      <dgm:spPr/>
      <dgm:t>
        <a:bodyPr/>
        <a:lstStyle/>
        <a:p>
          <a:endParaRPr lang="en-US"/>
        </a:p>
      </dgm:t>
    </dgm:pt>
    <dgm:pt modelId="{BBA06B43-0CBD-4F0A-AC50-CD36977B0D16}">
      <dgm:prSet phldrT="[Text]"/>
      <dgm:spPr/>
      <dgm:t>
        <a:bodyPr/>
        <a:lstStyle/>
        <a:p>
          <a:r>
            <a:rPr lang="en-US" dirty="0"/>
            <a:t>Audit Opinion</a:t>
          </a:r>
        </a:p>
      </dgm:t>
    </dgm:pt>
    <dgm:pt modelId="{B1A064A4-44DD-4DDB-B4E5-87CB24AAD115}" type="parTrans" cxnId="{68E5BD1E-DC7D-4479-BE74-37D78B862CF0}">
      <dgm:prSet/>
      <dgm:spPr/>
      <dgm:t>
        <a:bodyPr/>
        <a:lstStyle/>
        <a:p>
          <a:endParaRPr lang="en-US"/>
        </a:p>
      </dgm:t>
    </dgm:pt>
    <dgm:pt modelId="{2051C354-17F0-4024-B57C-FA85F5439134}" type="sibTrans" cxnId="{68E5BD1E-DC7D-4479-BE74-37D78B862CF0}">
      <dgm:prSet/>
      <dgm:spPr/>
      <dgm:t>
        <a:bodyPr/>
        <a:lstStyle/>
        <a:p>
          <a:endParaRPr lang="en-US"/>
        </a:p>
      </dgm:t>
    </dgm:pt>
    <dgm:pt modelId="{962970D8-5F91-43D9-915A-C55DCEFDEBAE}">
      <dgm:prSet phldrT="[Text]"/>
      <dgm:spPr/>
      <dgm:t>
        <a:bodyPr/>
        <a:lstStyle/>
        <a:p>
          <a:r>
            <a:rPr lang="en-US" dirty="0"/>
            <a:t> Financial Statement Audit - Unmodified</a:t>
          </a:r>
        </a:p>
      </dgm:t>
    </dgm:pt>
    <dgm:pt modelId="{E090154A-A8E3-412C-BF2C-4ED9407AD6E6}" type="parTrans" cxnId="{A4347867-50EF-467F-B88B-4FE04144198A}">
      <dgm:prSet/>
      <dgm:spPr/>
      <dgm:t>
        <a:bodyPr/>
        <a:lstStyle/>
        <a:p>
          <a:endParaRPr lang="en-US"/>
        </a:p>
      </dgm:t>
    </dgm:pt>
    <dgm:pt modelId="{DE1054A7-10F9-410D-AF87-91C9924E011E}" type="sibTrans" cxnId="{A4347867-50EF-467F-B88B-4FE04144198A}">
      <dgm:prSet/>
      <dgm:spPr/>
      <dgm:t>
        <a:bodyPr/>
        <a:lstStyle/>
        <a:p>
          <a:endParaRPr lang="en-US"/>
        </a:p>
      </dgm:t>
    </dgm:pt>
    <dgm:pt modelId="{EB3FB6D3-C1D6-4E59-BD6E-8357E2961BB1}">
      <dgm:prSet phldrT="[Text]"/>
      <dgm:spPr/>
      <dgm:t>
        <a:bodyPr/>
        <a:lstStyle/>
        <a:p>
          <a:r>
            <a:rPr lang="en-US" dirty="0"/>
            <a:t>Audit Communication</a:t>
          </a:r>
        </a:p>
      </dgm:t>
    </dgm:pt>
    <dgm:pt modelId="{6D2A574A-8B5E-4F32-8A35-64AAA8EA41AA}" type="parTrans" cxnId="{44E3BB0F-9728-468E-AD54-692415F11095}">
      <dgm:prSet/>
      <dgm:spPr/>
      <dgm:t>
        <a:bodyPr/>
        <a:lstStyle/>
        <a:p>
          <a:endParaRPr lang="en-US"/>
        </a:p>
      </dgm:t>
    </dgm:pt>
    <dgm:pt modelId="{D6AD1636-DA49-46B5-AF7C-28CF6ADFE702}" type="sibTrans" cxnId="{44E3BB0F-9728-468E-AD54-692415F11095}">
      <dgm:prSet/>
      <dgm:spPr/>
      <dgm:t>
        <a:bodyPr/>
        <a:lstStyle/>
        <a:p>
          <a:endParaRPr lang="en-US"/>
        </a:p>
      </dgm:t>
    </dgm:pt>
    <dgm:pt modelId="{F374174A-99FC-47DB-92D5-E3A0F7D1B14E}">
      <dgm:prSet phldrT="[Text]"/>
      <dgm:spPr/>
      <dgm:t>
        <a:bodyPr/>
        <a:lstStyle/>
        <a:p>
          <a:r>
            <a:rPr lang="en-US" dirty="0"/>
            <a:t> No material weaknesses identified</a:t>
          </a:r>
        </a:p>
      </dgm:t>
    </dgm:pt>
    <dgm:pt modelId="{C08630D1-C417-42EC-B2D0-8D081C716562}" type="parTrans" cxnId="{9F169735-130C-4E8F-9289-8BBF6419DB31}">
      <dgm:prSet/>
      <dgm:spPr/>
      <dgm:t>
        <a:bodyPr/>
        <a:lstStyle/>
        <a:p>
          <a:endParaRPr lang="en-US"/>
        </a:p>
      </dgm:t>
    </dgm:pt>
    <dgm:pt modelId="{49C47AEB-BC2E-4301-AAD6-FACBE4A61C7B}" type="sibTrans" cxnId="{9F169735-130C-4E8F-9289-8BBF6419DB31}">
      <dgm:prSet/>
      <dgm:spPr/>
      <dgm:t>
        <a:bodyPr/>
        <a:lstStyle/>
        <a:p>
          <a:endParaRPr lang="en-US"/>
        </a:p>
      </dgm:t>
    </dgm:pt>
    <dgm:pt modelId="{57C2BDC2-701E-4AB4-8CC1-D127ADE0EAEE}">
      <dgm:prSet phldrT="[Text]"/>
      <dgm:spPr/>
      <dgm:t>
        <a:bodyPr/>
        <a:lstStyle/>
        <a:p>
          <a:r>
            <a:rPr lang="en-US" dirty="0"/>
            <a:t> No significant deficiencies identified</a:t>
          </a:r>
        </a:p>
      </dgm:t>
    </dgm:pt>
    <dgm:pt modelId="{154C9707-8C28-4E00-8292-8A070E2D3022}" type="parTrans" cxnId="{B3839BB5-46A9-4417-BEB6-EA243D51917D}">
      <dgm:prSet/>
      <dgm:spPr/>
      <dgm:t>
        <a:bodyPr/>
        <a:lstStyle/>
        <a:p>
          <a:endParaRPr lang="en-US"/>
        </a:p>
      </dgm:t>
    </dgm:pt>
    <dgm:pt modelId="{7B1C8A8A-A7C4-4145-B5A9-78576BB7B8A3}" type="sibTrans" cxnId="{B3839BB5-46A9-4417-BEB6-EA243D51917D}">
      <dgm:prSet/>
      <dgm:spPr/>
      <dgm:t>
        <a:bodyPr/>
        <a:lstStyle/>
        <a:p>
          <a:endParaRPr lang="en-US"/>
        </a:p>
      </dgm:t>
    </dgm:pt>
    <dgm:pt modelId="{0F7ECAF2-7A93-4F26-AACC-A0B5D3C5C353}">
      <dgm:prSet phldrT="[Text]"/>
      <dgm:spPr/>
      <dgm:t>
        <a:bodyPr/>
        <a:lstStyle/>
        <a:p>
          <a:pPr>
            <a:buFont typeface="Courier New" panose="02070309020205020404" pitchFamily="49" charset="0"/>
            <a:buNone/>
          </a:pPr>
          <a:r>
            <a:rPr lang="en-US" dirty="0"/>
            <a:t>- Resulted in recognition of right-of-use (ROU) asset and lease liability for all leases over 1 year</a:t>
          </a:r>
        </a:p>
      </dgm:t>
    </dgm:pt>
    <dgm:pt modelId="{86F1EA28-B93F-4064-B2C1-67D461B539A7}" type="parTrans" cxnId="{CF1DD9C6-2281-4F8C-9D6E-FC5DC0CCB019}">
      <dgm:prSet/>
      <dgm:spPr/>
      <dgm:t>
        <a:bodyPr/>
        <a:lstStyle/>
        <a:p>
          <a:endParaRPr lang="en-US"/>
        </a:p>
      </dgm:t>
    </dgm:pt>
    <dgm:pt modelId="{8900291F-46EA-40C1-9CC2-44C146E532DD}" type="sibTrans" cxnId="{CF1DD9C6-2281-4F8C-9D6E-FC5DC0CCB019}">
      <dgm:prSet/>
      <dgm:spPr/>
      <dgm:t>
        <a:bodyPr/>
        <a:lstStyle/>
        <a:p>
          <a:endParaRPr lang="en-US"/>
        </a:p>
      </dgm:t>
    </dgm:pt>
    <dgm:pt modelId="{C757DD56-6BE6-4611-86AB-301E94F7D97E}">
      <dgm:prSet phldrT="[Text]"/>
      <dgm:spPr/>
      <dgm:t>
        <a:bodyPr/>
        <a:lstStyle/>
        <a:p>
          <a:pPr>
            <a:buFont typeface="Symbol" panose="05050102010706020507" pitchFamily="18" charset="2"/>
            <a:buChar char=""/>
          </a:pPr>
          <a:r>
            <a:rPr lang="en-US" dirty="0"/>
            <a:t>Enhanced financial reporting framework surrounding management estimates, including a method, assumptions, and further audit process on the data (Statement on Auditing Standards (SAS) No. 143).</a:t>
          </a:r>
        </a:p>
      </dgm:t>
    </dgm:pt>
    <dgm:pt modelId="{9D3FC031-1F9A-418D-995E-F01DF91354B4}" type="parTrans" cxnId="{C908FF05-6D56-4529-8536-FA9AC9925967}">
      <dgm:prSet/>
      <dgm:spPr/>
      <dgm:t>
        <a:bodyPr/>
        <a:lstStyle/>
        <a:p>
          <a:endParaRPr lang="en-US"/>
        </a:p>
      </dgm:t>
    </dgm:pt>
    <dgm:pt modelId="{FA9F1BE2-1581-436A-8131-BCCA0F83227F}" type="sibTrans" cxnId="{C908FF05-6D56-4529-8536-FA9AC9925967}">
      <dgm:prSet/>
      <dgm:spPr/>
      <dgm:t>
        <a:bodyPr/>
        <a:lstStyle/>
        <a:p>
          <a:endParaRPr lang="en-US"/>
        </a:p>
      </dgm:t>
    </dgm:pt>
    <dgm:pt modelId="{79BD570A-6B21-4208-AD9F-A28C3EB9C3C9}">
      <dgm:prSet/>
      <dgm:spPr/>
      <dgm:t>
        <a:bodyPr/>
        <a:lstStyle/>
        <a:p>
          <a:pPr>
            <a:buFont typeface="Symbol" panose="05050102010706020507" pitchFamily="18" charset="2"/>
            <a:buChar char=""/>
          </a:pPr>
          <a:r>
            <a:rPr lang="en-US" dirty="0"/>
            <a:t>Enhances the requirements and guidance on identifying and assessing the risks of material misstatement, particularly the areas of understanding the entity’s system of internal control and assessing control risk (SAS 145).</a:t>
          </a:r>
        </a:p>
      </dgm:t>
    </dgm:pt>
    <dgm:pt modelId="{EEE5846D-3E5E-4571-866B-BCD1DCA58C40}" type="parTrans" cxnId="{2BFA9ED8-EDE2-4F3F-8622-80B90560DE32}">
      <dgm:prSet/>
      <dgm:spPr/>
      <dgm:t>
        <a:bodyPr/>
        <a:lstStyle/>
        <a:p>
          <a:endParaRPr lang="en-US"/>
        </a:p>
      </dgm:t>
    </dgm:pt>
    <dgm:pt modelId="{12BB997A-A95C-4E79-99C5-8E04E6D667B4}" type="sibTrans" cxnId="{2BFA9ED8-EDE2-4F3F-8622-80B90560DE32}">
      <dgm:prSet/>
      <dgm:spPr/>
      <dgm:t>
        <a:bodyPr/>
        <a:lstStyle/>
        <a:p>
          <a:endParaRPr lang="en-US"/>
        </a:p>
      </dgm:t>
    </dgm:pt>
    <dgm:pt modelId="{BDD6C4B3-1EDB-4C22-A254-D78C199E7F7F}">
      <dgm:prSet/>
      <dgm:spPr/>
      <dgm:t>
        <a:bodyPr/>
        <a:lstStyle/>
        <a:p>
          <a:pPr>
            <a:buFont typeface="Symbol" panose="05050102010706020507" pitchFamily="18" charset="2"/>
            <a:buChar char=""/>
          </a:pPr>
          <a:r>
            <a:rPr lang="en-US" dirty="0"/>
            <a:t>Additional consideration on the entity and its control environment, requiring separate assessment of inherent risk and control risk. </a:t>
          </a:r>
        </a:p>
      </dgm:t>
    </dgm:pt>
    <dgm:pt modelId="{EBC18090-68E7-45E5-BEFA-4C7E0EE1289D}" type="parTrans" cxnId="{B1DEB9B7-898F-4C17-A8AB-9C625513E6BD}">
      <dgm:prSet/>
      <dgm:spPr/>
      <dgm:t>
        <a:bodyPr/>
        <a:lstStyle/>
        <a:p>
          <a:endParaRPr lang="en-US"/>
        </a:p>
      </dgm:t>
    </dgm:pt>
    <dgm:pt modelId="{FF764C2A-2DCA-47B0-BD2B-79CC6A500E27}" type="sibTrans" cxnId="{B1DEB9B7-898F-4C17-A8AB-9C625513E6BD}">
      <dgm:prSet/>
      <dgm:spPr/>
      <dgm:t>
        <a:bodyPr/>
        <a:lstStyle/>
        <a:p>
          <a:endParaRPr lang="en-US"/>
        </a:p>
      </dgm:t>
    </dgm:pt>
    <dgm:pt modelId="{8113F14A-0B31-4B5D-8FEB-1DFA93025237}">
      <dgm:prSet/>
      <dgm:spPr/>
      <dgm:t>
        <a:bodyPr/>
        <a:lstStyle/>
        <a:p>
          <a:pPr>
            <a:buFont typeface="Symbol" panose="05050102010706020507" pitchFamily="18" charset="2"/>
            <a:buChar char=""/>
          </a:pPr>
          <a:r>
            <a:rPr lang="en-US" dirty="0"/>
            <a:t>Expanded testing and disclosures for the use of specialists and pricing information from external information sources.</a:t>
          </a:r>
        </a:p>
      </dgm:t>
    </dgm:pt>
    <dgm:pt modelId="{AFB2CF14-A8A9-42F8-A115-97BDB4AFDD1B}" type="parTrans" cxnId="{94E7C88C-E6E5-4872-ACCD-13F81A62FE9D}">
      <dgm:prSet/>
      <dgm:spPr/>
      <dgm:t>
        <a:bodyPr/>
        <a:lstStyle/>
        <a:p>
          <a:endParaRPr lang="en-US"/>
        </a:p>
      </dgm:t>
    </dgm:pt>
    <dgm:pt modelId="{C5229DD1-87A4-4E47-8F41-FC15B492DBF4}" type="sibTrans" cxnId="{94E7C88C-E6E5-4872-ACCD-13F81A62FE9D}">
      <dgm:prSet/>
      <dgm:spPr/>
      <dgm:t>
        <a:bodyPr/>
        <a:lstStyle/>
        <a:p>
          <a:endParaRPr lang="en-US"/>
        </a:p>
      </dgm:t>
    </dgm:pt>
    <dgm:pt modelId="{5727580D-B1C3-4CD3-9442-425D43797ECF}">
      <dgm:prSet phldrT="[Text]"/>
      <dgm:spPr/>
      <dgm:t>
        <a:bodyPr/>
        <a:lstStyle/>
        <a:p>
          <a:r>
            <a:rPr lang="en-US" dirty="0"/>
            <a:t>No uncorrected misstatements.</a:t>
          </a:r>
        </a:p>
      </dgm:t>
    </dgm:pt>
    <dgm:pt modelId="{36A736BF-E02C-4AB3-AAE9-B63E7EED6DEE}" type="parTrans" cxnId="{4ACEF22A-5322-4568-AD1C-801209196FDE}">
      <dgm:prSet/>
      <dgm:spPr/>
      <dgm:t>
        <a:bodyPr/>
        <a:lstStyle/>
        <a:p>
          <a:endParaRPr lang="en-US"/>
        </a:p>
      </dgm:t>
    </dgm:pt>
    <dgm:pt modelId="{BAFC472A-C407-4AF2-8224-1B61D6E7A288}" type="sibTrans" cxnId="{4ACEF22A-5322-4568-AD1C-801209196FDE}">
      <dgm:prSet/>
      <dgm:spPr/>
      <dgm:t>
        <a:bodyPr/>
        <a:lstStyle/>
        <a:p>
          <a:endParaRPr lang="en-US"/>
        </a:p>
      </dgm:t>
    </dgm:pt>
    <dgm:pt modelId="{9A55D53D-BA16-4453-A411-BFF5988B44A4}">
      <dgm:prSet phldrT="[Text]"/>
      <dgm:spPr/>
      <dgm:t>
        <a:bodyPr/>
        <a:lstStyle/>
        <a:p>
          <a:r>
            <a:rPr lang="en-US" dirty="0"/>
            <a:t> State Compliance – no findings</a:t>
          </a:r>
        </a:p>
      </dgm:t>
    </dgm:pt>
    <dgm:pt modelId="{3395CF31-B07F-49D2-95C0-E6DD16FA9A78}" type="parTrans" cxnId="{5E890477-5C03-4399-9AC9-0C80B32C58D5}">
      <dgm:prSet/>
      <dgm:spPr/>
    </dgm:pt>
    <dgm:pt modelId="{AAA6E8FF-60A1-4BE5-87C9-748E12FFEDE8}" type="sibTrans" cxnId="{5E890477-5C03-4399-9AC9-0C80B32C58D5}">
      <dgm:prSet/>
      <dgm:spPr/>
    </dgm:pt>
    <dgm:pt modelId="{2F20900A-0902-4D31-A899-60DE71F3ACFD}" type="pres">
      <dgm:prSet presAssocID="{4968CD7A-BB93-40BB-A715-7E231CD84EAF}" presName="linear" presStyleCnt="0">
        <dgm:presLayoutVars>
          <dgm:animLvl val="lvl"/>
          <dgm:resizeHandles val="exact"/>
        </dgm:presLayoutVars>
      </dgm:prSet>
      <dgm:spPr/>
    </dgm:pt>
    <dgm:pt modelId="{1BE2A976-F1BA-4DC2-BE43-D0D892E393C2}" type="pres">
      <dgm:prSet presAssocID="{55FCC626-968B-4EA6-8DD0-D172D62E402B}" presName="parentText" presStyleLbl="node1" presStyleIdx="0" presStyleCnt="5">
        <dgm:presLayoutVars>
          <dgm:chMax val="0"/>
          <dgm:bulletEnabled val="1"/>
        </dgm:presLayoutVars>
      </dgm:prSet>
      <dgm:spPr/>
    </dgm:pt>
    <dgm:pt modelId="{BE1E6C02-192F-442C-9EDA-52E4B5376A2A}" type="pres">
      <dgm:prSet presAssocID="{55FCC626-968B-4EA6-8DD0-D172D62E402B}" presName="childText" presStyleLbl="revTx" presStyleIdx="0" presStyleCnt="5">
        <dgm:presLayoutVars>
          <dgm:bulletEnabled val="1"/>
        </dgm:presLayoutVars>
      </dgm:prSet>
      <dgm:spPr/>
    </dgm:pt>
    <dgm:pt modelId="{DCE88730-596F-490E-AF9D-66273055620B}" type="pres">
      <dgm:prSet presAssocID="{374496BE-CD0F-404C-9647-ED0C3636D440}" presName="parentText" presStyleLbl="node1" presStyleIdx="1" presStyleCnt="5">
        <dgm:presLayoutVars>
          <dgm:chMax val="0"/>
          <dgm:bulletEnabled val="1"/>
        </dgm:presLayoutVars>
      </dgm:prSet>
      <dgm:spPr/>
    </dgm:pt>
    <dgm:pt modelId="{FC3D4898-392A-4561-B74E-D4A1B92AA18D}" type="pres">
      <dgm:prSet presAssocID="{374496BE-CD0F-404C-9647-ED0C3636D440}" presName="childText" presStyleLbl="revTx" presStyleIdx="1" presStyleCnt="5">
        <dgm:presLayoutVars>
          <dgm:bulletEnabled val="1"/>
        </dgm:presLayoutVars>
      </dgm:prSet>
      <dgm:spPr/>
    </dgm:pt>
    <dgm:pt modelId="{B70E0894-F008-4AE7-AE4B-FDC92F734A50}" type="pres">
      <dgm:prSet presAssocID="{578E5C91-4C51-4A2D-941E-48DBD2991697}" presName="parentText" presStyleLbl="node1" presStyleIdx="2" presStyleCnt="5">
        <dgm:presLayoutVars>
          <dgm:chMax val="0"/>
          <dgm:bulletEnabled val="1"/>
        </dgm:presLayoutVars>
      </dgm:prSet>
      <dgm:spPr/>
    </dgm:pt>
    <dgm:pt modelId="{F632F81B-C7AF-48BA-8F44-FFF1F6A0BD06}" type="pres">
      <dgm:prSet presAssocID="{578E5C91-4C51-4A2D-941E-48DBD2991697}" presName="childText" presStyleLbl="revTx" presStyleIdx="2" presStyleCnt="5">
        <dgm:presLayoutVars>
          <dgm:bulletEnabled val="1"/>
        </dgm:presLayoutVars>
      </dgm:prSet>
      <dgm:spPr/>
    </dgm:pt>
    <dgm:pt modelId="{D1B92A5C-2BE4-449F-8857-FC11B69BBC94}" type="pres">
      <dgm:prSet presAssocID="{BBA06B43-0CBD-4F0A-AC50-CD36977B0D16}" presName="parentText" presStyleLbl="node1" presStyleIdx="3" presStyleCnt="5">
        <dgm:presLayoutVars>
          <dgm:chMax val="0"/>
          <dgm:bulletEnabled val="1"/>
        </dgm:presLayoutVars>
      </dgm:prSet>
      <dgm:spPr/>
    </dgm:pt>
    <dgm:pt modelId="{0E98867F-ED94-402F-9B6C-33B3C5DAB189}" type="pres">
      <dgm:prSet presAssocID="{BBA06B43-0CBD-4F0A-AC50-CD36977B0D16}" presName="childText" presStyleLbl="revTx" presStyleIdx="3" presStyleCnt="5">
        <dgm:presLayoutVars>
          <dgm:bulletEnabled val="1"/>
        </dgm:presLayoutVars>
      </dgm:prSet>
      <dgm:spPr/>
    </dgm:pt>
    <dgm:pt modelId="{38AA9CF0-86C8-4851-8B08-1D69D5BF0F64}" type="pres">
      <dgm:prSet presAssocID="{EB3FB6D3-C1D6-4E59-BD6E-8357E2961BB1}" presName="parentText" presStyleLbl="node1" presStyleIdx="4" presStyleCnt="5">
        <dgm:presLayoutVars>
          <dgm:chMax val="0"/>
          <dgm:bulletEnabled val="1"/>
        </dgm:presLayoutVars>
      </dgm:prSet>
      <dgm:spPr/>
    </dgm:pt>
    <dgm:pt modelId="{1B59B610-FBFB-4365-9F70-6CC03A4891D9}" type="pres">
      <dgm:prSet presAssocID="{EB3FB6D3-C1D6-4E59-BD6E-8357E2961BB1}" presName="childText" presStyleLbl="revTx" presStyleIdx="4" presStyleCnt="5">
        <dgm:presLayoutVars>
          <dgm:bulletEnabled val="1"/>
        </dgm:presLayoutVars>
      </dgm:prSet>
      <dgm:spPr/>
    </dgm:pt>
  </dgm:ptLst>
  <dgm:cxnLst>
    <dgm:cxn modelId="{B8E04600-3D65-4570-B0F7-846ED8F06C59}" srcId="{374496BE-CD0F-404C-9647-ED0C3636D440}" destId="{C5B29174-425E-4041-A558-044DBC204D5D}" srcOrd="0" destOrd="0" parTransId="{76979BB5-67D4-4075-B9F2-14F78390FAA0}" sibTransId="{4825286B-BDF6-4C68-A614-E315120307FC}"/>
    <dgm:cxn modelId="{C908FF05-6D56-4529-8536-FA9AC9925967}" srcId="{3EDC1800-2AA6-4E4D-99F9-B052EC95286F}" destId="{C757DD56-6BE6-4611-86AB-301E94F7D97E}" srcOrd="0" destOrd="0" parTransId="{9D3FC031-1F9A-418D-995E-F01DF91354B4}" sibTransId="{FA9F1BE2-1581-436A-8131-BCCA0F83227F}"/>
    <dgm:cxn modelId="{017F7C0C-05FE-4F91-A2D6-B7C5D16F28A1}" type="presOf" srcId="{79BD570A-6B21-4208-AD9F-A28C3EB9C3C9}" destId="{F632F81B-C7AF-48BA-8F44-FFF1F6A0BD06}" srcOrd="0" destOrd="2" presId="urn:microsoft.com/office/officeart/2005/8/layout/vList2"/>
    <dgm:cxn modelId="{44E3BB0F-9728-468E-AD54-692415F11095}" srcId="{4968CD7A-BB93-40BB-A715-7E231CD84EAF}" destId="{EB3FB6D3-C1D6-4E59-BD6E-8357E2961BB1}" srcOrd="4" destOrd="0" parTransId="{6D2A574A-8B5E-4F32-8A35-64AAA8EA41AA}" sibTransId="{D6AD1636-DA49-46B5-AF7C-28CF6ADFE702}"/>
    <dgm:cxn modelId="{63C59B18-8AF1-490E-822A-E1A69684FE77}" type="presOf" srcId="{F374174A-99FC-47DB-92D5-E3A0F7D1B14E}" destId="{1B59B610-FBFB-4365-9F70-6CC03A4891D9}" srcOrd="0" destOrd="0" presId="urn:microsoft.com/office/officeart/2005/8/layout/vList2"/>
    <dgm:cxn modelId="{68E5BD1E-DC7D-4479-BE74-37D78B862CF0}" srcId="{4968CD7A-BB93-40BB-A715-7E231CD84EAF}" destId="{BBA06B43-0CBD-4F0A-AC50-CD36977B0D16}" srcOrd="3" destOrd="0" parTransId="{B1A064A4-44DD-4DDB-B4E5-87CB24AAD115}" sibTransId="{2051C354-17F0-4024-B57C-FA85F5439134}"/>
    <dgm:cxn modelId="{803C3D28-063E-4819-AB69-EBCF3E4E5DFE}" srcId="{55FCC626-968B-4EA6-8DD0-D172D62E402B}" destId="{DE02564A-708E-4C9B-BBE4-BB2634107611}" srcOrd="0" destOrd="0" parTransId="{5528A9FD-9935-4191-A4CC-48F3D8B5019E}" sibTransId="{706E9B5E-68E8-40A2-8592-7B576068CB51}"/>
    <dgm:cxn modelId="{4ACEF22A-5322-4568-AD1C-801209196FDE}" srcId="{374496BE-CD0F-404C-9647-ED0C3636D440}" destId="{5727580D-B1C3-4CD3-9442-425D43797ECF}" srcOrd="1" destOrd="0" parTransId="{36A736BF-E02C-4AB3-AAE9-B63E7EED6DEE}" sibTransId="{BAFC472A-C407-4AF2-8224-1B61D6E7A288}"/>
    <dgm:cxn modelId="{9F169735-130C-4E8F-9289-8BBF6419DB31}" srcId="{EB3FB6D3-C1D6-4E59-BD6E-8357E2961BB1}" destId="{F374174A-99FC-47DB-92D5-E3A0F7D1B14E}" srcOrd="0" destOrd="0" parTransId="{C08630D1-C417-42EC-B2D0-8D081C716562}" sibTransId="{49C47AEB-BC2E-4301-AAD6-FACBE4A61C7B}"/>
    <dgm:cxn modelId="{CDB3DD37-B177-4CD2-8A02-A20F52736D24}" type="presOf" srcId="{8113F14A-0B31-4B5D-8FEB-1DFA93025237}" destId="{F632F81B-C7AF-48BA-8F44-FFF1F6A0BD06}" srcOrd="0" destOrd="4" presId="urn:microsoft.com/office/officeart/2005/8/layout/vList2"/>
    <dgm:cxn modelId="{60A08947-3DCC-4D19-B380-F9F223813189}" type="presOf" srcId="{0F7ECAF2-7A93-4F26-AACC-A0B5D3C5C353}" destId="{BE1E6C02-192F-442C-9EDA-52E4B5376A2A}" srcOrd="0" destOrd="1" presId="urn:microsoft.com/office/officeart/2005/8/layout/vList2"/>
    <dgm:cxn modelId="{4746484D-B02E-4159-8EF4-C5ED4315AD22}" type="presOf" srcId="{C757DD56-6BE6-4611-86AB-301E94F7D97E}" destId="{F632F81B-C7AF-48BA-8F44-FFF1F6A0BD06}" srcOrd="0" destOrd="1" presId="urn:microsoft.com/office/officeart/2005/8/layout/vList2"/>
    <dgm:cxn modelId="{A4347867-50EF-467F-B88B-4FE04144198A}" srcId="{BBA06B43-0CBD-4F0A-AC50-CD36977B0D16}" destId="{962970D8-5F91-43D9-915A-C55DCEFDEBAE}" srcOrd="0" destOrd="0" parTransId="{E090154A-A8E3-412C-BF2C-4ED9407AD6E6}" sibTransId="{DE1054A7-10F9-410D-AF87-91C9924E011E}"/>
    <dgm:cxn modelId="{976C6C71-4F33-44B8-AC78-EB3A7D330500}" type="presOf" srcId="{374496BE-CD0F-404C-9647-ED0C3636D440}" destId="{DCE88730-596F-490E-AF9D-66273055620B}" srcOrd="0" destOrd="0" presId="urn:microsoft.com/office/officeart/2005/8/layout/vList2"/>
    <dgm:cxn modelId="{5E890477-5C03-4399-9AC9-0C80B32C58D5}" srcId="{BBA06B43-0CBD-4F0A-AC50-CD36977B0D16}" destId="{9A55D53D-BA16-4453-A411-BFF5988B44A4}" srcOrd="1" destOrd="0" parTransId="{3395CF31-B07F-49D2-95C0-E6DD16FA9A78}" sibTransId="{AAA6E8FF-60A1-4BE5-87C9-748E12FFEDE8}"/>
    <dgm:cxn modelId="{00D4B280-3157-45F4-A380-E6E3B11DE4C8}" type="presOf" srcId="{EB3FB6D3-C1D6-4E59-BD6E-8357E2961BB1}" destId="{38AA9CF0-86C8-4851-8B08-1D69D5BF0F64}" srcOrd="0" destOrd="0" presId="urn:microsoft.com/office/officeart/2005/8/layout/vList2"/>
    <dgm:cxn modelId="{A6EC7382-D578-4DD6-A6B3-7935FC5BE5A2}" type="presOf" srcId="{BDD6C4B3-1EDB-4C22-A254-D78C199E7F7F}" destId="{F632F81B-C7AF-48BA-8F44-FFF1F6A0BD06}" srcOrd="0" destOrd="3" presId="urn:microsoft.com/office/officeart/2005/8/layout/vList2"/>
    <dgm:cxn modelId="{94E7C88C-E6E5-4872-ACCD-13F81A62FE9D}" srcId="{3EDC1800-2AA6-4E4D-99F9-B052EC95286F}" destId="{8113F14A-0B31-4B5D-8FEB-1DFA93025237}" srcOrd="3" destOrd="0" parTransId="{AFB2CF14-A8A9-42F8-A115-97BDB4AFDD1B}" sibTransId="{C5229DD1-87A4-4E47-8F41-FC15B492DBF4}"/>
    <dgm:cxn modelId="{0AB4799D-11EE-4953-8B7C-00F9F3479D49}" type="presOf" srcId="{3EDC1800-2AA6-4E4D-99F9-B052EC95286F}" destId="{F632F81B-C7AF-48BA-8F44-FFF1F6A0BD06}" srcOrd="0" destOrd="0" presId="urn:microsoft.com/office/officeart/2005/8/layout/vList2"/>
    <dgm:cxn modelId="{5FE6CA9F-840F-4137-9AA9-0690C6473C72}" type="presOf" srcId="{9A55D53D-BA16-4453-A411-BFF5988B44A4}" destId="{0E98867F-ED94-402F-9B6C-33B3C5DAB189}" srcOrd="0" destOrd="1" presId="urn:microsoft.com/office/officeart/2005/8/layout/vList2"/>
    <dgm:cxn modelId="{264DE7AA-B604-4C76-997D-F6F15BE81735}" type="presOf" srcId="{5727580D-B1C3-4CD3-9442-425D43797ECF}" destId="{FC3D4898-392A-4561-B74E-D4A1B92AA18D}" srcOrd="0" destOrd="1" presId="urn:microsoft.com/office/officeart/2005/8/layout/vList2"/>
    <dgm:cxn modelId="{306613B2-9D7F-4554-BF49-115689EBF65B}" type="presOf" srcId="{57C2BDC2-701E-4AB4-8CC1-D127ADE0EAEE}" destId="{1B59B610-FBFB-4365-9F70-6CC03A4891D9}" srcOrd="0" destOrd="1" presId="urn:microsoft.com/office/officeart/2005/8/layout/vList2"/>
    <dgm:cxn modelId="{B3839BB5-46A9-4417-BEB6-EA243D51917D}" srcId="{EB3FB6D3-C1D6-4E59-BD6E-8357E2961BB1}" destId="{57C2BDC2-701E-4AB4-8CC1-D127ADE0EAEE}" srcOrd="1" destOrd="0" parTransId="{154C9707-8C28-4E00-8292-8A070E2D3022}" sibTransId="{7B1C8A8A-A7C4-4145-B5A9-78576BB7B8A3}"/>
    <dgm:cxn modelId="{B1DEB9B7-898F-4C17-A8AB-9C625513E6BD}" srcId="{3EDC1800-2AA6-4E4D-99F9-B052EC95286F}" destId="{BDD6C4B3-1EDB-4C22-A254-D78C199E7F7F}" srcOrd="2" destOrd="0" parTransId="{EBC18090-68E7-45E5-BEFA-4C7E0EE1289D}" sibTransId="{FF764C2A-2DCA-47B0-BD2B-79CC6A500E27}"/>
    <dgm:cxn modelId="{10A409BA-202A-47F8-8073-825864E5A565}" srcId="{578E5C91-4C51-4A2D-941E-48DBD2991697}" destId="{3EDC1800-2AA6-4E4D-99F9-B052EC95286F}" srcOrd="0" destOrd="0" parTransId="{2E59D083-B518-461C-A0F8-4C67EFC5B2CD}" sibTransId="{ABBF4649-2365-4139-8C25-C0ABA202DA9E}"/>
    <dgm:cxn modelId="{B563D2C6-6550-4E7F-83A6-98F8AFCBEA56}" type="presOf" srcId="{578E5C91-4C51-4A2D-941E-48DBD2991697}" destId="{B70E0894-F008-4AE7-AE4B-FDC92F734A50}" srcOrd="0" destOrd="0" presId="urn:microsoft.com/office/officeart/2005/8/layout/vList2"/>
    <dgm:cxn modelId="{CF1DD9C6-2281-4F8C-9D6E-FC5DC0CCB019}" srcId="{55FCC626-968B-4EA6-8DD0-D172D62E402B}" destId="{0F7ECAF2-7A93-4F26-AACC-A0B5D3C5C353}" srcOrd="1" destOrd="0" parTransId="{86F1EA28-B93F-4064-B2C1-67D461B539A7}" sibTransId="{8900291F-46EA-40C1-9CC2-44C146E532DD}"/>
    <dgm:cxn modelId="{F5A982CD-32A8-493C-96F9-D4B3C381D79B}" type="presOf" srcId="{4968CD7A-BB93-40BB-A715-7E231CD84EAF}" destId="{2F20900A-0902-4D31-A899-60DE71F3ACFD}" srcOrd="0" destOrd="0" presId="urn:microsoft.com/office/officeart/2005/8/layout/vList2"/>
    <dgm:cxn modelId="{F30EBFCE-CA12-4036-9A43-B608C4087055}" type="presOf" srcId="{962970D8-5F91-43D9-915A-C55DCEFDEBAE}" destId="{0E98867F-ED94-402F-9B6C-33B3C5DAB189}" srcOrd="0" destOrd="0" presId="urn:microsoft.com/office/officeart/2005/8/layout/vList2"/>
    <dgm:cxn modelId="{E2849FD5-CF84-4854-AC47-2652E57E6EEE}" srcId="{4968CD7A-BB93-40BB-A715-7E231CD84EAF}" destId="{55FCC626-968B-4EA6-8DD0-D172D62E402B}" srcOrd="0" destOrd="0" parTransId="{7D1B0BD7-788C-4403-A748-0F6123FB19A4}" sibTransId="{3FAA4863-4944-4461-8F7D-4F75A13A899C}"/>
    <dgm:cxn modelId="{2BFA9ED8-EDE2-4F3F-8622-80B90560DE32}" srcId="{3EDC1800-2AA6-4E4D-99F9-B052EC95286F}" destId="{79BD570A-6B21-4208-AD9F-A28C3EB9C3C9}" srcOrd="1" destOrd="0" parTransId="{EEE5846D-3E5E-4571-866B-BCD1DCA58C40}" sibTransId="{12BB997A-A95C-4E79-99C5-8E04E6D667B4}"/>
    <dgm:cxn modelId="{726E81D9-1B43-40DB-8DF9-03DDBDAD6417}" type="presOf" srcId="{C5B29174-425E-4041-A558-044DBC204D5D}" destId="{FC3D4898-392A-4561-B74E-D4A1B92AA18D}" srcOrd="0" destOrd="0" presId="urn:microsoft.com/office/officeart/2005/8/layout/vList2"/>
    <dgm:cxn modelId="{241C81E9-1957-46E2-A135-455329EFBDAD}" srcId="{4968CD7A-BB93-40BB-A715-7E231CD84EAF}" destId="{578E5C91-4C51-4A2D-941E-48DBD2991697}" srcOrd="2" destOrd="0" parTransId="{CF6CBAD9-A953-4B6D-A549-AE4FDD98CEC3}" sibTransId="{B3EEE2AD-679E-4450-A7D8-362F583814D6}"/>
    <dgm:cxn modelId="{3A9F02EB-472F-4923-92FB-A68159F170F7}" type="presOf" srcId="{DE02564A-708E-4C9B-BBE4-BB2634107611}" destId="{BE1E6C02-192F-442C-9EDA-52E4B5376A2A}" srcOrd="0" destOrd="0" presId="urn:microsoft.com/office/officeart/2005/8/layout/vList2"/>
    <dgm:cxn modelId="{3C226EED-E5E8-4DAA-B814-708662663DA6}" type="presOf" srcId="{55FCC626-968B-4EA6-8DD0-D172D62E402B}" destId="{1BE2A976-F1BA-4DC2-BE43-D0D892E393C2}" srcOrd="0" destOrd="0" presId="urn:microsoft.com/office/officeart/2005/8/layout/vList2"/>
    <dgm:cxn modelId="{70A84CF5-76A5-4A4D-BCAC-85BBB91DE759}" srcId="{4968CD7A-BB93-40BB-A715-7E231CD84EAF}" destId="{374496BE-CD0F-404C-9647-ED0C3636D440}" srcOrd="1" destOrd="0" parTransId="{9E23CBAB-E5CB-4F49-8A60-841DB863CE4F}" sibTransId="{82397133-36EE-45CB-AB18-814A9EE5344E}"/>
    <dgm:cxn modelId="{EDF29DFA-A269-42A5-836C-AF85D483446D}" type="presOf" srcId="{BBA06B43-0CBD-4F0A-AC50-CD36977B0D16}" destId="{D1B92A5C-2BE4-449F-8857-FC11B69BBC94}" srcOrd="0" destOrd="0" presId="urn:microsoft.com/office/officeart/2005/8/layout/vList2"/>
    <dgm:cxn modelId="{37C49CE9-E9D6-47B1-AAC2-5E8270397E36}" type="presParOf" srcId="{2F20900A-0902-4D31-A899-60DE71F3ACFD}" destId="{1BE2A976-F1BA-4DC2-BE43-D0D892E393C2}" srcOrd="0" destOrd="0" presId="urn:microsoft.com/office/officeart/2005/8/layout/vList2"/>
    <dgm:cxn modelId="{22515E28-D452-425E-8A01-750AB417ADA9}" type="presParOf" srcId="{2F20900A-0902-4D31-A899-60DE71F3ACFD}" destId="{BE1E6C02-192F-442C-9EDA-52E4B5376A2A}" srcOrd="1" destOrd="0" presId="urn:microsoft.com/office/officeart/2005/8/layout/vList2"/>
    <dgm:cxn modelId="{280C8095-2535-46CC-833A-02FD5A37545A}" type="presParOf" srcId="{2F20900A-0902-4D31-A899-60DE71F3ACFD}" destId="{DCE88730-596F-490E-AF9D-66273055620B}" srcOrd="2" destOrd="0" presId="urn:microsoft.com/office/officeart/2005/8/layout/vList2"/>
    <dgm:cxn modelId="{DF62D969-6577-491A-A139-A5EDBB0A293A}" type="presParOf" srcId="{2F20900A-0902-4D31-A899-60DE71F3ACFD}" destId="{FC3D4898-392A-4561-B74E-D4A1B92AA18D}" srcOrd="3" destOrd="0" presId="urn:microsoft.com/office/officeart/2005/8/layout/vList2"/>
    <dgm:cxn modelId="{60629586-59E1-499A-B701-BFD4902FB7A1}" type="presParOf" srcId="{2F20900A-0902-4D31-A899-60DE71F3ACFD}" destId="{B70E0894-F008-4AE7-AE4B-FDC92F734A50}" srcOrd="4" destOrd="0" presId="urn:microsoft.com/office/officeart/2005/8/layout/vList2"/>
    <dgm:cxn modelId="{10A55382-02A0-4AFC-BC02-234E7D80D19B}" type="presParOf" srcId="{2F20900A-0902-4D31-A899-60DE71F3ACFD}" destId="{F632F81B-C7AF-48BA-8F44-FFF1F6A0BD06}" srcOrd="5" destOrd="0" presId="urn:microsoft.com/office/officeart/2005/8/layout/vList2"/>
    <dgm:cxn modelId="{B73537F1-271F-47D5-A2D8-1928F0F8CF7C}" type="presParOf" srcId="{2F20900A-0902-4D31-A899-60DE71F3ACFD}" destId="{D1B92A5C-2BE4-449F-8857-FC11B69BBC94}" srcOrd="6" destOrd="0" presId="urn:microsoft.com/office/officeart/2005/8/layout/vList2"/>
    <dgm:cxn modelId="{6891A181-49D2-423D-8CF6-37B5C93E7A6A}" type="presParOf" srcId="{2F20900A-0902-4D31-A899-60DE71F3ACFD}" destId="{0E98867F-ED94-402F-9B6C-33B3C5DAB189}" srcOrd="7" destOrd="0" presId="urn:microsoft.com/office/officeart/2005/8/layout/vList2"/>
    <dgm:cxn modelId="{BEA16850-5BB9-494E-84D4-0FCC95BADC77}" type="presParOf" srcId="{2F20900A-0902-4D31-A899-60DE71F3ACFD}" destId="{38AA9CF0-86C8-4851-8B08-1D69D5BF0F64}" srcOrd="8" destOrd="0" presId="urn:microsoft.com/office/officeart/2005/8/layout/vList2"/>
    <dgm:cxn modelId="{6514C8A2-D549-41C0-B34E-5974E8A77904}" type="presParOf" srcId="{2F20900A-0902-4D31-A899-60DE71F3ACFD}" destId="{1B59B610-FBFB-4365-9F70-6CC03A4891D9}"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80A967E-1C9F-4643-B097-09096872453E}"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A3AE3D54-3472-4544-9DC6-5F8701974282}">
      <dgm:prSet phldrT="[Text]" custT="1"/>
      <dgm:spPr/>
      <dgm:t>
        <a:bodyPr/>
        <a:lstStyle/>
        <a:p>
          <a:r>
            <a:rPr lang="en-US" sz="2400" dirty="0"/>
            <a:t>Current Ratio</a:t>
          </a:r>
        </a:p>
      </dgm:t>
    </dgm:pt>
    <dgm:pt modelId="{D4E00958-1EBC-429E-A6C1-044F066B7D0E}" type="parTrans" cxnId="{6B36404C-0176-44CE-A279-CF056656511E}">
      <dgm:prSet/>
      <dgm:spPr/>
      <dgm:t>
        <a:bodyPr/>
        <a:lstStyle/>
        <a:p>
          <a:endParaRPr lang="en-US"/>
        </a:p>
      </dgm:t>
    </dgm:pt>
    <dgm:pt modelId="{03C655FB-3F39-4728-A8AD-6408F1C99727}" type="sibTrans" cxnId="{6B36404C-0176-44CE-A279-CF056656511E}">
      <dgm:prSet/>
      <dgm:spPr/>
      <dgm:t>
        <a:bodyPr/>
        <a:lstStyle/>
        <a:p>
          <a:endParaRPr lang="en-US"/>
        </a:p>
      </dgm:t>
    </dgm:pt>
    <dgm:pt modelId="{FBA9EB78-16F6-44F4-BCA0-0D64ECC1DCD4}">
      <dgm:prSet phldrT="[Text]" custT="1"/>
      <dgm:spPr/>
      <dgm:t>
        <a:bodyPr/>
        <a:lstStyle/>
        <a:p>
          <a:r>
            <a:rPr lang="en-US" sz="1800" dirty="0"/>
            <a:t>A healthy ratio is 2 to 1.</a:t>
          </a:r>
        </a:p>
      </dgm:t>
    </dgm:pt>
    <dgm:pt modelId="{D616BB08-5720-44FA-AB9C-B983EA000564}" type="parTrans" cxnId="{E563D5DF-9F07-4BDC-A69E-BF7C936F37D8}">
      <dgm:prSet/>
      <dgm:spPr/>
      <dgm:t>
        <a:bodyPr/>
        <a:lstStyle/>
        <a:p>
          <a:endParaRPr lang="en-US"/>
        </a:p>
      </dgm:t>
    </dgm:pt>
    <dgm:pt modelId="{5DE2EA68-C410-46AA-94BE-B050994F3E8F}" type="sibTrans" cxnId="{E563D5DF-9F07-4BDC-A69E-BF7C936F37D8}">
      <dgm:prSet/>
      <dgm:spPr/>
      <dgm:t>
        <a:bodyPr/>
        <a:lstStyle/>
        <a:p>
          <a:endParaRPr lang="en-US"/>
        </a:p>
      </dgm:t>
    </dgm:pt>
    <dgm:pt modelId="{1F1C94B0-BF9C-41CC-A440-19DBC963E032}">
      <dgm:prSet phldrT="[Text]" custT="1"/>
      <dgm:spPr/>
      <dgm:t>
        <a:bodyPr/>
        <a:lstStyle/>
        <a:p>
          <a:r>
            <a:rPr lang="en-US" sz="2400" dirty="0"/>
            <a:t>Months of Cash</a:t>
          </a:r>
        </a:p>
      </dgm:t>
    </dgm:pt>
    <dgm:pt modelId="{6879CD09-75AD-4E4D-903E-39A8AF9184B6}" type="parTrans" cxnId="{4CE3E12B-8031-42CC-A4E7-94E1B0AE3FB4}">
      <dgm:prSet/>
      <dgm:spPr/>
      <dgm:t>
        <a:bodyPr/>
        <a:lstStyle/>
        <a:p>
          <a:endParaRPr lang="en-US"/>
        </a:p>
      </dgm:t>
    </dgm:pt>
    <dgm:pt modelId="{A798D28E-C56B-4F19-8000-17960C6F94CE}" type="sibTrans" cxnId="{4CE3E12B-8031-42CC-A4E7-94E1B0AE3FB4}">
      <dgm:prSet/>
      <dgm:spPr/>
      <dgm:t>
        <a:bodyPr/>
        <a:lstStyle/>
        <a:p>
          <a:endParaRPr lang="en-US"/>
        </a:p>
      </dgm:t>
    </dgm:pt>
    <dgm:pt modelId="{97809B7C-95F2-488F-983B-B83883308796}">
      <dgm:prSet phldrT="[Text]" custT="1"/>
      <dgm:spPr/>
      <dgm:t>
        <a:bodyPr/>
        <a:lstStyle/>
        <a:p>
          <a:r>
            <a:rPr lang="en-US" sz="1800" dirty="0"/>
            <a:t>2 months, if we include receivables collected shortly after year end 4 months.</a:t>
          </a:r>
        </a:p>
      </dgm:t>
    </dgm:pt>
    <dgm:pt modelId="{FA13ACD6-72B9-4236-A59A-260B3C60B461}" type="parTrans" cxnId="{0470ED14-75B3-4982-B974-A3A3F8FB01CF}">
      <dgm:prSet/>
      <dgm:spPr/>
      <dgm:t>
        <a:bodyPr/>
        <a:lstStyle/>
        <a:p>
          <a:endParaRPr lang="en-US"/>
        </a:p>
      </dgm:t>
    </dgm:pt>
    <dgm:pt modelId="{AD2442AD-1584-4FE4-B892-E5C963A3469A}" type="sibTrans" cxnId="{0470ED14-75B3-4982-B974-A3A3F8FB01CF}">
      <dgm:prSet/>
      <dgm:spPr/>
      <dgm:t>
        <a:bodyPr/>
        <a:lstStyle/>
        <a:p>
          <a:endParaRPr lang="en-US"/>
        </a:p>
      </dgm:t>
    </dgm:pt>
    <dgm:pt modelId="{B6E69684-6DF1-498B-A528-E29AD52758CE}">
      <dgm:prSet phldrT="[Text]" custT="1"/>
      <dgm:spPr/>
      <dgm:t>
        <a:bodyPr/>
        <a:lstStyle/>
        <a:p>
          <a:r>
            <a:rPr lang="en-US" sz="1800" dirty="0"/>
            <a:t>A healthy number is 3 – 6 months</a:t>
          </a:r>
        </a:p>
      </dgm:t>
    </dgm:pt>
    <dgm:pt modelId="{73681F77-A943-4E1B-8750-B71CCDF24F6D}" type="parTrans" cxnId="{B9B2334C-8A96-454E-87B1-3FF2A1546CE0}">
      <dgm:prSet/>
      <dgm:spPr/>
      <dgm:t>
        <a:bodyPr/>
        <a:lstStyle/>
        <a:p>
          <a:endParaRPr lang="en-US"/>
        </a:p>
      </dgm:t>
    </dgm:pt>
    <dgm:pt modelId="{8D8E2CE8-B868-4AA0-8B46-D3439F7E8E2C}" type="sibTrans" cxnId="{B9B2334C-8A96-454E-87B1-3FF2A1546CE0}">
      <dgm:prSet/>
      <dgm:spPr/>
      <dgm:t>
        <a:bodyPr/>
        <a:lstStyle/>
        <a:p>
          <a:endParaRPr lang="en-US"/>
        </a:p>
      </dgm:t>
    </dgm:pt>
    <dgm:pt modelId="{CCBCC6DC-CCF0-4E65-8C49-22493AB973DA}">
      <dgm:prSet phldrT="[Text]" custT="1"/>
      <dgm:spPr/>
      <dgm:t>
        <a:bodyPr/>
        <a:lstStyle/>
        <a:p>
          <a:r>
            <a:rPr lang="en-US" sz="1800" dirty="0"/>
            <a:t>Measures ability to pay off short-term obligations</a:t>
          </a:r>
        </a:p>
      </dgm:t>
    </dgm:pt>
    <dgm:pt modelId="{09CE1DC2-905D-4C37-9BB4-8272A4464E35}" type="parTrans" cxnId="{D7D51614-73F1-45D0-ADE2-3564FED7B754}">
      <dgm:prSet/>
      <dgm:spPr/>
    </dgm:pt>
    <dgm:pt modelId="{7F1511AB-7ECF-44E5-B4D4-F61D489106BB}" type="sibTrans" cxnId="{D7D51614-73F1-45D0-ADE2-3564FED7B754}">
      <dgm:prSet/>
      <dgm:spPr/>
    </dgm:pt>
    <dgm:pt modelId="{DFA0AED2-DB11-4447-BD56-F707C162D377}">
      <dgm:prSet phldrT="[Text]" custT="1"/>
      <dgm:spPr/>
      <dgm:t>
        <a:bodyPr/>
        <a:lstStyle/>
        <a:p>
          <a:r>
            <a:rPr lang="en-US" sz="1800" dirty="0"/>
            <a:t>Quick snapshot of the organizations “survival time” were it to lose future funding or become unable to generate short-term revenue</a:t>
          </a:r>
        </a:p>
      </dgm:t>
    </dgm:pt>
    <dgm:pt modelId="{F5FE8FCB-E0F1-497C-B389-54EFC0D1A271}" type="parTrans" cxnId="{506DF47A-E14A-48FA-81B3-6718973F783F}">
      <dgm:prSet/>
      <dgm:spPr/>
    </dgm:pt>
    <dgm:pt modelId="{61EBCA16-66BD-4F5D-8398-B2B2AC6C6FF5}" type="sibTrans" cxnId="{506DF47A-E14A-48FA-81B3-6718973F783F}">
      <dgm:prSet/>
      <dgm:spPr/>
    </dgm:pt>
    <dgm:pt modelId="{05C7629B-416D-4CEF-8A4F-59CB2850760B}">
      <dgm:prSet phldrT="[Text]" custT="1"/>
      <dgm:spPr/>
      <dgm:t>
        <a:bodyPr/>
        <a:lstStyle/>
        <a:p>
          <a:r>
            <a:rPr lang="en-US" sz="1800" dirty="0"/>
            <a:t>Current ratio 2</a:t>
          </a:r>
        </a:p>
      </dgm:t>
    </dgm:pt>
    <dgm:pt modelId="{8899A4F1-0759-4CDF-AB07-CD57E13E96C6}" type="parTrans" cxnId="{3695297C-16BD-471B-916A-ECC687CD957E}">
      <dgm:prSet/>
      <dgm:spPr/>
    </dgm:pt>
    <dgm:pt modelId="{946C652D-86DD-4D9F-A985-C871454BC480}" type="sibTrans" cxnId="{3695297C-16BD-471B-916A-ECC687CD957E}">
      <dgm:prSet/>
      <dgm:spPr/>
    </dgm:pt>
    <dgm:pt modelId="{14D570A0-6102-4BFE-B922-7993484F1FB3}" type="pres">
      <dgm:prSet presAssocID="{680A967E-1C9F-4643-B097-09096872453E}" presName="Name0" presStyleCnt="0">
        <dgm:presLayoutVars>
          <dgm:dir/>
          <dgm:animLvl val="lvl"/>
          <dgm:resizeHandles val="exact"/>
        </dgm:presLayoutVars>
      </dgm:prSet>
      <dgm:spPr/>
    </dgm:pt>
    <dgm:pt modelId="{28D0A922-7F14-484E-891E-624BB0780DBC}" type="pres">
      <dgm:prSet presAssocID="{A3AE3D54-3472-4544-9DC6-5F8701974282}" presName="composite" presStyleCnt="0"/>
      <dgm:spPr/>
    </dgm:pt>
    <dgm:pt modelId="{5D42ADC1-ACE1-4DA3-BAF3-0C8DFAAA6357}" type="pres">
      <dgm:prSet presAssocID="{A3AE3D54-3472-4544-9DC6-5F8701974282}" presName="parTx" presStyleLbl="alignNode1" presStyleIdx="0" presStyleCnt="2">
        <dgm:presLayoutVars>
          <dgm:chMax val="0"/>
          <dgm:chPref val="0"/>
          <dgm:bulletEnabled val="1"/>
        </dgm:presLayoutVars>
      </dgm:prSet>
      <dgm:spPr/>
    </dgm:pt>
    <dgm:pt modelId="{4BE45CC4-2F3C-493D-B2FD-4C6547BD31D3}" type="pres">
      <dgm:prSet presAssocID="{A3AE3D54-3472-4544-9DC6-5F8701974282}" presName="desTx" presStyleLbl="alignAccFollowNode1" presStyleIdx="0" presStyleCnt="2">
        <dgm:presLayoutVars>
          <dgm:bulletEnabled val="1"/>
        </dgm:presLayoutVars>
      </dgm:prSet>
      <dgm:spPr/>
    </dgm:pt>
    <dgm:pt modelId="{BE62F05A-26B6-4813-A6CD-3F831344377D}" type="pres">
      <dgm:prSet presAssocID="{03C655FB-3F39-4728-A8AD-6408F1C99727}" presName="space" presStyleCnt="0"/>
      <dgm:spPr/>
    </dgm:pt>
    <dgm:pt modelId="{7671A385-3007-4FBB-B884-B9EE9E616169}" type="pres">
      <dgm:prSet presAssocID="{1F1C94B0-BF9C-41CC-A440-19DBC963E032}" presName="composite" presStyleCnt="0"/>
      <dgm:spPr/>
    </dgm:pt>
    <dgm:pt modelId="{29A73119-B9CE-4CEA-B5F8-9ED581E687EE}" type="pres">
      <dgm:prSet presAssocID="{1F1C94B0-BF9C-41CC-A440-19DBC963E032}" presName="parTx" presStyleLbl="alignNode1" presStyleIdx="1" presStyleCnt="2">
        <dgm:presLayoutVars>
          <dgm:chMax val="0"/>
          <dgm:chPref val="0"/>
          <dgm:bulletEnabled val="1"/>
        </dgm:presLayoutVars>
      </dgm:prSet>
      <dgm:spPr/>
    </dgm:pt>
    <dgm:pt modelId="{A48C954A-0065-4AF7-8FFD-CC7D165D62F2}" type="pres">
      <dgm:prSet presAssocID="{1F1C94B0-BF9C-41CC-A440-19DBC963E032}" presName="desTx" presStyleLbl="alignAccFollowNode1" presStyleIdx="1" presStyleCnt="2">
        <dgm:presLayoutVars>
          <dgm:bulletEnabled val="1"/>
        </dgm:presLayoutVars>
      </dgm:prSet>
      <dgm:spPr/>
    </dgm:pt>
  </dgm:ptLst>
  <dgm:cxnLst>
    <dgm:cxn modelId="{D7D51614-73F1-45D0-ADE2-3564FED7B754}" srcId="{A3AE3D54-3472-4544-9DC6-5F8701974282}" destId="{CCBCC6DC-CCF0-4E65-8C49-22493AB973DA}" srcOrd="0" destOrd="0" parTransId="{09CE1DC2-905D-4C37-9BB4-8272A4464E35}" sibTransId="{7F1511AB-7ECF-44E5-B4D4-F61D489106BB}"/>
    <dgm:cxn modelId="{0470ED14-75B3-4982-B974-A3A3F8FB01CF}" srcId="{1F1C94B0-BF9C-41CC-A440-19DBC963E032}" destId="{97809B7C-95F2-488F-983B-B83883308796}" srcOrd="1" destOrd="0" parTransId="{FA13ACD6-72B9-4236-A59A-260B3C60B461}" sibTransId="{AD2442AD-1584-4FE4-B892-E5C963A3469A}"/>
    <dgm:cxn modelId="{4CE3E12B-8031-42CC-A4E7-94E1B0AE3FB4}" srcId="{680A967E-1C9F-4643-B097-09096872453E}" destId="{1F1C94B0-BF9C-41CC-A440-19DBC963E032}" srcOrd="1" destOrd="0" parTransId="{6879CD09-75AD-4E4D-903E-39A8AF9184B6}" sibTransId="{A798D28E-C56B-4F19-8000-17960C6F94CE}"/>
    <dgm:cxn modelId="{4DB3B641-6B6A-452F-8F14-EAAC0E5B8812}" type="presOf" srcId="{CCBCC6DC-CCF0-4E65-8C49-22493AB973DA}" destId="{4BE45CC4-2F3C-493D-B2FD-4C6547BD31D3}" srcOrd="0" destOrd="0" presId="urn:microsoft.com/office/officeart/2005/8/layout/hList1"/>
    <dgm:cxn modelId="{B9B2334C-8A96-454E-87B1-3FF2A1546CE0}" srcId="{1F1C94B0-BF9C-41CC-A440-19DBC963E032}" destId="{B6E69684-6DF1-498B-A528-E29AD52758CE}" srcOrd="2" destOrd="0" parTransId="{73681F77-A943-4E1B-8750-B71CCDF24F6D}" sibTransId="{8D8E2CE8-B868-4AA0-8B46-D3439F7E8E2C}"/>
    <dgm:cxn modelId="{6B36404C-0176-44CE-A279-CF056656511E}" srcId="{680A967E-1C9F-4643-B097-09096872453E}" destId="{A3AE3D54-3472-4544-9DC6-5F8701974282}" srcOrd="0" destOrd="0" parTransId="{D4E00958-1EBC-429E-A6C1-044F066B7D0E}" sibTransId="{03C655FB-3F39-4728-A8AD-6408F1C99727}"/>
    <dgm:cxn modelId="{506DF47A-E14A-48FA-81B3-6718973F783F}" srcId="{1F1C94B0-BF9C-41CC-A440-19DBC963E032}" destId="{DFA0AED2-DB11-4447-BD56-F707C162D377}" srcOrd="0" destOrd="0" parTransId="{F5FE8FCB-E0F1-497C-B389-54EFC0D1A271}" sibTransId="{61EBCA16-66BD-4F5D-8398-B2B2AC6C6FF5}"/>
    <dgm:cxn modelId="{3695297C-16BD-471B-916A-ECC687CD957E}" srcId="{A3AE3D54-3472-4544-9DC6-5F8701974282}" destId="{05C7629B-416D-4CEF-8A4F-59CB2850760B}" srcOrd="1" destOrd="0" parTransId="{8899A4F1-0759-4CDF-AB07-CD57E13E96C6}" sibTransId="{946C652D-86DD-4D9F-A985-C871454BC480}"/>
    <dgm:cxn modelId="{223E8997-ED03-4336-AE22-966B661C4BC1}" type="presOf" srcId="{97809B7C-95F2-488F-983B-B83883308796}" destId="{A48C954A-0065-4AF7-8FFD-CC7D165D62F2}" srcOrd="0" destOrd="1" presId="urn:microsoft.com/office/officeart/2005/8/layout/hList1"/>
    <dgm:cxn modelId="{2C4C28B9-2E5D-4F09-B27F-0F59733B2F01}" type="presOf" srcId="{A3AE3D54-3472-4544-9DC6-5F8701974282}" destId="{5D42ADC1-ACE1-4DA3-BAF3-0C8DFAAA6357}" srcOrd="0" destOrd="0" presId="urn:microsoft.com/office/officeart/2005/8/layout/hList1"/>
    <dgm:cxn modelId="{EAF770C1-2972-461F-ABA7-9A8E6BFCFC1B}" type="presOf" srcId="{1F1C94B0-BF9C-41CC-A440-19DBC963E032}" destId="{29A73119-B9CE-4CEA-B5F8-9ED581E687EE}" srcOrd="0" destOrd="0" presId="urn:microsoft.com/office/officeart/2005/8/layout/hList1"/>
    <dgm:cxn modelId="{802754D6-C60F-4A30-91FD-A6BC85E5173D}" type="presOf" srcId="{B6E69684-6DF1-498B-A528-E29AD52758CE}" destId="{A48C954A-0065-4AF7-8FFD-CC7D165D62F2}" srcOrd="0" destOrd="2" presId="urn:microsoft.com/office/officeart/2005/8/layout/hList1"/>
    <dgm:cxn modelId="{E563D5DF-9F07-4BDC-A69E-BF7C936F37D8}" srcId="{A3AE3D54-3472-4544-9DC6-5F8701974282}" destId="{FBA9EB78-16F6-44F4-BCA0-0D64ECC1DCD4}" srcOrd="2" destOrd="0" parTransId="{D616BB08-5720-44FA-AB9C-B983EA000564}" sibTransId="{5DE2EA68-C410-46AA-94BE-B050994F3E8F}"/>
    <dgm:cxn modelId="{C19ED5E4-CA3F-4F32-BE29-32F6A3F55A5C}" type="presOf" srcId="{DFA0AED2-DB11-4447-BD56-F707C162D377}" destId="{A48C954A-0065-4AF7-8FFD-CC7D165D62F2}" srcOrd="0" destOrd="0" presId="urn:microsoft.com/office/officeart/2005/8/layout/hList1"/>
    <dgm:cxn modelId="{985B23EA-B466-41AA-B174-EE2E99095D7F}" type="presOf" srcId="{05C7629B-416D-4CEF-8A4F-59CB2850760B}" destId="{4BE45CC4-2F3C-493D-B2FD-4C6547BD31D3}" srcOrd="0" destOrd="1" presId="urn:microsoft.com/office/officeart/2005/8/layout/hList1"/>
    <dgm:cxn modelId="{434FA9F5-20B6-4BC9-A9CD-634E31F66DE1}" type="presOf" srcId="{FBA9EB78-16F6-44F4-BCA0-0D64ECC1DCD4}" destId="{4BE45CC4-2F3C-493D-B2FD-4C6547BD31D3}" srcOrd="0" destOrd="2" presId="urn:microsoft.com/office/officeart/2005/8/layout/hList1"/>
    <dgm:cxn modelId="{0A1700FD-2EFB-4732-AAAE-8B003DF7FA9D}" type="presOf" srcId="{680A967E-1C9F-4643-B097-09096872453E}" destId="{14D570A0-6102-4BFE-B922-7993484F1FB3}" srcOrd="0" destOrd="0" presId="urn:microsoft.com/office/officeart/2005/8/layout/hList1"/>
    <dgm:cxn modelId="{5EC4E47D-4AEB-41CF-B057-A357A599D713}" type="presParOf" srcId="{14D570A0-6102-4BFE-B922-7993484F1FB3}" destId="{28D0A922-7F14-484E-891E-624BB0780DBC}" srcOrd="0" destOrd="0" presId="urn:microsoft.com/office/officeart/2005/8/layout/hList1"/>
    <dgm:cxn modelId="{44249835-5ECE-4568-B2B3-A16D30C95A78}" type="presParOf" srcId="{28D0A922-7F14-484E-891E-624BB0780DBC}" destId="{5D42ADC1-ACE1-4DA3-BAF3-0C8DFAAA6357}" srcOrd="0" destOrd="0" presId="urn:microsoft.com/office/officeart/2005/8/layout/hList1"/>
    <dgm:cxn modelId="{125536C8-A771-498C-B105-D2DE9702058F}" type="presParOf" srcId="{28D0A922-7F14-484E-891E-624BB0780DBC}" destId="{4BE45CC4-2F3C-493D-B2FD-4C6547BD31D3}" srcOrd="1" destOrd="0" presId="urn:microsoft.com/office/officeart/2005/8/layout/hList1"/>
    <dgm:cxn modelId="{F50650FB-CFB2-4A41-B126-1C70A67E1770}" type="presParOf" srcId="{14D570A0-6102-4BFE-B922-7993484F1FB3}" destId="{BE62F05A-26B6-4813-A6CD-3F831344377D}" srcOrd="1" destOrd="0" presId="urn:microsoft.com/office/officeart/2005/8/layout/hList1"/>
    <dgm:cxn modelId="{38AAA9BD-A679-4AAA-BE89-83743C6D2FCE}" type="presParOf" srcId="{14D570A0-6102-4BFE-B922-7993484F1FB3}" destId="{7671A385-3007-4FBB-B884-B9EE9E616169}" srcOrd="2" destOrd="0" presId="urn:microsoft.com/office/officeart/2005/8/layout/hList1"/>
    <dgm:cxn modelId="{245A16F6-FDE4-4D69-8B7D-60518369FAF1}" type="presParOf" srcId="{7671A385-3007-4FBB-B884-B9EE9E616169}" destId="{29A73119-B9CE-4CEA-B5F8-9ED581E687EE}" srcOrd="0" destOrd="0" presId="urn:microsoft.com/office/officeart/2005/8/layout/hList1"/>
    <dgm:cxn modelId="{24B822D3-AA8B-4A63-8391-56987F4045BE}" type="presParOf" srcId="{7671A385-3007-4FBB-B884-B9EE9E616169}" destId="{A48C954A-0065-4AF7-8FFD-CC7D165D62F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E2A976-F1BA-4DC2-BE43-D0D892E393C2}">
      <dsp:nvSpPr>
        <dsp:cNvPr id="0" name=""/>
        <dsp:cNvSpPr/>
      </dsp:nvSpPr>
      <dsp:spPr>
        <a:xfrm>
          <a:off x="0" y="75791"/>
          <a:ext cx="822960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Accounting Policy Changes</a:t>
          </a:r>
        </a:p>
      </dsp:txBody>
      <dsp:txXfrm>
        <a:off x="14050" y="89841"/>
        <a:ext cx="8201500" cy="259719"/>
      </dsp:txXfrm>
    </dsp:sp>
    <dsp:sp modelId="{BE1E6C02-192F-442C-9EDA-52E4B5376A2A}">
      <dsp:nvSpPr>
        <dsp:cNvPr id="0" name=""/>
        <dsp:cNvSpPr/>
      </dsp:nvSpPr>
      <dsp:spPr>
        <a:xfrm>
          <a:off x="0" y="363611"/>
          <a:ext cx="8229600" cy="31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Ocean Charter School adopted FASB ASU 2016-02, Leases during the year ended June 30, 2023.	</a:t>
          </a:r>
        </a:p>
        <a:p>
          <a:pPr marL="57150" lvl="1" indent="-57150" algn="l" defTabSz="400050">
            <a:lnSpc>
              <a:spcPct val="90000"/>
            </a:lnSpc>
            <a:spcBef>
              <a:spcPct val="0"/>
            </a:spcBef>
            <a:spcAft>
              <a:spcPct val="20000"/>
            </a:spcAft>
            <a:buFont typeface="Courier New" panose="02070309020205020404" pitchFamily="49" charset="0"/>
            <a:buNone/>
          </a:pPr>
          <a:r>
            <a:rPr lang="en-US" sz="900" kern="1200" dirty="0"/>
            <a:t>- Resulted in recognition of right-of-use (ROU) asset and lease liability for all leases over 1 year</a:t>
          </a:r>
        </a:p>
      </dsp:txBody>
      <dsp:txXfrm>
        <a:off x="0" y="363611"/>
        <a:ext cx="8229600" cy="310500"/>
      </dsp:txXfrm>
    </dsp:sp>
    <dsp:sp modelId="{DCE88730-596F-490E-AF9D-66273055620B}">
      <dsp:nvSpPr>
        <dsp:cNvPr id="0" name=""/>
        <dsp:cNvSpPr/>
      </dsp:nvSpPr>
      <dsp:spPr>
        <a:xfrm>
          <a:off x="0" y="674111"/>
          <a:ext cx="822960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Audit Adjustments</a:t>
          </a:r>
        </a:p>
      </dsp:txBody>
      <dsp:txXfrm>
        <a:off x="14050" y="688161"/>
        <a:ext cx="8201500" cy="259719"/>
      </dsp:txXfrm>
    </dsp:sp>
    <dsp:sp modelId="{FC3D4898-392A-4561-B74E-D4A1B92AA18D}">
      <dsp:nvSpPr>
        <dsp:cNvPr id="0" name=""/>
        <dsp:cNvSpPr/>
      </dsp:nvSpPr>
      <dsp:spPr>
        <a:xfrm>
          <a:off x="0" y="961931"/>
          <a:ext cx="8229600" cy="31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1 audit adjustment to recognize unsold auction items, various adjustments recorded were provided by the client.</a:t>
          </a:r>
        </a:p>
        <a:p>
          <a:pPr marL="57150" lvl="1" indent="-57150" algn="l" defTabSz="400050">
            <a:lnSpc>
              <a:spcPct val="90000"/>
            </a:lnSpc>
            <a:spcBef>
              <a:spcPct val="0"/>
            </a:spcBef>
            <a:spcAft>
              <a:spcPct val="20000"/>
            </a:spcAft>
            <a:buChar char="•"/>
          </a:pPr>
          <a:r>
            <a:rPr lang="en-US" sz="900" kern="1200" dirty="0"/>
            <a:t>No uncorrected misstatements.</a:t>
          </a:r>
        </a:p>
      </dsp:txBody>
      <dsp:txXfrm>
        <a:off x="0" y="961931"/>
        <a:ext cx="8229600" cy="310500"/>
      </dsp:txXfrm>
    </dsp:sp>
    <dsp:sp modelId="{B70E0894-F008-4AE7-AE4B-FDC92F734A50}">
      <dsp:nvSpPr>
        <dsp:cNvPr id="0" name=""/>
        <dsp:cNvSpPr/>
      </dsp:nvSpPr>
      <dsp:spPr>
        <a:xfrm>
          <a:off x="0" y="1272431"/>
          <a:ext cx="822960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New Auditing Standards –more details in slide 22</a:t>
          </a:r>
        </a:p>
      </dsp:txBody>
      <dsp:txXfrm>
        <a:off x="14050" y="1286481"/>
        <a:ext cx="8201500" cy="259719"/>
      </dsp:txXfrm>
    </dsp:sp>
    <dsp:sp modelId="{F632F81B-C7AF-48BA-8F44-FFF1F6A0BD06}">
      <dsp:nvSpPr>
        <dsp:cNvPr id="0" name=""/>
        <dsp:cNvSpPr/>
      </dsp:nvSpPr>
      <dsp:spPr>
        <a:xfrm>
          <a:off x="0" y="1560251"/>
          <a:ext cx="8229600" cy="1043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 Effective year ending June 30, 2024</a:t>
          </a:r>
        </a:p>
        <a:p>
          <a:pPr marL="114300" lvl="2" indent="-57150" algn="l" defTabSz="400050">
            <a:lnSpc>
              <a:spcPct val="90000"/>
            </a:lnSpc>
            <a:spcBef>
              <a:spcPct val="0"/>
            </a:spcBef>
            <a:spcAft>
              <a:spcPct val="20000"/>
            </a:spcAft>
            <a:buFont typeface="Symbol" panose="05050102010706020507" pitchFamily="18" charset="2"/>
            <a:buChar char=""/>
          </a:pPr>
          <a:r>
            <a:rPr lang="en-US" sz="900" kern="1200" dirty="0"/>
            <a:t>Enhanced financial reporting framework surrounding management estimates, including a method, assumptions, and further audit process on the data (Statement on Auditing Standards (SAS) No. 143).</a:t>
          </a:r>
        </a:p>
        <a:p>
          <a:pPr marL="114300" lvl="2" indent="-57150" algn="l" defTabSz="400050">
            <a:lnSpc>
              <a:spcPct val="90000"/>
            </a:lnSpc>
            <a:spcBef>
              <a:spcPct val="0"/>
            </a:spcBef>
            <a:spcAft>
              <a:spcPct val="20000"/>
            </a:spcAft>
            <a:buFont typeface="Symbol" panose="05050102010706020507" pitchFamily="18" charset="2"/>
            <a:buChar char=""/>
          </a:pPr>
          <a:r>
            <a:rPr lang="en-US" sz="900" kern="1200" dirty="0"/>
            <a:t>Enhances the requirements and guidance on identifying and assessing the risks of material misstatement, particularly the areas of understanding the entity’s system of internal control and assessing control risk (SAS 145).</a:t>
          </a:r>
        </a:p>
        <a:p>
          <a:pPr marL="114300" lvl="2" indent="-57150" algn="l" defTabSz="400050">
            <a:lnSpc>
              <a:spcPct val="90000"/>
            </a:lnSpc>
            <a:spcBef>
              <a:spcPct val="0"/>
            </a:spcBef>
            <a:spcAft>
              <a:spcPct val="20000"/>
            </a:spcAft>
            <a:buFont typeface="Symbol" panose="05050102010706020507" pitchFamily="18" charset="2"/>
            <a:buChar char=""/>
          </a:pPr>
          <a:r>
            <a:rPr lang="en-US" sz="900" kern="1200" dirty="0"/>
            <a:t>Additional consideration on the entity and its control environment, requiring separate assessment of inherent risk and control risk. </a:t>
          </a:r>
        </a:p>
        <a:p>
          <a:pPr marL="114300" lvl="2" indent="-57150" algn="l" defTabSz="400050">
            <a:lnSpc>
              <a:spcPct val="90000"/>
            </a:lnSpc>
            <a:spcBef>
              <a:spcPct val="0"/>
            </a:spcBef>
            <a:spcAft>
              <a:spcPct val="20000"/>
            </a:spcAft>
            <a:buFont typeface="Symbol" panose="05050102010706020507" pitchFamily="18" charset="2"/>
            <a:buChar char=""/>
          </a:pPr>
          <a:r>
            <a:rPr lang="en-US" sz="900" kern="1200" dirty="0"/>
            <a:t>Expanded testing and disclosures for the use of specialists and pricing information from external information sources.</a:t>
          </a:r>
        </a:p>
      </dsp:txBody>
      <dsp:txXfrm>
        <a:off x="0" y="1560251"/>
        <a:ext cx="8229600" cy="1043280"/>
      </dsp:txXfrm>
    </dsp:sp>
    <dsp:sp modelId="{D1B92A5C-2BE4-449F-8857-FC11B69BBC94}">
      <dsp:nvSpPr>
        <dsp:cNvPr id="0" name=""/>
        <dsp:cNvSpPr/>
      </dsp:nvSpPr>
      <dsp:spPr>
        <a:xfrm>
          <a:off x="0" y="2603531"/>
          <a:ext cx="822960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Audit Opinion</a:t>
          </a:r>
        </a:p>
      </dsp:txBody>
      <dsp:txXfrm>
        <a:off x="14050" y="2617581"/>
        <a:ext cx="8201500" cy="259719"/>
      </dsp:txXfrm>
    </dsp:sp>
    <dsp:sp modelId="{0E98867F-ED94-402F-9B6C-33B3C5DAB189}">
      <dsp:nvSpPr>
        <dsp:cNvPr id="0" name=""/>
        <dsp:cNvSpPr/>
      </dsp:nvSpPr>
      <dsp:spPr>
        <a:xfrm>
          <a:off x="0" y="2891351"/>
          <a:ext cx="8229600" cy="31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 Financial Statement Audit - Unmodified</a:t>
          </a:r>
        </a:p>
        <a:p>
          <a:pPr marL="57150" lvl="1" indent="-57150" algn="l" defTabSz="400050">
            <a:lnSpc>
              <a:spcPct val="90000"/>
            </a:lnSpc>
            <a:spcBef>
              <a:spcPct val="0"/>
            </a:spcBef>
            <a:spcAft>
              <a:spcPct val="20000"/>
            </a:spcAft>
            <a:buChar char="•"/>
          </a:pPr>
          <a:r>
            <a:rPr lang="en-US" sz="900" kern="1200" dirty="0"/>
            <a:t> State Compliance – no findings</a:t>
          </a:r>
        </a:p>
      </dsp:txBody>
      <dsp:txXfrm>
        <a:off x="0" y="2891351"/>
        <a:ext cx="8229600" cy="310500"/>
      </dsp:txXfrm>
    </dsp:sp>
    <dsp:sp modelId="{38AA9CF0-86C8-4851-8B08-1D69D5BF0F64}">
      <dsp:nvSpPr>
        <dsp:cNvPr id="0" name=""/>
        <dsp:cNvSpPr/>
      </dsp:nvSpPr>
      <dsp:spPr>
        <a:xfrm>
          <a:off x="0" y="3201851"/>
          <a:ext cx="8229600" cy="2878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dirty="0"/>
            <a:t>Audit Communication</a:t>
          </a:r>
        </a:p>
      </dsp:txBody>
      <dsp:txXfrm>
        <a:off x="14050" y="3215901"/>
        <a:ext cx="8201500" cy="259719"/>
      </dsp:txXfrm>
    </dsp:sp>
    <dsp:sp modelId="{1B59B610-FBFB-4365-9F70-6CC03A4891D9}">
      <dsp:nvSpPr>
        <dsp:cNvPr id="0" name=""/>
        <dsp:cNvSpPr/>
      </dsp:nvSpPr>
      <dsp:spPr>
        <a:xfrm>
          <a:off x="0" y="3489671"/>
          <a:ext cx="8229600" cy="310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290" tIns="15240" rIns="85344" bIns="15240" numCol="1" spcCol="1270" anchor="t" anchorCtr="0">
          <a:noAutofit/>
        </a:bodyPr>
        <a:lstStyle/>
        <a:p>
          <a:pPr marL="57150" lvl="1" indent="-57150" algn="l" defTabSz="400050">
            <a:lnSpc>
              <a:spcPct val="90000"/>
            </a:lnSpc>
            <a:spcBef>
              <a:spcPct val="0"/>
            </a:spcBef>
            <a:spcAft>
              <a:spcPct val="20000"/>
            </a:spcAft>
            <a:buChar char="•"/>
          </a:pPr>
          <a:r>
            <a:rPr lang="en-US" sz="900" kern="1200" dirty="0"/>
            <a:t> No material weaknesses identified</a:t>
          </a:r>
        </a:p>
        <a:p>
          <a:pPr marL="57150" lvl="1" indent="-57150" algn="l" defTabSz="400050">
            <a:lnSpc>
              <a:spcPct val="90000"/>
            </a:lnSpc>
            <a:spcBef>
              <a:spcPct val="0"/>
            </a:spcBef>
            <a:spcAft>
              <a:spcPct val="20000"/>
            </a:spcAft>
            <a:buChar char="•"/>
          </a:pPr>
          <a:r>
            <a:rPr lang="en-US" sz="900" kern="1200" dirty="0"/>
            <a:t> No significant deficiencies identified</a:t>
          </a:r>
        </a:p>
      </dsp:txBody>
      <dsp:txXfrm>
        <a:off x="0" y="3489671"/>
        <a:ext cx="8229600" cy="310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42ADC1-ACE1-4DA3-BAF3-0C8DFAAA6357}">
      <dsp:nvSpPr>
        <dsp:cNvPr id="0" name=""/>
        <dsp:cNvSpPr/>
      </dsp:nvSpPr>
      <dsp:spPr>
        <a:xfrm>
          <a:off x="40" y="3353"/>
          <a:ext cx="3845569" cy="138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Current Ratio</a:t>
          </a:r>
        </a:p>
      </dsp:txBody>
      <dsp:txXfrm>
        <a:off x="40" y="3353"/>
        <a:ext cx="3845569" cy="1382400"/>
      </dsp:txXfrm>
    </dsp:sp>
    <dsp:sp modelId="{4BE45CC4-2F3C-493D-B2FD-4C6547BD31D3}">
      <dsp:nvSpPr>
        <dsp:cNvPr id="0" name=""/>
        <dsp:cNvSpPr/>
      </dsp:nvSpPr>
      <dsp:spPr>
        <a:xfrm>
          <a:off x="40" y="1385753"/>
          <a:ext cx="3845569" cy="2371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Measures ability to pay off short-term obligations</a:t>
          </a:r>
        </a:p>
        <a:p>
          <a:pPr marL="171450" lvl="1" indent="-171450" algn="l" defTabSz="800100">
            <a:lnSpc>
              <a:spcPct val="90000"/>
            </a:lnSpc>
            <a:spcBef>
              <a:spcPct val="0"/>
            </a:spcBef>
            <a:spcAft>
              <a:spcPct val="15000"/>
            </a:spcAft>
            <a:buChar char="•"/>
          </a:pPr>
          <a:r>
            <a:rPr lang="en-US" sz="1800" kern="1200" dirty="0"/>
            <a:t>Current ratio 2</a:t>
          </a:r>
        </a:p>
        <a:p>
          <a:pPr marL="171450" lvl="1" indent="-171450" algn="l" defTabSz="800100">
            <a:lnSpc>
              <a:spcPct val="90000"/>
            </a:lnSpc>
            <a:spcBef>
              <a:spcPct val="0"/>
            </a:spcBef>
            <a:spcAft>
              <a:spcPct val="15000"/>
            </a:spcAft>
            <a:buChar char="•"/>
          </a:pPr>
          <a:r>
            <a:rPr lang="en-US" sz="1800" kern="1200" dirty="0"/>
            <a:t>A healthy ratio is 2 to 1.</a:t>
          </a:r>
        </a:p>
      </dsp:txBody>
      <dsp:txXfrm>
        <a:off x="40" y="1385753"/>
        <a:ext cx="3845569" cy="2371680"/>
      </dsp:txXfrm>
    </dsp:sp>
    <dsp:sp modelId="{29A73119-B9CE-4CEA-B5F8-9ED581E687EE}">
      <dsp:nvSpPr>
        <dsp:cNvPr id="0" name=""/>
        <dsp:cNvSpPr/>
      </dsp:nvSpPr>
      <dsp:spPr>
        <a:xfrm>
          <a:off x="4383989" y="3353"/>
          <a:ext cx="3845569" cy="13824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US" sz="2400" kern="1200" dirty="0"/>
            <a:t>Months of Cash</a:t>
          </a:r>
        </a:p>
      </dsp:txBody>
      <dsp:txXfrm>
        <a:off x="4383989" y="3353"/>
        <a:ext cx="3845569" cy="1382400"/>
      </dsp:txXfrm>
    </dsp:sp>
    <dsp:sp modelId="{A48C954A-0065-4AF7-8FFD-CC7D165D62F2}">
      <dsp:nvSpPr>
        <dsp:cNvPr id="0" name=""/>
        <dsp:cNvSpPr/>
      </dsp:nvSpPr>
      <dsp:spPr>
        <a:xfrm>
          <a:off x="4383989" y="1385753"/>
          <a:ext cx="3845569" cy="237168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a:t>Quick snapshot of the organizations “survival time” were it to lose future funding or become unable to generate short-term revenue</a:t>
          </a:r>
        </a:p>
        <a:p>
          <a:pPr marL="171450" lvl="1" indent="-171450" algn="l" defTabSz="800100">
            <a:lnSpc>
              <a:spcPct val="90000"/>
            </a:lnSpc>
            <a:spcBef>
              <a:spcPct val="0"/>
            </a:spcBef>
            <a:spcAft>
              <a:spcPct val="15000"/>
            </a:spcAft>
            <a:buChar char="•"/>
          </a:pPr>
          <a:r>
            <a:rPr lang="en-US" sz="1800" kern="1200" dirty="0"/>
            <a:t>2 months, if we include receivables collected shortly after year end 4 months.</a:t>
          </a:r>
        </a:p>
        <a:p>
          <a:pPr marL="171450" lvl="1" indent="-171450" algn="l" defTabSz="800100">
            <a:lnSpc>
              <a:spcPct val="90000"/>
            </a:lnSpc>
            <a:spcBef>
              <a:spcPct val="0"/>
            </a:spcBef>
            <a:spcAft>
              <a:spcPct val="15000"/>
            </a:spcAft>
            <a:buChar char="•"/>
          </a:pPr>
          <a:r>
            <a:rPr lang="en-US" sz="1800" kern="1200" dirty="0"/>
            <a:t>A healthy number is 3 – 6 months</a:t>
          </a:r>
        </a:p>
      </dsp:txBody>
      <dsp:txXfrm>
        <a:off x="4383989" y="1385753"/>
        <a:ext cx="3845569" cy="237168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3550"/>
          </a:xfrm>
          <a:prstGeom prst="rect">
            <a:avLst/>
          </a:prstGeom>
        </p:spPr>
        <p:txBody>
          <a:bodyPr vert="horz" lIns="91440" tIns="45720" rIns="91440" bIns="45720" rtlCol="0"/>
          <a:lstStyle>
            <a:lvl1pPr algn="r">
              <a:defRPr sz="1200"/>
            </a:lvl1pPr>
          </a:lstStyle>
          <a:p>
            <a:fld id="{B16DEB8C-E333-44F6-A126-A7ECB36643E0}" type="datetimeFigureOut">
              <a:rPr lang="en-US" smtClean="0"/>
              <a:t>12/4/23</a:t>
            </a:fld>
            <a:endParaRPr lang="en-US"/>
          </a:p>
        </p:txBody>
      </p:sp>
      <p:sp>
        <p:nvSpPr>
          <p:cNvPr id="4" name="Footer Placeholder 3"/>
          <p:cNvSpPr>
            <a:spLocks noGrp="1"/>
          </p:cNvSpPr>
          <p:nvPr>
            <p:ph type="ftr" sz="quarter" idx="2"/>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3550"/>
          </a:xfrm>
          <a:prstGeom prst="rect">
            <a:avLst/>
          </a:prstGeom>
        </p:spPr>
        <p:txBody>
          <a:bodyPr vert="horz" lIns="91440" tIns="45720" rIns="91440" bIns="45720" rtlCol="0" anchor="b"/>
          <a:lstStyle>
            <a:lvl1pPr algn="r">
              <a:defRPr sz="1200"/>
            </a:lvl1pPr>
          </a:lstStyle>
          <a:p>
            <a:fld id="{E675D595-9445-4A03-88AB-7CB9809E5BA7}" type="slidenum">
              <a:rPr lang="en-US" smtClean="0"/>
              <a:t>‹#›</a:t>
            </a:fld>
            <a:endParaRPr lang="en-US"/>
          </a:p>
        </p:txBody>
      </p:sp>
    </p:spTree>
    <p:extLst>
      <p:ext uri="{BB962C8B-B14F-4D97-AF65-F5344CB8AC3E}">
        <p14:creationId xmlns:p14="http://schemas.microsoft.com/office/powerpoint/2010/main" val="27582407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79C5485F-6F25-460F-B2A1-66597D1993C0}" type="datetimeFigureOut">
              <a:rPr lang="en-US" smtClean="0"/>
              <a:t>12/4/23</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4F5D4126-7F6D-4896-BB40-6A6D951FAA95}" type="slidenum">
              <a:rPr lang="en-US" smtClean="0"/>
              <a:t>‹#›</a:t>
            </a:fld>
            <a:endParaRPr lang="en-US"/>
          </a:p>
        </p:txBody>
      </p:sp>
    </p:spTree>
    <p:extLst>
      <p:ext uri="{BB962C8B-B14F-4D97-AF65-F5344CB8AC3E}">
        <p14:creationId xmlns:p14="http://schemas.microsoft.com/office/powerpoint/2010/main" val="2205149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Table</a:t>
            </a:r>
            <a:r>
              <a:rPr lang="en-US" b="1" baseline="0" dirty="0"/>
              <a:t> of Contents:</a:t>
            </a:r>
            <a:endParaRPr lang="en-US" b="1" dirty="0"/>
          </a:p>
          <a:p>
            <a:r>
              <a:rPr lang="en-US" dirty="0"/>
              <a:t>The outline was developed from</a:t>
            </a:r>
            <a:r>
              <a:rPr lang="en-US" baseline="0" dirty="0"/>
              <a:t> the main claims we stake in our value proposition:  </a:t>
            </a:r>
          </a:p>
          <a:p>
            <a:pPr marL="171450" indent="-171450">
              <a:buFont typeface="Arial" panose="020B0604020202020204" pitchFamily="34" charset="0"/>
              <a:buChar char="•"/>
            </a:pPr>
            <a:r>
              <a:rPr lang="en-US" baseline="0" dirty="0"/>
              <a:t>We understand what you want from your professional services firm</a:t>
            </a:r>
          </a:p>
          <a:p>
            <a:pPr marL="171450" indent="-171450">
              <a:buFont typeface="Arial" panose="020B0604020202020204" pitchFamily="34" charset="0"/>
              <a:buChar char="•"/>
            </a:pPr>
            <a:r>
              <a:rPr lang="en-US" baseline="0" dirty="0"/>
              <a:t>We understand your industry and the macro-economics that are impacting your organization</a:t>
            </a:r>
          </a:p>
          <a:p>
            <a:pPr marL="171450" indent="-171450">
              <a:buFont typeface="Arial" panose="020B0604020202020204" pitchFamily="34" charset="0"/>
              <a:buChar char="•"/>
            </a:pPr>
            <a:r>
              <a:rPr lang="en-US" baseline="0" dirty="0"/>
              <a:t>We know your goals and understand the impact industry trends will have on your future </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r>
              <a:rPr lang="en-US" baseline="0" dirty="0"/>
              <a:t>The structure is meant to be a “consent agenda” format.  There are things we need to communicate at the conclusion of every audit engagement, however we want to center the discussion on the things that stood out during the engagement – whether it be internal control findings, major adjustments, significant transactions, etc.  - those exceptions should be part of the conversation.  Otherwise, normal compliance matters are included in the appendix.   We want to avoid simply walking down the financial statements and then reading a communications letter.  In some institutional settings, reporting “just the facts” may be appropriate.  But in order to reach our goal of going “beyond compliance”, it’s important that we spend the limited time we have talking about things that are most relevant to the audience.   They have told us that they are interested in our perspective on their industry and how they can navigate the landscape to meet their goals.  With that in mind, consider the following time allocated to these sections:</a:t>
            </a:r>
          </a:p>
          <a:p>
            <a:pPr marL="457200" lvl="1" indent="0">
              <a:buFont typeface="Arial" panose="020B0604020202020204" pitchFamily="34" charset="0"/>
              <a:buNone/>
            </a:pPr>
            <a:r>
              <a:rPr lang="en-US" baseline="0" dirty="0"/>
              <a:t>Your Needs	15%</a:t>
            </a:r>
          </a:p>
          <a:p>
            <a:pPr marL="457200" lvl="1" indent="0">
              <a:buFont typeface="Arial" panose="020B0604020202020204" pitchFamily="34" charset="0"/>
              <a:buNone/>
            </a:pPr>
            <a:r>
              <a:rPr lang="en-US" baseline="0" dirty="0"/>
              <a:t>Your Industry 	50%</a:t>
            </a:r>
          </a:p>
          <a:p>
            <a:pPr marL="457200" lvl="1" indent="0">
              <a:buFont typeface="Arial" panose="020B0604020202020204" pitchFamily="34" charset="0"/>
              <a:buNone/>
            </a:pPr>
            <a:r>
              <a:rPr lang="en-US" baseline="0" dirty="0"/>
              <a:t>Your Future	35% </a:t>
            </a:r>
            <a:endParaRPr lang="en-US" dirty="0"/>
          </a:p>
        </p:txBody>
      </p:sp>
      <p:sp>
        <p:nvSpPr>
          <p:cNvPr id="4" name="Slide Number Placeholder 3"/>
          <p:cNvSpPr>
            <a:spLocks noGrp="1"/>
          </p:cNvSpPr>
          <p:nvPr>
            <p:ph type="sldNum" sz="quarter" idx="10"/>
          </p:nvPr>
        </p:nvSpPr>
        <p:spPr/>
        <p:txBody>
          <a:bodyPr/>
          <a:lstStyle/>
          <a:p>
            <a:fld id="{E75561CE-D02C-4BBD-8EC8-21B9F1868103}" type="slidenum">
              <a:rPr lang="en-US" smtClean="0"/>
              <a:t>3</a:t>
            </a:fld>
            <a:endParaRPr lang="en-US" dirty="0"/>
          </a:p>
        </p:txBody>
      </p:sp>
    </p:spTree>
    <p:extLst>
      <p:ext uri="{BB962C8B-B14F-4D97-AF65-F5344CB8AC3E}">
        <p14:creationId xmlns:p14="http://schemas.microsoft.com/office/powerpoint/2010/main" val="18561690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14</a:t>
            </a:fld>
            <a:endParaRPr lang="en-US"/>
          </a:p>
        </p:txBody>
      </p:sp>
    </p:spTree>
    <p:extLst>
      <p:ext uri="{BB962C8B-B14F-4D97-AF65-F5344CB8AC3E}">
        <p14:creationId xmlns:p14="http://schemas.microsoft.com/office/powerpoint/2010/main" val="1245209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15</a:t>
            </a:fld>
            <a:endParaRPr lang="en-US"/>
          </a:p>
        </p:txBody>
      </p:sp>
    </p:spTree>
    <p:extLst>
      <p:ext uri="{BB962C8B-B14F-4D97-AF65-F5344CB8AC3E}">
        <p14:creationId xmlns:p14="http://schemas.microsoft.com/office/powerpoint/2010/main" val="3740207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16</a:t>
            </a:fld>
            <a:endParaRPr lang="en-US"/>
          </a:p>
        </p:txBody>
      </p:sp>
    </p:spTree>
    <p:extLst>
      <p:ext uri="{BB962C8B-B14F-4D97-AF65-F5344CB8AC3E}">
        <p14:creationId xmlns:p14="http://schemas.microsoft.com/office/powerpoint/2010/main" val="1494691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1" algn="l" rtl="0">
              <a:buFont typeface="Symbol" panose="05050102010706020507" pitchFamily="18" charset="2"/>
              <a:buNone/>
            </a:pPr>
            <a:r>
              <a:rPr lang="en-US" sz="1100" b="0" i="0" u="none" strike="noStrike" baseline="0" dirty="0">
                <a:latin typeface="Times New Roman" panose="02020603050405020304" pitchFamily="18" charset="0"/>
              </a:rPr>
              <a:t>Expected to confirm early enrollment children by requesting list of pupils who turned four years old between June 3 and September 1 preceding the school year during which they were enrolled in a TK classroom for the year audited. </a:t>
            </a:r>
          </a:p>
          <a:p>
            <a:pPr marR="0" lvl="1" algn="l" rtl="0">
              <a:buFont typeface="Symbol" panose="05050102010706020507" pitchFamily="18" charset="2"/>
              <a:buNone/>
            </a:pPr>
            <a:endParaRPr lang="en-US" sz="1100" b="0" i="0" u="none" strike="noStrike" baseline="0" dirty="0">
              <a:latin typeface="Times New Roman" panose="02020603050405020304" pitchFamily="18" charset="0"/>
            </a:endParaRPr>
          </a:p>
          <a:p>
            <a:pPr marR="0" algn="l" rtl="0"/>
            <a:r>
              <a:rPr lang="en-US" sz="1100" b="0" i="0" u="none" strike="noStrike" baseline="0" dirty="0">
                <a:latin typeface="Times New Roman" panose="02020603050405020304" pitchFamily="18" charset="0"/>
              </a:rPr>
              <a:t>Expected to add sampling of classes with early enrollment children to class rosters and support for number of adults in the classroom.</a:t>
            </a:r>
            <a:endParaRPr lang="en-US" sz="1100" b="0" i="0" u="none" strike="noStrike" baseline="0" dirty="0">
              <a:latin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17</a:t>
            </a:fld>
            <a:endParaRPr lang="en-US"/>
          </a:p>
        </p:txBody>
      </p:sp>
    </p:spTree>
    <p:extLst>
      <p:ext uri="{BB962C8B-B14F-4D97-AF65-F5344CB8AC3E}">
        <p14:creationId xmlns:p14="http://schemas.microsoft.com/office/powerpoint/2010/main" val="871254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a:spcBef>
                <a:spcPts val="0"/>
              </a:spcBef>
              <a:spcAft>
                <a:spcPts val="0"/>
              </a:spcAft>
            </a:pPr>
            <a:r>
              <a:rPr lang="en-US" dirty="0"/>
              <a:t>Certifications: </a:t>
            </a:r>
            <a:r>
              <a:rPr lang="en-US" sz="1800" dirty="0">
                <a:solidFill>
                  <a:srgbClr val="0000FF"/>
                </a:solidFill>
                <a:effectLst/>
                <a:latin typeface="Calibri" panose="020F0502020204030204" pitchFamily="34" charset="0"/>
                <a:ea typeface="Calibri" panose="020F0502020204030204" pitchFamily="34" charset="0"/>
              </a:rPr>
              <a:t>Certify that all funds will be used to provide arts education programs, and that funds expended in the prior fiscal year were, in fact, used for those purposes, except as provided in paragraph (3). For local educational agencies with an enrollment of 500 or more pupils, the certification shall also ensure that at least 80 percent of funds to be expended will be used to employ certificated or classified employees to provide arts education program instruction and that the remaining funds will be used for training, supplies and materials, and arts educational partnership programs.</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r>
              <a:rPr lang="en-US" sz="1800" dirty="0">
                <a:solidFill>
                  <a:srgbClr val="0000FF"/>
                </a:solidFill>
                <a:effectLst/>
                <a:latin typeface="Calibri" panose="020F0502020204030204" pitchFamily="34" charset="0"/>
                <a:ea typeface="Calibri" panose="020F0502020204030204" pitchFamily="34" charset="0"/>
              </a:rPr>
              <a:t>Certify that such funds received will be used to supplement funding for arts education programs and that funds expended in the prior fiscal year were, in fact, used to supplement arts education programs.</a:t>
            </a:r>
          </a:p>
          <a:p>
            <a:pPr marL="914400" marR="0">
              <a:spcBef>
                <a:spcPts val="0"/>
              </a:spcBef>
              <a:spcAft>
                <a:spcPts val="0"/>
              </a:spcAft>
            </a:pPr>
            <a:endParaRPr lang="en-US" sz="1800" dirty="0">
              <a:solidFill>
                <a:srgbClr val="0000FF"/>
              </a:solidFill>
              <a:effectLst/>
              <a:latin typeface="Calibri" panose="020F0502020204030204" pitchFamily="34" charset="0"/>
              <a:ea typeface="Calibri" panose="020F0502020204030204" pitchFamily="34" charset="0"/>
            </a:endParaRPr>
          </a:p>
          <a:p>
            <a:pPr marL="91440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FF"/>
                </a:solidFill>
                <a:effectLst/>
                <a:latin typeface="Calibri" panose="020F0502020204030204" pitchFamily="34" charset="0"/>
                <a:ea typeface="Calibri" panose="020F0502020204030204" pitchFamily="34" charset="0"/>
              </a:rPr>
              <a:t>Report - Details the type of arts education programs funded by the program, the number of full-time equivalent teachers, classified personnel, and teaching aides, the number of pupils served, and the number of school sites providing arts education programs with those funds.</a:t>
            </a:r>
            <a:endParaRPr lang="en-US" sz="1800" dirty="0">
              <a:effectLst/>
              <a:latin typeface="Calibri" panose="020F0502020204030204" pitchFamily="34" charset="0"/>
              <a:ea typeface="Calibri" panose="020F0502020204030204" pitchFamily="34" charset="0"/>
            </a:endParaRPr>
          </a:p>
          <a:p>
            <a:pPr marL="914400" marR="0">
              <a:spcBef>
                <a:spcPts val="0"/>
              </a:spcBef>
              <a:spcAft>
                <a:spcPts val="0"/>
              </a:spcAft>
            </a:pP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18</a:t>
            </a:fld>
            <a:endParaRPr lang="en-US"/>
          </a:p>
        </p:txBody>
      </p:sp>
    </p:spTree>
    <p:extLst>
      <p:ext uri="{BB962C8B-B14F-4D97-AF65-F5344CB8AC3E}">
        <p14:creationId xmlns:p14="http://schemas.microsoft.com/office/powerpoint/2010/main" val="1518947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19</a:t>
            </a:fld>
            <a:endParaRPr lang="en-US"/>
          </a:p>
        </p:txBody>
      </p:sp>
    </p:spTree>
    <p:extLst>
      <p:ext uri="{BB962C8B-B14F-4D97-AF65-F5344CB8AC3E}">
        <p14:creationId xmlns:p14="http://schemas.microsoft.com/office/powerpoint/2010/main" val="13765822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20</a:t>
            </a:fld>
            <a:endParaRPr lang="en-US"/>
          </a:p>
        </p:txBody>
      </p:sp>
    </p:spTree>
    <p:extLst>
      <p:ext uri="{BB962C8B-B14F-4D97-AF65-F5344CB8AC3E}">
        <p14:creationId xmlns:p14="http://schemas.microsoft.com/office/powerpoint/2010/main" val="12393110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17EE3DC-8512-44D9-BF9F-A724CCBBEA23}" type="slidenum">
              <a:rPr lang="en-US" smtClean="0"/>
              <a:pPr/>
              <a:t>21</a:t>
            </a:fld>
            <a:endParaRPr lang="en-US" dirty="0"/>
          </a:p>
        </p:txBody>
      </p:sp>
    </p:spTree>
    <p:extLst>
      <p:ext uri="{BB962C8B-B14F-4D97-AF65-F5344CB8AC3E}">
        <p14:creationId xmlns:p14="http://schemas.microsoft.com/office/powerpoint/2010/main" val="612193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Robert</a:t>
            </a:r>
          </a:p>
          <a:p>
            <a:r>
              <a:rPr lang="en-US" b="0" dirty="0"/>
              <a:t>New Auditing Standards – Change in how we assess risk and more focus on IT.</a:t>
            </a:r>
          </a:p>
        </p:txBody>
      </p:sp>
      <p:sp>
        <p:nvSpPr>
          <p:cNvPr id="4" name="Slide Number Placeholder 3"/>
          <p:cNvSpPr>
            <a:spLocks noGrp="1"/>
          </p:cNvSpPr>
          <p:nvPr>
            <p:ph type="sldNum" sz="quarter" idx="5"/>
          </p:nvPr>
        </p:nvSpPr>
        <p:spPr/>
        <p:txBody>
          <a:bodyPr/>
          <a:lstStyle/>
          <a:p>
            <a:fld id="{4F5D4126-7F6D-4896-BB40-6A6D951FAA95}" type="slidenum">
              <a:rPr lang="en-US" smtClean="0"/>
              <a:t>5</a:t>
            </a:fld>
            <a:endParaRPr lang="en-US"/>
          </a:p>
        </p:txBody>
      </p:sp>
    </p:spTree>
    <p:extLst>
      <p:ext uri="{BB962C8B-B14F-4D97-AF65-F5344CB8AC3E}">
        <p14:creationId xmlns:p14="http://schemas.microsoft.com/office/powerpoint/2010/main" val="41683250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1363" y="1143000"/>
            <a:ext cx="5578475" cy="3138488"/>
          </a:xfrm>
        </p:spPr>
      </p:sp>
      <p:sp>
        <p:nvSpPr>
          <p:cNvPr id="3" name="Notes Placeholder 2"/>
          <p:cNvSpPr>
            <a:spLocks noGrp="1"/>
          </p:cNvSpPr>
          <p:nvPr>
            <p:ph type="body" idx="1"/>
          </p:nvPr>
        </p:nvSpPr>
        <p:spPr/>
        <p:txBody>
          <a:bodyPr/>
          <a:lstStyle/>
          <a:p>
            <a:endParaRPr lang="en-US" baseline="0" dirty="0"/>
          </a:p>
          <a:p>
            <a:r>
              <a:rPr lang="en-US" dirty="0"/>
              <a:t>Robert</a:t>
            </a:r>
          </a:p>
        </p:txBody>
      </p:sp>
      <p:sp>
        <p:nvSpPr>
          <p:cNvPr id="4" name="Slide Number Placeholder 3"/>
          <p:cNvSpPr>
            <a:spLocks noGrp="1"/>
          </p:cNvSpPr>
          <p:nvPr>
            <p:ph type="sldNum" sz="quarter" idx="10"/>
          </p:nvPr>
        </p:nvSpPr>
        <p:spPr/>
        <p:txBody>
          <a:bodyPr/>
          <a:lstStyle/>
          <a:p>
            <a:fld id="{E75561CE-D02C-4BBD-8EC8-21B9F1868103}" type="slidenum">
              <a:rPr lang="en-US" smtClean="0"/>
              <a:t>7</a:t>
            </a:fld>
            <a:endParaRPr lang="en-US" dirty="0"/>
          </a:p>
        </p:txBody>
      </p:sp>
    </p:spTree>
    <p:extLst>
      <p:ext uri="{BB962C8B-B14F-4D97-AF65-F5344CB8AC3E}">
        <p14:creationId xmlns:p14="http://schemas.microsoft.com/office/powerpoint/2010/main" val="4182125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a:t>
            </a:r>
          </a:p>
        </p:txBody>
      </p:sp>
      <p:sp>
        <p:nvSpPr>
          <p:cNvPr id="4" name="Slide Number Placeholder 3"/>
          <p:cNvSpPr>
            <a:spLocks noGrp="1"/>
          </p:cNvSpPr>
          <p:nvPr>
            <p:ph type="sldNum" sz="quarter" idx="5"/>
          </p:nvPr>
        </p:nvSpPr>
        <p:spPr/>
        <p:txBody>
          <a:bodyPr/>
          <a:lstStyle/>
          <a:p>
            <a:fld id="{4F5D4126-7F6D-4896-BB40-6A6D951FAA95}" type="slidenum">
              <a:rPr lang="en-US" smtClean="0"/>
              <a:t>8</a:t>
            </a:fld>
            <a:endParaRPr lang="en-US"/>
          </a:p>
        </p:txBody>
      </p:sp>
    </p:spTree>
    <p:extLst>
      <p:ext uri="{BB962C8B-B14F-4D97-AF65-F5344CB8AC3E}">
        <p14:creationId xmlns:p14="http://schemas.microsoft.com/office/powerpoint/2010/main" val="2576427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Robert</a:t>
            </a:r>
          </a:p>
        </p:txBody>
      </p:sp>
      <p:sp>
        <p:nvSpPr>
          <p:cNvPr id="4" name="Slide Number Placeholder 3"/>
          <p:cNvSpPr>
            <a:spLocks noGrp="1"/>
          </p:cNvSpPr>
          <p:nvPr>
            <p:ph type="sldNum" sz="quarter" idx="5"/>
          </p:nvPr>
        </p:nvSpPr>
        <p:spPr/>
        <p:txBody>
          <a:bodyPr/>
          <a:lstStyle/>
          <a:p>
            <a:fld id="{4F5D4126-7F6D-4896-BB40-6A6D951FAA95}" type="slidenum">
              <a:rPr lang="en-US" smtClean="0"/>
              <a:t>9</a:t>
            </a:fld>
            <a:endParaRPr lang="en-US"/>
          </a:p>
        </p:txBody>
      </p:sp>
    </p:spTree>
    <p:extLst>
      <p:ext uri="{BB962C8B-B14F-4D97-AF65-F5344CB8AC3E}">
        <p14:creationId xmlns:p14="http://schemas.microsoft.com/office/powerpoint/2010/main" val="35972069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Consistent with </a:t>
            </a:r>
            <a:r>
              <a:rPr lang="en-US" dirty="0" err="1"/>
              <a:t>PY</a:t>
            </a:r>
            <a:endParaRPr lang="en-US" dirty="0"/>
          </a:p>
          <a:p>
            <a:endParaRPr lang="en-US" dirty="0"/>
          </a:p>
          <a:p>
            <a:r>
              <a:rPr lang="en-US" dirty="0"/>
              <a:t>Robert</a:t>
            </a:r>
          </a:p>
          <a:p>
            <a:r>
              <a:rPr lang="en-US" dirty="0"/>
              <a:t>Typically we like to see program at around 80% and </a:t>
            </a:r>
            <a:r>
              <a:rPr lang="en-US" dirty="0" err="1"/>
              <a:t>M&amp;G</a:t>
            </a:r>
            <a:r>
              <a:rPr lang="en-US" dirty="0"/>
              <a:t> and fundraising 20%.</a:t>
            </a:r>
          </a:p>
        </p:txBody>
      </p:sp>
      <p:sp>
        <p:nvSpPr>
          <p:cNvPr id="4" name="Slide Number Placeholder 3"/>
          <p:cNvSpPr>
            <a:spLocks noGrp="1"/>
          </p:cNvSpPr>
          <p:nvPr>
            <p:ph type="sldNum" sz="quarter" idx="10"/>
          </p:nvPr>
        </p:nvSpPr>
        <p:spPr/>
        <p:txBody>
          <a:bodyPr/>
          <a:lstStyle/>
          <a:p>
            <a:fld id="{E75561CE-D02C-4BBD-8EC8-21B9F1868103}" type="slidenum">
              <a:rPr lang="en-US" smtClean="0"/>
              <a:t>10</a:t>
            </a:fld>
            <a:endParaRPr lang="en-US" dirty="0"/>
          </a:p>
        </p:txBody>
      </p:sp>
    </p:spTree>
    <p:extLst>
      <p:ext uri="{BB962C8B-B14F-4D97-AF65-F5344CB8AC3E}">
        <p14:creationId xmlns:p14="http://schemas.microsoft.com/office/powerpoint/2010/main" val="166655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11</a:t>
            </a:fld>
            <a:endParaRPr lang="en-US"/>
          </a:p>
        </p:txBody>
      </p:sp>
    </p:spTree>
    <p:extLst>
      <p:ext uri="{BB962C8B-B14F-4D97-AF65-F5344CB8AC3E}">
        <p14:creationId xmlns:p14="http://schemas.microsoft.com/office/powerpoint/2010/main" val="644758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SzPts val="1200"/>
              <a:buFont typeface="Arial" panose="020B0604020202020204" pitchFamily="34" charset="0"/>
              <a:buNone/>
            </a:pPr>
            <a:r>
              <a:rPr lang="en-US" sz="1200" b="0" i="0" u="sng" strike="noStrike" kern="1200" baseline="0" dirty="0">
                <a:solidFill>
                  <a:srgbClr val="000000"/>
                </a:solidFill>
                <a:latin typeface="Calibri" panose="020F0502020204030204" pitchFamily="34" charset="0"/>
              </a:rPr>
              <a:t>Marlen</a:t>
            </a:r>
          </a:p>
          <a:p>
            <a:pPr rtl="0">
              <a:buSzPts val="1200"/>
              <a:buFont typeface="Arial" panose="020B0604020202020204" pitchFamily="34" charset="0"/>
              <a:buChar char="•"/>
            </a:pPr>
            <a:r>
              <a:rPr lang="en-US" sz="1200" b="0" i="0" u="sng" strike="noStrike" kern="1200" baseline="0" dirty="0">
                <a:solidFill>
                  <a:srgbClr val="000000"/>
                </a:solidFill>
                <a:latin typeface="Calibri" panose="020F0502020204030204" pitchFamily="34" charset="0"/>
              </a:rPr>
              <a:t>What Changed</a:t>
            </a:r>
            <a:r>
              <a:rPr lang="en-US" sz="1200" b="0" i="0" u="none" strike="noStrike" kern="1200" baseline="0" dirty="0">
                <a:solidFill>
                  <a:srgbClr val="000000"/>
                </a:solidFill>
                <a:latin typeface="Calibri" panose="020F0502020204030204" pitchFamily="34" charset="0"/>
              </a:rPr>
              <a:t>:</a:t>
            </a:r>
          </a:p>
          <a:p>
            <a:pPr lvl="1"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The AICPA issued new standards that are taking effect for calendar year 2023 audits. These standards were in recognition that the economic, technological, and regulatory aspects of the markets and business environments are constantly evolving. As a result, information systems have evolved and become increasing complex. The new standards have been modernized to take these changes into account when planning an audit.</a:t>
            </a:r>
          </a:p>
          <a:p>
            <a:pPr rtl="0">
              <a:buSzPts val="1200"/>
              <a:buFont typeface="Arial" panose="020B0604020202020204" pitchFamily="34" charset="0"/>
              <a:buChar char="•"/>
            </a:pPr>
            <a:r>
              <a:rPr lang="en-US" sz="1200" b="0" i="0" u="sng" strike="noStrike" kern="1200" baseline="0" dirty="0">
                <a:solidFill>
                  <a:srgbClr val="000000"/>
                </a:solidFill>
                <a:latin typeface="Calibri" panose="020F0502020204030204" pitchFamily="34" charset="0"/>
              </a:rPr>
              <a:t>New Requirements</a:t>
            </a:r>
            <a:r>
              <a:rPr lang="en-US" sz="1200" b="0" i="0" u="none" strike="noStrike" kern="1200" baseline="0" dirty="0">
                <a:solidFill>
                  <a:srgbClr val="000000"/>
                </a:solidFill>
                <a:latin typeface="Calibri" panose="020F0502020204030204" pitchFamily="34" charset="0"/>
              </a:rPr>
              <a:t>:</a:t>
            </a:r>
          </a:p>
          <a:p>
            <a:pPr lvl="1"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The new standards require a more rigorous process for the auditor to follow when assessing how the financial statements may be misstated. For example, we have new considerations for understanding the extent to which your business model integrates the use of IT.  This will require a deeper understanding of the IT applications and interfaces you use produce the financial statements. It will also include a more in-depth understanding of the other aspects of IT like databases, the operating system and the network that are used to process transactions. To ensure we have a clear picture of the entire information system, we will need to make additional information requests and spend more time with your IT department. </a:t>
            </a:r>
          </a:p>
          <a:p>
            <a:pPr rtl="0">
              <a:buSzPts val="1200"/>
              <a:buFont typeface="Arial" panose="020B0604020202020204" pitchFamily="34" charset="0"/>
              <a:buChar char="•"/>
            </a:pPr>
            <a:r>
              <a:rPr lang="en-US" sz="1200" b="0" i="0" u="sng" strike="noStrike" kern="1200" baseline="0" dirty="0">
                <a:solidFill>
                  <a:srgbClr val="000000"/>
                </a:solidFill>
                <a:latin typeface="Calibri" panose="020F0502020204030204" pitchFamily="34" charset="0"/>
              </a:rPr>
              <a:t>Audit Impact</a:t>
            </a:r>
            <a:r>
              <a:rPr lang="en-US" sz="1200" b="0" i="0" u="none" strike="noStrike" kern="1200" baseline="0" dirty="0">
                <a:solidFill>
                  <a:srgbClr val="000000"/>
                </a:solidFill>
                <a:latin typeface="Calibri" panose="020F0502020204030204" pitchFamily="34" charset="0"/>
              </a:rPr>
              <a:t>:</a:t>
            </a:r>
          </a:p>
          <a:p>
            <a:pPr lvl="1"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The end goal is to better identify where something could go wrong so we can design a targeted audit response. But that will require more time evaluating your controls, especially those related to IT. For example, a common risk in a multi-user environment relates to unauthorized access to data that could result in recording unauthorized or inaccurate transactions. Our files need to demonstrate an understanding of the controls you have designed and implemented to manage access such as authorizations and routine user access reviews. We may need to utilize IT specialist to assist with this documentation more frequently and it may result in more management letter comments. Of course, the impact will depend on the complexity of your systems. The most impact will be felt by entities with more complex processes.</a:t>
            </a:r>
          </a:p>
          <a:p>
            <a:pPr rtl="0">
              <a:buSzPts val="1200"/>
              <a:buFont typeface="Arial" panose="020B0604020202020204" pitchFamily="34" charset="0"/>
              <a:buChar char="•"/>
            </a:pPr>
            <a:r>
              <a:rPr lang="en-US" sz="1200" b="0" i="0" u="sng" strike="noStrike" kern="1200" baseline="0" dirty="0">
                <a:solidFill>
                  <a:srgbClr val="000000"/>
                </a:solidFill>
                <a:latin typeface="Calibri" panose="020F0502020204030204" pitchFamily="34" charset="0"/>
              </a:rPr>
              <a:t>How to Prepare</a:t>
            </a:r>
            <a:r>
              <a:rPr lang="en-US" sz="1200" b="0" i="0" u="none" strike="noStrike" kern="1200" baseline="0" dirty="0">
                <a:solidFill>
                  <a:srgbClr val="000000"/>
                </a:solidFill>
                <a:latin typeface="Calibri" panose="020F0502020204030204" pitchFamily="34" charset="0"/>
              </a:rPr>
              <a:t>:</a:t>
            </a:r>
          </a:p>
          <a:p>
            <a:pPr lvl="1"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There are a number of ways your management can prepare for these changes. </a:t>
            </a:r>
          </a:p>
          <a:p>
            <a:pPr lvl="3"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First, take a look at any comments related to your IT systems from the most recent audit. Review the recommendations and take steps to respond to them. </a:t>
            </a:r>
          </a:p>
          <a:p>
            <a:pPr lvl="3"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Next, document the controls you have in place. This will help ease the requests for additional information and make the audit process more efficient. We can provide checklists of the types of data requests we expect to make.</a:t>
            </a:r>
          </a:p>
          <a:p>
            <a:pPr rtl="0">
              <a:buSzPts val="1200"/>
              <a:buFont typeface="Arial" panose="020B0604020202020204" pitchFamily="34" charset="0"/>
              <a:buChar char="•"/>
            </a:pPr>
            <a:r>
              <a:rPr lang="en-US" sz="1200" b="0" i="0" u="none" strike="noStrike" kern="1200" baseline="0" dirty="0">
                <a:solidFill>
                  <a:srgbClr val="000000"/>
                </a:solidFill>
                <a:latin typeface="Calibri" panose="020F0502020204030204" pitchFamily="34" charset="0"/>
              </a:rPr>
              <a:t>Finally, engage specialists when needed. Every entity’s information system is unique and as the complexity of those systems increase, the need for specialized skills to manage them also increases. Our audit teams frequently rely on IT specialist and those individuals may also provide advice on responding to previous comments and methods for designing and documenting your controls over IT. </a:t>
            </a:r>
            <a:endParaRPr lang="en-US" dirty="0"/>
          </a:p>
        </p:txBody>
      </p:sp>
      <p:sp>
        <p:nvSpPr>
          <p:cNvPr id="4" name="Slide Number Placeholder 3"/>
          <p:cNvSpPr>
            <a:spLocks noGrp="1"/>
          </p:cNvSpPr>
          <p:nvPr>
            <p:ph type="sldNum" sz="quarter" idx="5"/>
          </p:nvPr>
        </p:nvSpPr>
        <p:spPr/>
        <p:txBody>
          <a:bodyPr/>
          <a:lstStyle/>
          <a:p>
            <a:fld id="{4F5D4126-7F6D-4896-BB40-6A6D951FAA95}" type="slidenum">
              <a:rPr lang="en-US" smtClean="0"/>
              <a:t>12</a:t>
            </a:fld>
            <a:endParaRPr lang="en-US"/>
          </a:p>
        </p:txBody>
      </p:sp>
    </p:spTree>
    <p:extLst>
      <p:ext uri="{BB962C8B-B14F-4D97-AF65-F5344CB8AC3E}">
        <p14:creationId xmlns:p14="http://schemas.microsoft.com/office/powerpoint/2010/main" val="31956122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Marlen</a:t>
            </a:r>
          </a:p>
        </p:txBody>
      </p:sp>
      <p:sp>
        <p:nvSpPr>
          <p:cNvPr id="4" name="Slide Number Placeholder 3"/>
          <p:cNvSpPr>
            <a:spLocks noGrp="1"/>
          </p:cNvSpPr>
          <p:nvPr>
            <p:ph type="sldNum" sz="quarter" idx="5"/>
          </p:nvPr>
        </p:nvSpPr>
        <p:spPr/>
        <p:txBody>
          <a:bodyPr/>
          <a:lstStyle/>
          <a:p>
            <a:fld id="{4F5D4126-7F6D-4896-BB40-6A6D951FAA95}" type="slidenum">
              <a:rPr lang="en-US" smtClean="0"/>
              <a:t>13</a:t>
            </a:fld>
            <a:endParaRPr lang="en-US"/>
          </a:p>
        </p:txBody>
      </p:sp>
    </p:spTree>
    <p:extLst>
      <p:ext uri="{BB962C8B-B14F-4D97-AF65-F5344CB8AC3E}">
        <p14:creationId xmlns:p14="http://schemas.microsoft.com/office/powerpoint/2010/main" val="9224062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18.xml.rels><?xml version="1.0" encoding="UTF-8" standalone="yes"?>
<Relationships xmlns="http://schemas.openxmlformats.org/package/2006/relationships"><Relationship Id="rId8" Type="http://schemas.openxmlformats.org/officeDocument/2006/relationships/hyperlink" Target="https://www.youtube.com/user/CliftonLarsonAllen" TargetMode="External"/><Relationship Id="rId13" Type="http://schemas.openxmlformats.org/officeDocument/2006/relationships/hyperlink" Target="CLAglobal.com/disclaimer" TargetMode="External"/><Relationship Id="rId3" Type="http://schemas.openxmlformats.org/officeDocument/2006/relationships/image" Target="../media/image10.emf"/><Relationship Id="rId7" Type="http://schemas.openxmlformats.org/officeDocument/2006/relationships/image" Target="../media/image12.emf"/><Relationship Id="rId12" Type="http://schemas.openxmlformats.org/officeDocument/2006/relationships/image" Target="../media/image15.png"/><Relationship Id="rId2" Type="http://schemas.openxmlformats.org/officeDocument/2006/relationships/hyperlink" Target="https://twitter.com/CLAconnect" TargetMode="External"/><Relationship Id="rId1" Type="http://schemas.openxmlformats.org/officeDocument/2006/relationships/slideMaster" Target="../slideMasters/slideMaster1.xml"/><Relationship Id="rId6" Type="http://schemas.openxmlformats.org/officeDocument/2006/relationships/hyperlink" Target="https://www.linkedin.com/company/cliftonlarsonallen" TargetMode="External"/><Relationship Id="rId11" Type="http://schemas.openxmlformats.org/officeDocument/2006/relationships/image" Target="../media/image14.png"/><Relationship Id="rId5" Type="http://schemas.openxmlformats.org/officeDocument/2006/relationships/image" Target="../media/image11.emf"/><Relationship Id="rId10" Type="http://schemas.openxmlformats.org/officeDocument/2006/relationships/hyperlink" Target="https://www.instagram.com/lifeatcla" TargetMode="External"/><Relationship Id="rId4" Type="http://schemas.openxmlformats.org/officeDocument/2006/relationships/hyperlink" Target="https://www.facebook.com/CliftonLarsonAllen" TargetMode="External"/><Relationship Id="rId9" Type="http://schemas.openxmlformats.org/officeDocument/2006/relationships/image" Target="../media/image1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0.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hyperlink" Target="CLAglobal.com/disclaimer" TargetMode="External"/></Relationships>
</file>

<file path=ppt/slideLayouts/_rels/slideLayout8.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hyperlink" Target="CLAglobal.com/disclaimer" TargetMode="External"/><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0C7DF4E-024C-4DE4-A56A-1110E4609A2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6325"/>
            <a:ext cx="9171052" cy="5160721"/>
          </a:xfrm>
          <a:prstGeom prst="rect">
            <a:avLst/>
          </a:prstGeom>
        </p:spPr>
      </p:pic>
      <p:pic>
        <p:nvPicPr>
          <p:cNvPr id="10" name="Picture 9">
            <a:extLst>
              <a:ext uri="{FF2B5EF4-FFF2-40B4-BE49-F238E27FC236}">
                <a16:creationId xmlns:a16="http://schemas.microsoft.com/office/drawing/2014/main" id="{D259131D-BD2D-4C8B-99A8-C9D24D32FD0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11" name="Rectangle 4">
            <a:extLst>
              <a:ext uri="{FF2B5EF4-FFF2-40B4-BE49-F238E27FC236}">
                <a16:creationId xmlns:a16="http://schemas.microsoft.com/office/drawing/2014/main" id="{5834969D-681C-41F4-9CF7-DFB07D52E7E8}"/>
              </a:ext>
            </a:extLst>
          </p:cNvPr>
          <p:cNvSpPr>
            <a:spLocks noGrp="1" noChangeArrowheads="1"/>
          </p:cNvSpPr>
          <p:nvPr>
            <p:ph type="subTitle" idx="1" hasCustomPrompt="1"/>
          </p:nvPr>
        </p:nvSpPr>
        <p:spPr>
          <a:xfrm>
            <a:off x="848026" y="3158118"/>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3" name="Title 1">
            <a:extLst>
              <a:ext uri="{FF2B5EF4-FFF2-40B4-BE49-F238E27FC236}">
                <a16:creationId xmlns:a16="http://schemas.microsoft.com/office/drawing/2014/main" id="{3B8EE3F3-A429-4D45-B63B-1D7C01F85C57}"/>
              </a:ext>
            </a:extLst>
          </p:cNvPr>
          <p:cNvSpPr>
            <a:spLocks noGrp="1"/>
          </p:cNvSpPr>
          <p:nvPr>
            <p:ph type="title" hasCustomPrompt="1"/>
          </p:nvPr>
        </p:nvSpPr>
        <p:spPr>
          <a:xfrm>
            <a:off x="848026" y="1652252"/>
            <a:ext cx="7417669" cy="1394460"/>
          </a:xfrm>
          <a:noFill/>
        </p:spPr>
        <p:txBody>
          <a:bodyPr anchor="b"/>
          <a:lstStyle>
            <a:lvl1pPr>
              <a:defRPr sz="2800">
                <a:solidFill>
                  <a:schemeClr val="bg1"/>
                </a:solidFill>
              </a:defRPr>
            </a:lvl1pPr>
          </a:lstStyle>
          <a:p>
            <a:r>
              <a:rPr lang="en-US" dirty="0"/>
              <a:t>Click To Edit Master Title Style</a:t>
            </a:r>
          </a:p>
        </p:txBody>
      </p:sp>
      <p:sp>
        <p:nvSpPr>
          <p:cNvPr id="14" name="TextBox 13">
            <a:extLst>
              <a:ext uri="{FF2B5EF4-FFF2-40B4-BE49-F238E27FC236}">
                <a16:creationId xmlns:a16="http://schemas.microsoft.com/office/drawing/2014/main" id="{E91D7206-85A7-4D92-A08A-DD6DE2388EC1}"/>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bg1">
                    <a:lumMod val="85000"/>
                  </a:schemeClr>
                </a:solidFill>
                <a:effectLst/>
                <a:latin typeface="Georgia" panose="02040502050405020303" pitchFamily="18" charset="0"/>
                <a:ea typeface="+mn-ea"/>
                <a:cs typeface="Calibri" panose="020F0502020204030204" pitchFamily="34" charset="0"/>
              </a:rPr>
              <a:t>We’ll get you there.</a:t>
            </a:r>
          </a:p>
        </p:txBody>
      </p:sp>
      <p:sp>
        <p:nvSpPr>
          <p:cNvPr id="15" name="TextBox 14">
            <a:extLst>
              <a:ext uri="{FF2B5EF4-FFF2-40B4-BE49-F238E27FC236}">
                <a16:creationId xmlns:a16="http://schemas.microsoft.com/office/drawing/2014/main" id="{FBA9D4CC-A9FA-4068-8713-41617693E2A4}"/>
              </a:ext>
            </a:extLst>
          </p:cNvPr>
          <p:cNvSpPr txBox="1"/>
          <p:nvPr userDrawn="1"/>
        </p:nvSpPr>
        <p:spPr>
          <a:xfrm>
            <a:off x="5476291" y="4459068"/>
            <a:ext cx="2984386" cy="246221"/>
          </a:xfrm>
          <a:prstGeom prst="rect">
            <a:avLst/>
          </a:prstGeom>
          <a:noFill/>
        </p:spPr>
        <p:txBody>
          <a:bodyPr wrap="square" rtlCol="0">
            <a:spAutoFit/>
          </a:bodyPr>
          <a:lstStyle/>
          <a:p>
            <a:pPr algn="l"/>
            <a:r>
              <a:rPr lang="en-US" sz="1000" dirty="0">
                <a:solidFill>
                  <a:schemeClr val="bg1">
                    <a:lumMod val="85000"/>
                  </a:schemeClr>
                </a:solidFill>
              </a:rPr>
              <a:t>CPAs  |  CONSULTANTS  |  WEALTH ADVISORS</a:t>
            </a:r>
          </a:p>
        </p:txBody>
      </p:sp>
      <p:sp>
        <p:nvSpPr>
          <p:cNvPr id="16" name="Rectangle 15">
            <a:extLst>
              <a:ext uri="{FF2B5EF4-FFF2-40B4-BE49-F238E27FC236}">
                <a16:creationId xmlns:a16="http://schemas.microsoft.com/office/drawing/2014/main" id="{5AE6D242-50FD-4657-A45E-3965F3324AC3}"/>
              </a:ext>
            </a:extLst>
          </p:cNvPr>
          <p:cNvSpPr/>
          <p:nvPr userDrawn="1"/>
        </p:nvSpPr>
        <p:spPr>
          <a:xfrm>
            <a:off x="5143069" y="4637727"/>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045825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279320B8-DE2D-4E51-BBD7-BB1D6B6CFE7A}"/>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0E9B5283-B0C0-43AA-A4E3-757125B23B5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0CFC1069-A4D2-A7C7-0F14-EB7C1AAF7CC8}"/>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47A7F64B-F0FC-384E-AD2D-9270385292FC}"/>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1AD73C2B-0110-C0B8-4AFD-DA2EAB655BA0}"/>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1358136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842772"/>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838200"/>
            <a:ext cx="4038600" cy="3741974"/>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lvl1pPr>
              <a:defRPr/>
            </a:lvl1pPr>
          </a:lstStyle>
          <a:p>
            <a:endParaRPr lang="en-US"/>
          </a:p>
        </p:txBody>
      </p:sp>
      <p:sp>
        <p:nvSpPr>
          <p:cNvPr id="10"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8" name="Slide Number Placeholder 5">
            <a:extLst>
              <a:ext uri="{FF2B5EF4-FFF2-40B4-BE49-F238E27FC236}">
                <a16:creationId xmlns:a16="http://schemas.microsoft.com/office/drawing/2014/main" id="{161291E1-D87F-45EC-8B36-94CE42B26F52}"/>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221629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795337"/>
            <a:ext cx="4040188"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294208"/>
            <a:ext cx="4040188"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7" y="795337"/>
            <a:ext cx="4041775" cy="47982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294208"/>
            <a:ext cx="4041775" cy="320159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p:cNvSpPr>
            <a:spLocks noGrp="1"/>
          </p:cNvSpPr>
          <p:nvPr>
            <p:ph type="ftr" sz="quarter" idx="10"/>
          </p:nvPr>
        </p:nvSpPr>
        <p:spPr/>
        <p:txBody>
          <a:bodyPr/>
          <a:lstStyle>
            <a:lvl1pPr>
              <a:defRPr/>
            </a:lvl1pPr>
          </a:lstStyle>
          <a:p>
            <a:endParaRPr lang="en-US"/>
          </a:p>
        </p:txBody>
      </p:sp>
      <p:sp>
        <p:nvSpPr>
          <p:cNvPr id="12"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10" name="Slide Number Placeholder 5">
            <a:extLst>
              <a:ext uri="{FF2B5EF4-FFF2-40B4-BE49-F238E27FC236}">
                <a16:creationId xmlns:a16="http://schemas.microsoft.com/office/drawing/2014/main" id="{EDB0A7FB-53E7-4F1C-AB49-CCEBE97AA351}"/>
              </a:ext>
            </a:extLst>
          </p:cNvPr>
          <p:cNvSpPr>
            <a:spLocks noGrp="1"/>
          </p:cNvSpPr>
          <p:nvPr>
            <p:ph type="sldNum" sz="quarter" idx="11"/>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457482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a:lvl1pPr>
          </a:lstStyle>
          <a:p>
            <a:endParaRPr lang="en-US"/>
          </a:p>
        </p:txBody>
      </p:sp>
      <p:sp>
        <p:nvSpPr>
          <p:cNvPr id="8" name="Title 1"/>
          <p:cNvSpPr>
            <a:spLocks noGrp="1"/>
          </p:cNvSpPr>
          <p:nvPr>
            <p:ph type="title" hasCustomPrompt="1"/>
          </p:nvPr>
        </p:nvSpPr>
        <p:spPr>
          <a:xfrm>
            <a:off x="457200" y="73152"/>
            <a:ext cx="8229600" cy="685800"/>
          </a:xfrm>
          <a:noFill/>
        </p:spPr>
        <p:txBody>
          <a:bodyPr/>
          <a:lstStyle/>
          <a:p>
            <a:r>
              <a:rPr lang="en-US" dirty="0"/>
              <a:t>Click To Edit Master Title Style</a:t>
            </a:r>
          </a:p>
        </p:txBody>
      </p:sp>
      <p:sp>
        <p:nvSpPr>
          <p:cNvPr id="6" name="Slide Number Placeholder 5">
            <a:extLst>
              <a:ext uri="{FF2B5EF4-FFF2-40B4-BE49-F238E27FC236}">
                <a16:creationId xmlns:a16="http://schemas.microsoft.com/office/drawing/2014/main" id="{F27ABE51-D359-4960-BF72-49B8B07F646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660572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endParaRPr lang="en-US"/>
          </a:p>
        </p:txBody>
      </p:sp>
      <p:sp>
        <p:nvSpPr>
          <p:cNvPr id="4" name="Slide Number Placeholder 5">
            <a:extLst>
              <a:ext uri="{FF2B5EF4-FFF2-40B4-BE49-F238E27FC236}">
                <a16:creationId xmlns:a16="http://schemas.microsoft.com/office/drawing/2014/main" id="{445CFFC7-91AA-4355-945A-251642D85620}"/>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767942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B403A1B9-6BFC-4D4A-BE39-68E64DA65B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22507685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1"/>
            <a:ext cx="5486400" cy="425054"/>
          </a:xfrm>
        </p:spPr>
        <p:txBody>
          <a:bodyPr anchor="b"/>
          <a:lstStyle>
            <a:lvl1pPr algn="l">
              <a:defRPr sz="2400" b="0">
                <a:solidFill>
                  <a:schemeClr val="accent1"/>
                </a:solidFill>
              </a:defRPr>
            </a:lvl1pPr>
          </a:lstStyle>
          <a:p>
            <a:r>
              <a:rPr lang="en-US" dirty="0"/>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B8455FA3-DA8C-4DDB-BFF0-F139AC0A5CBD}"/>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849502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LA Promise Slide">
    <p:spTree>
      <p:nvGrpSpPr>
        <p:cNvPr id="1" name=""/>
        <p:cNvGrpSpPr/>
        <p:nvPr/>
      </p:nvGrpSpPr>
      <p:grpSpPr>
        <a:xfrm>
          <a:off x="0" y="0"/>
          <a:ext cx="0" cy="0"/>
          <a:chOff x="0" y="0"/>
          <a:chExt cx="0" cy="0"/>
        </a:xfrm>
      </p:grpSpPr>
      <p:sp>
        <p:nvSpPr>
          <p:cNvPr id="9" name="Rectangle 5">
            <a:extLst>
              <a:ext uri="{FF2B5EF4-FFF2-40B4-BE49-F238E27FC236}">
                <a16:creationId xmlns:a16="http://schemas.microsoft.com/office/drawing/2014/main" id="{B1D74FA3-D036-4381-9F46-4007BDB0D443}"/>
              </a:ext>
            </a:extLst>
          </p:cNvPr>
          <p:cNvSpPr/>
          <p:nvPr userDrawn="1"/>
        </p:nvSpPr>
        <p:spPr bwMode="auto">
          <a:xfrm>
            <a:off x="4317507" y="-22388"/>
            <a:ext cx="4826493" cy="5179335"/>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rgbClr val="7DD2D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1" name="Rectangle 2">
            <a:extLst>
              <a:ext uri="{FF2B5EF4-FFF2-40B4-BE49-F238E27FC236}">
                <a16:creationId xmlns:a16="http://schemas.microsoft.com/office/drawing/2014/main" id="{A03F7F9E-63C7-4409-AC66-5537984EE744}"/>
              </a:ext>
            </a:extLst>
          </p:cNvPr>
          <p:cNvSpPr/>
          <p:nvPr userDrawn="1"/>
        </p:nvSpPr>
        <p:spPr bwMode="auto">
          <a:xfrm>
            <a:off x="-7036" y="-4536"/>
            <a:ext cx="7246036"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6036" h="5157558">
                <a:moveTo>
                  <a:pt x="0" y="0"/>
                </a:moveTo>
                <a:lnTo>
                  <a:pt x="7246036" y="4533"/>
                </a:lnTo>
                <a:lnTo>
                  <a:pt x="4379011" y="5157558"/>
                </a:lnTo>
                <a:lnTo>
                  <a:pt x="7034" y="5157558"/>
                </a:lnTo>
                <a:cubicBezTo>
                  <a:pt x="4689" y="3440715"/>
                  <a:pt x="2345" y="1716843"/>
                  <a:pt x="0"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cxnSp>
        <p:nvCxnSpPr>
          <p:cNvPr id="13" name="Straight Connector 12">
            <a:extLst>
              <a:ext uri="{FF2B5EF4-FFF2-40B4-BE49-F238E27FC236}">
                <a16:creationId xmlns:a16="http://schemas.microsoft.com/office/drawing/2014/main" id="{560AFA3B-FA0A-4733-959D-C1BBF067EBC2}"/>
              </a:ext>
            </a:extLst>
          </p:cNvPr>
          <p:cNvCxnSpPr>
            <a:cxnSpLocks/>
          </p:cNvCxnSpPr>
          <p:nvPr userDrawn="1"/>
        </p:nvCxnSpPr>
        <p:spPr bwMode="auto">
          <a:xfrm>
            <a:off x="367318" y="3259394"/>
            <a:ext cx="0" cy="899177"/>
          </a:xfrm>
          <a:prstGeom prst="line">
            <a:avLst/>
          </a:prstGeom>
          <a:solidFill>
            <a:schemeClr val="accent1"/>
          </a:solidFill>
          <a:ln w="25400" cap="flat" cmpd="sng" algn="ctr">
            <a:solidFill>
              <a:srgbClr val="FFFFFF">
                <a:alpha val="30000"/>
              </a:srgbClr>
            </a:solidFill>
            <a:prstDash val="solid"/>
            <a:round/>
            <a:headEnd type="none" w="med" len="med"/>
            <a:tailEnd type="none" w="med" len="med"/>
          </a:ln>
          <a:effectLst/>
        </p:spPr>
      </p:cxnSp>
      <p:pic>
        <p:nvPicPr>
          <p:cNvPr id="14" name="Picture 13">
            <a:extLst>
              <a:ext uri="{FF2B5EF4-FFF2-40B4-BE49-F238E27FC236}">
                <a16:creationId xmlns:a16="http://schemas.microsoft.com/office/drawing/2014/main" id="{90E47D54-1D68-44C6-99E5-F39E059FAF8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93885" y="3259394"/>
            <a:ext cx="2247715" cy="921914"/>
          </a:xfrm>
          <a:prstGeom prst="rect">
            <a:avLst/>
          </a:prstGeom>
        </p:spPr>
      </p:pic>
      <p:pic>
        <p:nvPicPr>
          <p:cNvPr id="16" name="Picture 15">
            <a:extLst>
              <a:ext uri="{FF2B5EF4-FFF2-40B4-BE49-F238E27FC236}">
                <a16:creationId xmlns:a16="http://schemas.microsoft.com/office/drawing/2014/main" id="{687AE97F-5969-435A-97C7-EDB7FA97C1A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52569" y="385747"/>
            <a:ext cx="805178" cy="801851"/>
          </a:xfrm>
          <a:prstGeom prst="rect">
            <a:avLst/>
          </a:prstGeom>
        </p:spPr>
      </p:pic>
      <p:sp>
        <p:nvSpPr>
          <p:cNvPr id="21" name="Slide Number Placeholder 5">
            <a:extLst>
              <a:ext uri="{FF2B5EF4-FFF2-40B4-BE49-F238E27FC236}">
                <a16:creationId xmlns:a16="http://schemas.microsoft.com/office/drawing/2014/main" id="{D536836B-4B4A-4C85-99A1-20B86A4878BF}"/>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0" name="Rectangle 9">
            <a:extLst>
              <a:ext uri="{FF2B5EF4-FFF2-40B4-BE49-F238E27FC236}">
                <a16:creationId xmlns:a16="http://schemas.microsoft.com/office/drawing/2014/main" id="{EAF08611-A6E4-4D4B-983E-760BBE1F69F3}"/>
              </a:ext>
            </a:extLst>
          </p:cNvPr>
          <p:cNvSpPr/>
          <p:nvPr userDrawn="1"/>
        </p:nvSpPr>
        <p:spPr>
          <a:xfrm>
            <a:off x="5364951" y="4637727"/>
            <a:ext cx="3260913"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6191896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_Closing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AB68FCE-2EF3-472E-B28C-9E95FCC5604F}"/>
              </a:ext>
            </a:extLst>
          </p:cNvPr>
          <p:cNvSpPr/>
          <p:nvPr userDrawn="1"/>
        </p:nvSpPr>
        <p:spPr bwMode="auto">
          <a:xfrm rot="16200000">
            <a:off x="2000251" y="-2000251"/>
            <a:ext cx="5143499" cy="9144001"/>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accent1">
                  <a:lumMod val="40000"/>
                  <a:lumOff val="60000"/>
                </a:schemeClr>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7413BD5C-C95E-4E77-8047-3BD0E62CEF60}"/>
              </a:ext>
            </a:extLst>
          </p:cNvPr>
          <p:cNvSpPr txBox="1"/>
          <p:nvPr/>
        </p:nvSpPr>
        <p:spPr>
          <a:xfrm>
            <a:off x="1350532" y="3415307"/>
            <a:ext cx="2025704" cy="369332"/>
          </a:xfrm>
          <a:prstGeom prst="rect">
            <a:avLst/>
          </a:prstGeom>
          <a:noFill/>
        </p:spPr>
        <p:txBody>
          <a:bodyPr wrap="square" rtlCol="0">
            <a:spAutoFit/>
          </a:bodyPr>
          <a:lstStyle/>
          <a:p>
            <a:pPr algn="l"/>
            <a:r>
              <a:rPr lang="en-US" sz="1800" b="0" dirty="0" err="1">
                <a:solidFill>
                  <a:schemeClr val="accent1"/>
                </a:solidFill>
              </a:rPr>
              <a:t>CLAconnect.com</a:t>
            </a:r>
            <a:endParaRPr lang="en-US" sz="1800" b="0" dirty="0">
              <a:solidFill>
                <a:schemeClr val="accent1"/>
              </a:solidFill>
            </a:endParaRPr>
          </a:p>
        </p:txBody>
      </p:sp>
      <p:pic>
        <p:nvPicPr>
          <p:cNvPr id="22" name="Picture 21">
            <a:hlinkClick r:id="rId2"/>
            <a:extLst>
              <a:ext uri="{FF2B5EF4-FFF2-40B4-BE49-F238E27FC236}">
                <a16:creationId xmlns:a16="http://schemas.microsoft.com/office/drawing/2014/main" id="{5260E43D-7C6D-46A8-976B-EEBA496DE448}"/>
              </a:ext>
            </a:extLst>
          </p:cNvPr>
          <p:cNvPicPr>
            <a:picLocks noChangeAspect="1"/>
          </p:cNvPicPr>
          <p:nvPr userDrawn="1"/>
        </p:nvPicPr>
        <p:blipFill>
          <a:blip r:embed="rId3" cstate="print">
            <a:alphaModFix amt="80000"/>
            <a:extLst>
              <a:ext uri="{28A0092B-C50C-407E-A947-70E740481C1C}">
                <a14:useLocalDpi xmlns:a14="http://schemas.microsoft.com/office/drawing/2010/main"/>
              </a:ext>
            </a:extLst>
          </a:blip>
          <a:stretch>
            <a:fillRect/>
          </a:stretch>
        </p:blipFill>
        <p:spPr>
          <a:xfrm>
            <a:off x="2259160" y="3876797"/>
            <a:ext cx="229981" cy="229981"/>
          </a:xfrm>
          <a:prstGeom prst="rect">
            <a:avLst/>
          </a:prstGeom>
        </p:spPr>
      </p:pic>
      <p:pic>
        <p:nvPicPr>
          <p:cNvPr id="23" name="Picture 22">
            <a:hlinkClick r:id="rId4"/>
            <a:extLst>
              <a:ext uri="{FF2B5EF4-FFF2-40B4-BE49-F238E27FC236}">
                <a16:creationId xmlns:a16="http://schemas.microsoft.com/office/drawing/2014/main" id="{ADE720D9-B778-475B-97D6-F2526B90F17A}"/>
              </a:ext>
            </a:extLst>
          </p:cNvPr>
          <p:cNvPicPr>
            <a:picLocks noChangeAspect="1"/>
          </p:cNvPicPr>
          <p:nvPr userDrawn="1"/>
        </p:nvPicPr>
        <p:blipFill>
          <a:blip r:embed="rId5">
            <a:alphaModFix amt="80000"/>
            <a:extLst>
              <a:ext uri="{28A0092B-C50C-407E-A947-70E740481C1C}">
                <a14:useLocalDpi xmlns:a14="http://schemas.microsoft.com/office/drawing/2010/main"/>
              </a:ext>
            </a:extLst>
          </a:blip>
          <a:stretch>
            <a:fillRect/>
          </a:stretch>
        </p:blipFill>
        <p:spPr>
          <a:xfrm>
            <a:off x="1845211" y="3877239"/>
            <a:ext cx="229096" cy="229096"/>
          </a:xfrm>
          <a:prstGeom prst="rect">
            <a:avLst/>
          </a:prstGeom>
        </p:spPr>
      </p:pic>
      <p:pic>
        <p:nvPicPr>
          <p:cNvPr id="24" name="Picture 23">
            <a:hlinkClick r:id="rId6"/>
            <a:extLst>
              <a:ext uri="{FF2B5EF4-FFF2-40B4-BE49-F238E27FC236}">
                <a16:creationId xmlns:a16="http://schemas.microsoft.com/office/drawing/2014/main" id="{DED96B5A-AEDD-460B-B22F-74A95671E842}"/>
              </a:ext>
            </a:extLst>
          </p:cNvPr>
          <p:cNvPicPr>
            <a:picLocks noChangeAspect="1"/>
          </p:cNvPicPr>
          <p:nvPr userDrawn="1"/>
        </p:nvPicPr>
        <p:blipFill>
          <a:blip r:embed="rId7">
            <a:alphaModFix amt="80000"/>
            <a:extLst>
              <a:ext uri="{28A0092B-C50C-407E-A947-70E740481C1C}">
                <a14:useLocalDpi xmlns:a14="http://schemas.microsoft.com/office/drawing/2010/main"/>
              </a:ext>
            </a:extLst>
          </a:blip>
          <a:stretch>
            <a:fillRect/>
          </a:stretch>
        </p:blipFill>
        <p:spPr>
          <a:xfrm>
            <a:off x="1437639" y="3880428"/>
            <a:ext cx="222718" cy="222718"/>
          </a:xfrm>
          <a:prstGeom prst="rect">
            <a:avLst/>
          </a:prstGeom>
        </p:spPr>
      </p:pic>
      <p:pic>
        <p:nvPicPr>
          <p:cNvPr id="25" name="Picture 24">
            <a:hlinkClick r:id="rId8"/>
            <a:extLst>
              <a:ext uri="{FF2B5EF4-FFF2-40B4-BE49-F238E27FC236}">
                <a16:creationId xmlns:a16="http://schemas.microsoft.com/office/drawing/2014/main" id="{5565F02C-D834-4BEE-962B-FA495659FD5B}"/>
              </a:ext>
            </a:extLst>
          </p:cNvPr>
          <p:cNvPicPr>
            <a:picLocks noChangeAspect="1"/>
          </p:cNvPicPr>
          <p:nvPr userDrawn="1"/>
        </p:nvPicPr>
        <p:blipFill>
          <a:blip r:embed="rId9" cstate="print">
            <a:alphaModFix amt="80000"/>
            <a:extLst>
              <a:ext uri="{28A0092B-C50C-407E-A947-70E740481C1C}">
                <a14:useLocalDpi xmlns:a14="http://schemas.microsoft.com/office/drawing/2010/main"/>
              </a:ext>
            </a:extLst>
          </a:blip>
          <a:stretch>
            <a:fillRect/>
          </a:stretch>
        </p:blipFill>
        <p:spPr>
          <a:xfrm>
            <a:off x="2673996" y="3900779"/>
            <a:ext cx="257913" cy="182015"/>
          </a:xfrm>
          <a:prstGeom prst="rect">
            <a:avLst/>
          </a:prstGeom>
        </p:spPr>
      </p:pic>
      <p:pic>
        <p:nvPicPr>
          <p:cNvPr id="26" name="Picture 25">
            <a:hlinkClick r:id="rId10"/>
            <a:extLst>
              <a:ext uri="{FF2B5EF4-FFF2-40B4-BE49-F238E27FC236}">
                <a16:creationId xmlns:a16="http://schemas.microsoft.com/office/drawing/2014/main" id="{50B798DB-1C2E-4160-BA72-C4628406A873}"/>
              </a:ext>
            </a:extLst>
          </p:cNvPr>
          <p:cNvPicPr>
            <a:picLocks noChangeAspect="1"/>
          </p:cNvPicPr>
          <p:nvPr userDrawn="1"/>
        </p:nvPicPr>
        <p:blipFill>
          <a:blip r:embed="rId11" cstate="print">
            <a:alphaModFix amt="80000"/>
            <a:extLst>
              <a:ext uri="{28A0092B-C50C-407E-A947-70E740481C1C}">
                <a14:useLocalDpi xmlns:a14="http://schemas.microsoft.com/office/drawing/2010/main"/>
              </a:ext>
            </a:extLst>
          </a:blip>
          <a:stretch>
            <a:fillRect/>
          </a:stretch>
        </p:blipFill>
        <p:spPr>
          <a:xfrm>
            <a:off x="3116761" y="3876797"/>
            <a:ext cx="229981" cy="229981"/>
          </a:xfrm>
          <a:prstGeom prst="rect">
            <a:avLst/>
          </a:prstGeom>
        </p:spPr>
      </p:pic>
      <p:sp>
        <p:nvSpPr>
          <p:cNvPr id="18" name="Content Placeholder 3"/>
          <p:cNvSpPr>
            <a:spLocks noGrp="1"/>
          </p:cNvSpPr>
          <p:nvPr userDrawn="1">
            <p:ph sz="half" idx="2" hasCustomPrompt="1"/>
          </p:nvPr>
        </p:nvSpPr>
        <p:spPr>
          <a:xfrm>
            <a:off x="1350532" y="326018"/>
            <a:ext cx="4210049" cy="2590800"/>
          </a:xfrm>
          <a:noFill/>
        </p:spPr>
        <p:txBody>
          <a:bodyPr anchor="ctr" anchorCtr="0"/>
          <a:lstStyle>
            <a:lvl1pPr marL="0" indent="3175">
              <a:spcBef>
                <a:spcPts val="0"/>
              </a:spcBef>
              <a:buNone/>
              <a:defRPr sz="1800" b="0">
                <a:solidFill>
                  <a:schemeClr val="accent1"/>
                </a:solidFill>
                <a:latin typeface="Georgia" panose="02040502050405020303" pitchFamily="18" charset="0"/>
              </a:defRPr>
            </a:lvl1pPr>
            <a:lvl2pPr marL="0" indent="3175">
              <a:spcBef>
                <a:spcPts val="0"/>
              </a:spcBef>
              <a:buNone/>
              <a:defRPr sz="1800" b="0">
                <a:solidFill>
                  <a:schemeClr val="accent1"/>
                </a:solidFill>
              </a:defRPr>
            </a:lvl2pPr>
            <a:lvl3pPr marL="0" indent="3175">
              <a:spcBef>
                <a:spcPts val="0"/>
              </a:spcBef>
              <a:buNone/>
              <a:defRPr sz="1600" b="0">
                <a:solidFill>
                  <a:schemeClr val="accent1"/>
                </a:solidFill>
              </a:defRPr>
            </a:lvl3pPr>
            <a:lvl4pPr marL="3175" indent="-3175">
              <a:spcBef>
                <a:spcPts val="0"/>
              </a:spcBef>
              <a:buNone/>
              <a:defRPr sz="1400" b="0">
                <a:solidFill>
                  <a:schemeClr val="accent1"/>
                </a:solidFill>
              </a:defRPr>
            </a:lvl4pPr>
            <a:lvl5pPr marL="0" indent="3175">
              <a:spcBef>
                <a:spcPts val="0"/>
              </a:spcBef>
              <a:buNone/>
              <a:defRPr sz="1400" b="0">
                <a:solidFill>
                  <a:schemeClr val="accent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 name="Picture 2" descr="Icon&#10;&#10;Description automatically generated">
            <a:extLst>
              <a:ext uri="{FF2B5EF4-FFF2-40B4-BE49-F238E27FC236}">
                <a16:creationId xmlns:a16="http://schemas.microsoft.com/office/drawing/2014/main" id="{6F5E5BBF-B944-4DAB-A437-A06804C4B26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75440" y="3415307"/>
            <a:ext cx="694944" cy="694944"/>
          </a:xfrm>
          <a:prstGeom prst="rect">
            <a:avLst/>
          </a:prstGeom>
        </p:spPr>
      </p:pic>
      <p:sp>
        <p:nvSpPr>
          <p:cNvPr id="13" name="TextBox 12">
            <a:extLst>
              <a:ext uri="{FF2B5EF4-FFF2-40B4-BE49-F238E27FC236}">
                <a16:creationId xmlns:a16="http://schemas.microsoft.com/office/drawing/2014/main" id="{95D6DAAD-9CFF-423A-91EE-DB30C06089CA}"/>
              </a:ext>
            </a:extLst>
          </p:cNvPr>
          <p:cNvSpPr txBox="1"/>
          <p:nvPr userDrawn="1"/>
        </p:nvSpPr>
        <p:spPr>
          <a:xfrm>
            <a:off x="1321036" y="4285449"/>
            <a:ext cx="649765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4" name="Rectangle 13">
            <a:extLst>
              <a:ext uri="{FF2B5EF4-FFF2-40B4-BE49-F238E27FC236}">
                <a16:creationId xmlns:a16="http://schemas.microsoft.com/office/drawing/2014/main" id="{76C26E2A-FC6D-45BB-A5DB-D685E95671DF}"/>
              </a:ext>
            </a:extLst>
          </p:cNvPr>
          <p:cNvSpPr/>
          <p:nvPr userDrawn="1"/>
        </p:nvSpPr>
        <p:spPr>
          <a:xfrm>
            <a:off x="1321035" y="4509592"/>
            <a:ext cx="6807711"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CLA (CliftonLarsonAllen LLP) </a:t>
            </a:r>
            <a:r>
              <a:rPr lang="en-US" sz="800" b="0" i="0" kern="1200" dirty="0">
                <a:solidFill>
                  <a:schemeClr val="accent1"/>
                </a:solidFill>
                <a:latin typeface="Calibri" panose="020F0502020204030204" pitchFamily="34" charset="0"/>
                <a:ea typeface="+mn-ea"/>
                <a:cs typeface="Calibri" panose="020F0502020204030204" pitchFamily="34" charset="0"/>
              </a:rPr>
              <a:t>is an </a:t>
            </a:r>
            <a:r>
              <a:rPr lang="en-US" sz="800" b="0" i="0" dirty="0">
                <a:solidFill>
                  <a:schemeClr val="accent1"/>
                </a:solidFill>
                <a:latin typeface="Calibri" panose="020F0502020204030204" pitchFamily="34" charset="0"/>
                <a:cs typeface="Calibri" panose="020F0502020204030204" pitchFamily="34" charset="0"/>
              </a:rPr>
              <a:t>independent network member of CLA Global. </a:t>
            </a:r>
            <a:br>
              <a:rPr lang="en-US" sz="800" b="0" i="0" dirty="0">
                <a:solidFill>
                  <a:schemeClr val="accent1"/>
                </a:solidFill>
                <a:latin typeface="Calibri" panose="020F0502020204030204" pitchFamily="34" charset="0"/>
                <a:cs typeface="Calibri" panose="020F0502020204030204" pitchFamily="34" charset="0"/>
              </a:rPr>
            </a:br>
            <a:r>
              <a:rPr lang="en-US" sz="800" b="0" i="0" dirty="0">
                <a:solidFill>
                  <a:schemeClr val="accent1"/>
                </a:solidFill>
                <a:latin typeface="Calibri" panose="020F0502020204030204" pitchFamily="34" charset="0"/>
                <a:cs typeface="Calibri" panose="020F0502020204030204" pitchFamily="34" charset="0"/>
              </a:rPr>
              <a:t>See </a:t>
            </a:r>
            <a:r>
              <a:rPr lang="en-US" sz="800" b="0" i="0" dirty="0">
                <a:solidFill>
                  <a:schemeClr val="accent1"/>
                </a:solidFill>
                <a:latin typeface="Calibri" panose="020F0502020204030204" pitchFamily="34" charset="0"/>
                <a:cs typeface="Calibri" panose="020F0502020204030204" pitchFamily="34" charset="0"/>
                <a:hlinkClick r:id="rId13" action="ppaction://hlinkfile">
                  <a:extLst>
                    <a:ext uri="{A12FA001-AC4F-418D-AE19-62706E023703}">
                      <ahyp:hlinkClr xmlns:ahyp="http://schemas.microsoft.com/office/drawing/2018/hyperlinkcolor" val="tx"/>
                    </a:ext>
                  </a:extLst>
                </a:hlinkClick>
              </a:rPr>
              <a:t>CLAglobal.com/disclaimer</a:t>
            </a:r>
            <a:r>
              <a:rPr lang="en-US" sz="8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1962215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ponsor 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95F85E-9141-4318-A4CA-0B2733575B8A}"/>
              </a:ext>
            </a:extLst>
          </p:cNvPr>
          <p:cNvPicPr>
            <a:picLocks noChangeAspect="1"/>
          </p:cNvPicPr>
          <p:nvPr userDrawn="1"/>
        </p:nvPicPr>
        <p:blipFill>
          <a:blip r:embed="rId2">
            <a:extLst>
              <a:ext uri="{28A0092B-C50C-407E-A947-70E740481C1C}">
                <a14:useLocalDpi xmlns:a14="http://schemas.microsoft.com/office/drawing/2010/main" val="0"/>
              </a:ext>
            </a:extLst>
          </a:blip>
          <a:srcRect t="9013" b="9013"/>
          <a:stretch/>
        </p:blipFill>
        <p:spPr>
          <a:xfrm>
            <a:off x="0" y="0"/>
            <a:ext cx="9144000" cy="4203290"/>
          </a:xfrm>
          <a:prstGeom prst="rect">
            <a:avLst/>
          </a:prstGeom>
        </p:spPr>
      </p:pic>
      <p:sp>
        <p:nvSpPr>
          <p:cNvPr id="22" name="Rectangle 21">
            <a:extLst>
              <a:ext uri="{FF2B5EF4-FFF2-40B4-BE49-F238E27FC236}">
                <a16:creationId xmlns:a16="http://schemas.microsoft.com/office/drawing/2014/main" id="{F275F520-53CD-4531-A58E-245FD686337F}"/>
              </a:ext>
            </a:extLst>
          </p:cNvPr>
          <p:cNvSpPr/>
          <p:nvPr userDrawn="1"/>
        </p:nvSpPr>
        <p:spPr bwMode="auto">
          <a:xfrm>
            <a:off x="-2" y="2094271"/>
            <a:ext cx="9144002" cy="3049229"/>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3" name="Rectangle 22">
            <a:extLst>
              <a:ext uri="{FF2B5EF4-FFF2-40B4-BE49-F238E27FC236}">
                <a16:creationId xmlns:a16="http://schemas.microsoft.com/office/drawing/2014/main" id="{FD7BBB22-7251-4E9E-AC15-EB25D995D7B0}"/>
              </a:ext>
            </a:extLst>
          </p:cNvPr>
          <p:cNvSpPr/>
          <p:nvPr userDrawn="1"/>
        </p:nvSpPr>
        <p:spPr bwMode="auto">
          <a:xfrm>
            <a:off x="0" y="4203290"/>
            <a:ext cx="9144000" cy="94021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pic>
        <p:nvPicPr>
          <p:cNvPr id="24" name="Picture 23">
            <a:extLst>
              <a:ext uri="{FF2B5EF4-FFF2-40B4-BE49-F238E27FC236}">
                <a16:creationId xmlns:a16="http://schemas.microsoft.com/office/drawing/2014/main" id="{D48EE3AD-BB26-46C1-A0B3-79A76397E6A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60564" y="4489898"/>
            <a:ext cx="1880421" cy="470105"/>
          </a:xfrm>
          <a:prstGeom prst="rect">
            <a:avLst/>
          </a:prstGeom>
        </p:spPr>
      </p:pic>
      <p:pic>
        <p:nvPicPr>
          <p:cNvPr id="25" name="Picture 24">
            <a:extLst>
              <a:ext uri="{FF2B5EF4-FFF2-40B4-BE49-F238E27FC236}">
                <a16:creationId xmlns:a16="http://schemas.microsoft.com/office/drawing/2014/main" id="{4357834C-AECE-4692-A62C-184B1159CB9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3014" y="4445378"/>
            <a:ext cx="561467" cy="559146"/>
          </a:xfrm>
          <a:prstGeom prst="rect">
            <a:avLst/>
          </a:prstGeom>
        </p:spPr>
      </p:pic>
      <p:sp>
        <p:nvSpPr>
          <p:cNvPr id="12"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0" name="Rectangle 4"/>
          <p:cNvSpPr>
            <a:spLocks noGrp="1" noChangeArrowheads="1"/>
          </p:cNvSpPr>
          <p:nvPr userDrawn="1">
            <p:ph type="subTitle" idx="1" hasCustomPrompt="1"/>
          </p:nvPr>
        </p:nvSpPr>
        <p:spPr>
          <a:xfrm>
            <a:off x="381000" y="3556439"/>
            <a:ext cx="5105400" cy="367202"/>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381000" y="2323442"/>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13" name="TextBox 12">
            <a:extLst>
              <a:ext uri="{FF2B5EF4-FFF2-40B4-BE49-F238E27FC236}">
                <a16:creationId xmlns:a16="http://schemas.microsoft.com/office/drawing/2014/main" id="{215C51A1-2819-4620-8FDF-1225FD9B08E4}"/>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458318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noFill/>
        </p:spPr>
        <p:txBody>
          <a:bodyPr/>
          <a:lstStyle>
            <a:lvl1pPr>
              <a:defRPr sz="2800"/>
            </a:lvl1pPr>
          </a:lstStyle>
          <a:p>
            <a:r>
              <a:rPr lang="en-US" dirty="0"/>
              <a:t>Click To Edit Master Title Style</a:t>
            </a:r>
          </a:p>
        </p:txBody>
      </p:sp>
      <p:sp>
        <p:nvSpPr>
          <p:cNvPr id="3" name="Content Placeholder 2"/>
          <p:cNvSpPr>
            <a:spLocks noGrp="1"/>
          </p:cNvSpPr>
          <p:nvPr>
            <p:ph idx="1"/>
          </p:nvPr>
        </p:nvSpPr>
        <p:spPr>
          <a:xfrm>
            <a:off x="457200" y="804672"/>
            <a:ext cx="8229600" cy="376041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0"/>
          </p:nvPr>
        </p:nvSpPr>
        <p:spPr/>
        <p:txBody>
          <a:bodyPr/>
          <a:lstStyle>
            <a:lvl1pPr>
              <a:defRPr/>
            </a:lvl1pPr>
          </a:lstStyle>
          <a:p>
            <a:endParaRPr lang="en-US"/>
          </a:p>
        </p:txBody>
      </p:sp>
      <p:sp>
        <p:nvSpPr>
          <p:cNvPr id="7" name="Slide Number Placeholder 5">
            <a:extLst>
              <a:ext uri="{FF2B5EF4-FFF2-40B4-BE49-F238E27FC236}">
                <a16:creationId xmlns:a16="http://schemas.microsoft.com/office/drawing/2014/main" id="{FE6C5DF7-C4AB-4DCB-9571-1C5A9939044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6797950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reate Opportunities Section Header">
    <p:spTree>
      <p:nvGrpSpPr>
        <p:cNvPr id="1" name=""/>
        <p:cNvGrpSpPr/>
        <p:nvPr/>
      </p:nvGrpSpPr>
      <p:grpSpPr>
        <a:xfrm>
          <a:off x="0" y="0"/>
          <a:ext cx="0" cy="0"/>
          <a:chOff x="0" y="0"/>
          <a:chExt cx="0" cy="0"/>
        </a:xfrm>
      </p:grpSpPr>
      <p:sp>
        <p:nvSpPr>
          <p:cNvPr id="16" name="Rectangle 5">
            <a:extLst>
              <a:ext uri="{FF2B5EF4-FFF2-40B4-BE49-F238E27FC236}">
                <a16:creationId xmlns:a16="http://schemas.microsoft.com/office/drawing/2014/main" id="{5061A7B8-D772-4C1E-862D-13CCDC6FFCA9}"/>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7" name="Rectangle 2">
            <a:extLst>
              <a:ext uri="{FF2B5EF4-FFF2-40B4-BE49-F238E27FC236}">
                <a16:creationId xmlns:a16="http://schemas.microsoft.com/office/drawing/2014/main" id="{4038E2C5-987A-42A0-9C36-C32F4B2A5ED4}"/>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0" name="Picture 19">
            <a:extLst>
              <a:ext uri="{FF2B5EF4-FFF2-40B4-BE49-F238E27FC236}">
                <a16:creationId xmlns:a16="http://schemas.microsoft.com/office/drawing/2014/main" id="{203D2850-7462-473A-A983-FE825D006B7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9700" y="485711"/>
            <a:ext cx="1880421" cy="470105"/>
          </a:xfrm>
          <a:prstGeom prst="rect">
            <a:avLst/>
          </a:prstGeom>
        </p:spPr>
      </p:pic>
      <p:pic>
        <p:nvPicPr>
          <p:cNvPr id="21" name="Picture 20">
            <a:extLst>
              <a:ext uri="{FF2B5EF4-FFF2-40B4-BE49-F238E27FC236}">
                <a16:creationId xmlns:a16="http://schemas.microsoft.com/office/drawing/2014/main" id="{3F1EFAD6-87EC-4A99-AA54-4ACE4F4AB9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020" y="441191"/>
            <a:ext cx="561466" cy="559146"/>
          </a:xfrm>
          <a:prstGeom prst="rect">
            <a:avLst/>
          </a:prstGeom>
        </p:spPr>
      </p:pic>
      <p:sp>
        <p:nvSpPr>
          <p:cNvPr id="7" name="Rectangle 6"/>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9" name="Rectangle 8"/>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p:cNvSpPr/>
          <p:nvPr userDrawn="1"/>
        </p:nvSpPr>
        <p:spPr bwMode="auto">
          <a:xfrm>
            <a:off x="0" y="0"/>
            <a:ext cx="9144000" cy="51435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800600"/>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304800" y="4274441"/>
            <a:ext cx="3284221" cy="718139"/>
          </a:xfrm>
          <a:noFill/>
        </p:spPr>
        <p:txBody>
          <a:bodyPr/>
          <a:lstStyle>
            <a:lvl1pPr marL="0" indent="0" algn="l">
              <a:buFontTx/>
              <a:buNone/>
              <a:defRPr sz="1400" b="0">
                <a:solidFill>
                  <a:schemeClr val="accent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304801" y="3050501"/>
            <a:ext cx="3284220" cy="1167503"/>
          </a:xfrm>
          <a:noFill/>
        </p:spPr>
        <p:txBody>
          <a:bodyPr anchor="b" anchorCtr="0"/>
          <a:lstStyle>
            <a:lvl1pPr algn="l">
              <a:defRPr sz="2000">
                <a:solidFill>
                  <a:schemeClr val="accent1"/>
                </a:solidFill>
              </a:defRPr>
            </a:lvl1pPr>
          </a:lstStyle>
          <a:p>
            <a:r>
              <a:rPr lang="en-US" dirty="0"/>
              <a:t>Section Header Layout for </a:t>
            </a:r>
            <a:br>
              <a:rPr lang="en-US" dirty="0"/>
            </a:br>
            <a:r>
              <a:rPr lang="en-US" dirty="0"/>
              <a:t>Co-Sponsored Events </a:t>
            </a:r>
          </a:p>
        </p:txBody>
      </p:sp>
      <p:sp>
        <p:nvSpPr>
          <p:cNvPr id="25" name="TextBox 24">
            <a:extLst>
              <a:ext uri="{FF2B5EF4-FFF2-40B4-BE49-F238E27FC236}">
                <a16:creationId xmlns:a16="http://schemas.microsoft.com/office/drawing/2014/main" id="{19F03521-D284-4383-B3BB-F003F95FDCE0}"/>
              </a:ext>
            </a:extLst>
          </p:cNvPr>
          <p:cNvSpPr txBox="1"/>
          <p:nvPr userDrawn="1"/>
        </p:nvSpPr>
        <p:spPr>
          <a:xfrm>
            <a:off x="9448799" y="1955854"/>
            <a:ext cx="2324100" cy="2677656"/>
          </a:xfrm>
          <a:prstGeom prst="rect">
            <a:avLst/>
          </a:prstGeom>
          <a:solidFill>
            <a:schemeClr val="accent3">
              <a:lumMod val="20000"/>
              <a:lumOff val="8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1200" b="1" baseline="0" dirty="0"/>
              <a:t>To add a sponsor logo:</a:t>
            </a:r>
            <a:endParaRPr lang="en-US" sz="1200" b="0" baseline="0" dirty="0"/>
          </a:p>
          <a:p>
            <a:r>
              <a:rPr lang="en-US" sz="1200" baseline="0" dirty="0"/>
              <a:t>Go to </a:t>
            </a:r>
            <a:r>
              <a:rPr lang="en-US" sz="1200" b="1" baseline="0" dirty="0"/>
              <a:t>View</a:t>
            </a:r>
            <a:r>
              <a:rPr lang="en-US" sz="1200" baseline="0" dirty="0"/>
              <a:t> / </a:t>
            </a:r>
            <a:r>
              <a:rPr lang="en-US" sz="1200" b="1" baseline="0" dirty="0"/>
              <a:t>Slide Master </a:t>
            </a:r>
          </a:p>
          <a:p>
            <a:endParaRPr lang="en-US" sz="1200" b="1" baseline="0" dirty="0"/>
          </a:p>
          <a:p>
            <a:r>
              <a:rPr lang="en-US" sz="1200" baseline="0" dirty="0"/>
              <a:t>right click on </a:t>
            </a:r>
            <a:r>
              <a:rPr lang="en-US" sz="1200" b="1" baseline="0" dirty="0"/>
              <a:t>Add sponsor logo here</a:t>
            </a:r>
            <a:r>
              <a:rPr lang="en-US" sz="1200" baseline="0" dirty="0"/>
              <a:t>, select </a:t>
            </a:r>
            <a:r>
              <a:rPr lang="en-US" sz="1200" b="1" baseline="0" dirty="0"/>
              <a:t>Change picture… </a:t>
            </a:r>
            <a:r>
              <a:rPr lang="en-US" sz="1200" baseline="0" dirty="0"/>
              <a:t>Browse to your saved co-sponsor’s logo and click </a:t>
            </a:r>
            <a:r>
              <a:rPr lang="en-US" sz="1200" b="1" baseline="0" dirty="0"/>
              <a:t>Insert.</a:t>
            </a:r>
          </a:p>
          <a:p>
            <a:endParaRPr lang="en-US" sz="1200" b="1" baseline="0" dirty="0"/>
          </a:p>
          <a:p>
            <a:r>
              <a:rPr lang="en-US" sz="1200" b="0" i="1" baseline="0" dirty="0"/>
              <a:t>or</a:t>
            </a:r>
          </a:p>
          <a:p>
            <a:endParaRPr lang="en-US" sz="1200" b="1" baseline="0" dirty="0"/>
          </a:p>
          <a:p>
            <a:r>
              <a:rPr lang="en-US" sz="1200" b="1" baseline="0" dirty="0"/>
              <a:t>delete </a:t>
            </a:r>
            <a:r>
              <a:rPr lang="en-US" sz="1200" b="0" baseline="0" dirty="0"/>
              <a:t>the </a:t>
            </a:r>
            <a:r>
              <a:rPr lang="en-US" sz="1200" b="1" baseline="0" dirty="0"/>
              <a:t>Add sponsor logo here graphic </a:t>
            </a:r>
            <a:r>
              <a:rPr lang="en-US" sz="1200" b="0" baseline="0" dirty="0"/>
              <a:t>and </a:t>
            </a:r>
            <a:r>
              <a:rPr lang="en-US" sz="1200" b="1" baseline="0" dirty="0"/>
              <a:t>Paste </a:t>
            </a:r>
            <a:r>
              <a:rPr lang="en-US" sz="1200" b="0" baseline="0" dirty="0"/>
              <a:t>in the sponsor logo. Scale and position the logo so it fits in the lower right corner.</a:t>
            </a:r>
            <a:endParaRPr lang="en-US" sz="1200" b="0" dirty="0"/>
          </a:p>
        </p:txBody>
      </p:sp>
    </p:spTree>
    <p:extLst>
      <p:ext uri="{BB962C8B-B14F-4D97-AF65-F5344CB8AC3E}">
        <p14:creationId xmlns:p14="http://schemas.microsoft.com/office/powerpoint/2010/main" val="20275598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Document Cover">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BAEBAE09-3BD9-43D0-874E-9B50C841FBC6}"/>
              </a:ext>
            </a:extLst>
          </p:cNvPr>
          <p:cNvPicPr>
            <a:picLocks noChangeAspect="1"/>
          </p:cNvPicPr>
          <p:nvPr userDrawn="1"/>
        </p:nvPicPr>
        <p:blipFill>
          <a:blip r:embed="rId2">
            <a:extLst>
              <a:ext uri="{28A0092B-C50C-407E-A947-70E740481C1C}">
                <a14:useLocalDpi xmlns:a14="http://schemas.microsoft.com/office/drawing/2010/main" val="0"/>
              </a:ext>
            </a:extLst>
          </a:blip>
          <a:srcRect l="170" r="170"/>
          <a:stretch/>
        </p:blipFill>
        <p:spPr>
          <a:xfrm>
            <a:off x="1353" y="-79860"/>
            <a:ext cx="9141291" cy="5143500"/>
          </a:xfrm>
          <a:prstGeom prst="rect">
            <a:avLst/>
          </a:prstGeom>
        </p:spPr>
      </p:pic>
      <p:sp>
        <p:nvSpPr>
          <p:cNvPr id="15" name="Rectangle 14">
            <a:extLst>
              <a:ext uri="{FF2B5EF4-FFF2-40B4-BE49-F238E27FC236}">
                <a16:creationId xmlns:a16="http://schemas.microsoft.com/office/drawing/2014/main" id="{ED12E94F-533D-44C6-AC20-45ABD357DA9C}"/>
              </a:ext>
            </a:extLst>
          </p:cNvPr>
          <p:cNvSpPr/>
          <p:nvPr userDrawn="1"/>
        </p:nvSpPr>
        <p:spPr bwMode="auto">
          <a:xfrm>
            <a:off x="-2" y="2310063"/>
            <a:ext cx="9144002" cy="2194560"/>
          </a:xfrm>
          <a:prstGeom prst="rect">
            <a:avLst/>
          </a:prstGeom>
          <a:gradFill>
            <a:gsLst>
              <a:gs pos="0">
                <a:schemeClr val="accent1">
                  <a:alpha val="0"/>
                  <a:lumMod val="0"/>
                </a:schemeClr>
              </a:gs>
              <a:gs pos="95000">
                <a:schemeClr val="tx2">
                  <a:lumMod val="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Rectangle 15">
            <a:extLst>
              <a:ext uri="{FF2B5EF4-FFF2-40B4-BE49-F238E27FC236}">
                <a16:creationId xmlns:a16="http://schemas.microsoft.com/office/drawing/2014/main" id="{865E992D-6AAA-4551-9A7E-9D871770E787}"/>
              </a:ext>
            </a:extLst>
          </p:cNvPr>
          <p:cNvSpPr/>
          <p:nvPr userDrawn="1"/>
        </p:nvSpPr>
        <p:spPr bwMode="auto">
          <a:xfrm rot="16200000">
            <a:off x="4252561" y="252061"/>
            <a:ext cx="638877" cy="91440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87C1C3"/>
              </a:solidFill>
              <a:effectLst/>
              <a:latin typeface="Arial" charset="0"/>
              <a:ea typeface="ヒラギノ角ゴ Pro W3" pitchFamily="1" charset="-128"/>
            </a:endParaRPr>
          </a:p>
        </p:txBody>
      </p:sp>
      <p:sp>
        <p:nvSpPr>
          <p:cNvPr id="17" name="TextBox 16">
            <a:extLst>
              <a:ext uri="{FF2B5EF4-FFF2-40B4-BE49-F238E27FC236}">
                <a16:creationId xmlns:a16="http://schemas.microsoft.com/office/drawing/2014/main" id="{53DC42CE-2311-4432-8C57-13F697AF818F}"/>
              </a:ext>
            </a:extLst>
          </p:cNvPr>
          <p:cNvSpPr txBox="1"/>
          <p:nvPr userDrawn="1"/>
        </p:nvSpPr>
        <p:spPr>
          <a:xfrm>
            <a:off x="848025" y="4590346"/>
            <a:ext cx="7271572" cy="276999"/>
          </a:xfrm>
          <a:prstGeom prst="rect">
            <a:avLst/>
          </a:prstGeom>
          <a:noFill/>
        </p:spPr>
        <p:txBody>
          <a:bodyPr wrap="square" rtlCol="0">
            <a:spAutoFit/>
          </a:bodyPr>
          <a:lstStyle/>
          <a:p>
            <a:pPr algn="l"/>
            <a:r>
              <a:rPr lang="en-US" sz="1200" spc="50" baseline="0" dirty="0">
                <a:solidFill>
                  <a:schemeClr val="accent1"/>
                </a:solidFill>
              </a:rPr>
              <a:t>CPAs  |  CONSULTANTS  |  WEALTH ADVISORS</a:t>
            </a:r>
          </a:p>
        </p:txBody>
      </p:sp>
      <p:sp>
        <p:nvSpPr>
          <p:cNvPr id="18" name="Rectangle 17">
            <a:extLst>
              <a:ext uri="{FF2B5EF4-FFF2-40B4-BE49-F238E27FC236}">
                <a16:creationId xmlns:a16="http://schemas.microsoft.com/office/drawing/2014/main" id="{55834A2E-CD12-4E39-A1FF-D7D7CEF7464B}"/>
              </a:ext>
            </a:extLst>
          </p:cNvPr>
          <p:cNvSpPr/>
          <p:nvPr userDrawn="1"/>
        </p:nvSpPr>
        <p:spPr>
          <a:xfrm>
            <a:off x="848025" y="4814488"/>
            <a:ext cx="6806658" cy="20774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50" b="0" i="0" dirty="0">
                <a:solidFill>
                  <a:schemeClr val="accent1"/>
                </a:solidFill>
                <a:latin typeface="Calibri" panose="020F0502020204030204" pitchFamily="34" charset="0"/>
                <a:cs typeface="Calibri" panose="020F0502020204030204" pitchFamily="34" charset="0"/>
              </a:rPr>
              <a:t>©2022 CliftonLarsonAllen LLP. Investment advisory services are offered through CliftonLarsonAllen Wealth Advisors, LLC, an SEC-registered investment advisor.</a:t>
            </a:r>
          </a:p>
        </p:txBody>
      </p:sp>
      <p:sp>
        <p:nvSpPr>
          <p:cNvPr id="10" name="Rectangle 4"/>
          <p:cNvSpPr>
            <a:spLocks noGrp="1" noChangeArrowheads="1"/>
          </p:cNvSpPr>
          <p:nvPr userDrawn="1">
            <p:ph type="subTitle" idx="1" hasCustomPrompt="1"/>
          </p:nvPr>
        </p:nvSpPr>
        <p:spPr>
          <a:xfrm>
            <a:off x="848025" y="3642167"/>
            <a:ext cx="5105400" cy="638318"/>
          </a:xfrm>
          <a:noFill/>
        </p:spPr>
        <p:txBody>
          <a:bodyPr/>
          <a:lstStyle>
            <a:lvl1pPr marL="0" indent="0" algn="l">
              <a:buFontTx/>
              <a:buNone/>
              <a:defRPr sz="1700" b="0">
                <a:solidFill>
                  <a:schemeClr val="bg1"/>
                </a:solidFill>
              </a:defRPr>
            </a:lvl1pPr>
          </a:lstStyle>
          <a:p>
            <a:r>
              <a:rPr lang="en-US" dirty="0"/>
              <a:t>Click To Edit Master Subtitle Style</a:t>
            </a:r>
          </a:p>
        </p:txBody>
      </p:sp>
      <p:sp>
        <p:nvSpPr>
          <p:cNvPr id="11" name="Title 1"/>
          <p:cNvSpPr>
            <a:spLocks noGrp="1"/>
          </p:cNvSpPr>
          <p:nvPr userDrawn="1">
            <p:ph type="title" hasCustomPrompt="1"/>
          </p:nvPr>
        </p:nvSpPr>
        <p:spPr>
          <a:xfrm>
            <a:off x="848025" y="2409170"/>
            <a:ext cx="5105400" cy="1210318"/>
          </a:xfrm>
          <a:noFill/>
        </p:spPr>
        <p:txBody>
          <a:bodyPr anchor="b" anchorCtr="0"/>
          <a:lstStyle>
            <a:lvl1pPr>
              <a:defRPr sz="2500">
                <a:solidFill>
                  <a:schemeClr val="bg1"/>
                </a:solidFill>
              </a:defRPr>
            </a:lvl1pPr>
          </a:lstStyle>
          <a:p>
            <a:r>
              <a:rPr lang="en-US" dirty="0"/>
              <a:t>Click To Edit Master Title Style</a:t>
            </a:r>
          </a:p>
        </p:txBody>
      </p:sp>
      <p:sp>
        <p:nvSpPr>
          <p:cNvPr id="20" name="Rectangle 19">
            <a:extLst>
              <a:ext uri="{FF2B5EF4-FFF2-40B4-BE49-F238E27FC236}">
                <a16:creationId xmlns:a16="http://schemas.microsoft.com/office/drawing/2014/main" id="{2B14A527-AB99-40B3-815A-4D05CAD293BE}"/>
              </a:ext>
            </a:extLst>
          </p:cNvPr>
          <p:cNvSpPr/>
          <p:nvPr userDrawn="1"/>
        </p:nvSpPr>
        <p:spPr bwMode="auto">
          <a:xfrm>
            <a:off x="9500098" y="2109278"/>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pic>
        <p:nvPicPr>
          <p:cNvPr id="22" name="Picture 21">
            <a:extLst>
              <a:ext uri="{FF2B5EF4-FFF2-40B4-BE49-F238E27FC236}">
                <a16:creationId xmlns:a16="http://schemas.microsoft.com/office/drawing/2014/main" id="{4A6F53BB-7606-4F16-9613-3A3C2C63723D}"/>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45436" y="276155"/>
            <a:ext cx="805178" cy="801851"/>
          </a:xfrm>
          <a:prstGeom prst="rect">
            <a:avLst/>
          </a:prstGeom>
        </p:spPr>
      </p:pic>
    </p:spTree>
    <p:extLst>
      <p:ext uri="{BB962C8B-B14F-4D97-AF65-F5344CB8AC3E}">
        <p14:creationId xmlns:p14="http://schemas.microsoft.com/office/powerpoint/2010/main" val="28788041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4894206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9E7B2F63-73BC-4243-951A-747C07EA3314}"/>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2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28C9961-8680-42BE-8862-B6E70387EA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9145" y="-9144"/>
            <a:ext cx="9171052" cy="5166359"/>
          </a:xfrm>
          <a:prstGeom prst="rect">
            <a:avLst/>
          </a:prstGeom>
        </p:spPr>
      </p:pic>
      <p:sp>
        <p:nvSpPr>
          <p:cNvPr id="19" name="TextBox 18">
            <a:extLst>
              <a:ext uri="{FF2B5EF4-FFF2-40B4-BE49-F238E27FC236}">
                <a16:creationId xmlns:a16="http://schemas.microsoft.com/office/drawing/2014/main" id="{1CCF114E-6D6A-4ACE-8118-00E718BEC6B4}"/>
              </a:ext>
            </a:extLst>
          </p:cNvPr>
          <p:cNvSpPr txBox="1"/>
          <p:nvPr userDrawn="1"/>
        </p:nvSpPr>
        <p:spPr>
          <a:xfrm>
            <a:off x="848026" y="4590920"/>
            <a:ext cx="7443672" cy="292388"/>
          </a:xfrm>
          <a:prstGeom prst="rect">
            <a:avLst/>
          </a:prstGeom>
          <a:noFill/>
        </p:spPr>
        <p:txBody>
          <a:bodyPr wrap="square" rtlCol="0">
            <a:spAutoFit/>
          </a:bodyPr>
          <a:lstStyle/>
          <a:p>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0" name="Rectangle 19">
            <a:extLst>
              <a:ext uri="{FF2B5EF4-FFF2-40B4-BE49-F238E27FC236}">
                <a16:creationId xmlns:a16="http://schemas.microsoft.com/office/drawing/2014/main" id="{BF57C51D-8B36-4B87-8432-4EABD1962EB1}"/>
              </a:ext>
            </a:extLst>
          </p:cNvPr>
          <p:cNvSpPr/>
          <p:nvPr userDrawn="1"/>
        </p:nvSpPr>
        <p:spPr>
          <a:xfrm>
            <a:off x="852302" y="4829746"/>
            <a:ext cx="7136666" cy="215444"/>
          </a:xfrm>
          <a:prstGeom prst="rect">
            <a:avLst/>
          </a:prstGeom>
        </p:spPr>
        <p:txBody>
          <a:bodyPr wrap="square">
            <a:spAutoFit/>
          </a:bodyPr>
          <a:lstStyle/>
          <a:p>
            <a:pPr>
              <a:buNone/>
            </a:pPr>
            <a:r>
              <a:rPr lang="en-US" sz="750" b="0" i="0" dirty="0">
                <a:solidFill>
                  <a:schemeClr val="bg2">
                    <a:lumMod val="7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1" name="Picture 20">
            <a:extLst>
              <a:ext uri="{FF2B5EF4-FFF2-40B4-BE49-F238E27FC236}">
                <a16:creationId xmlns:a16="http://schemas.microsoft.com/office/drawing/2014/main" id="{C291761C-97C0-4CBA-9893-5A3002BB6476}"/>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849931" y="574880"/>
            <a:ext cx="1136782" cy="1130016"/>
          </a:xfrm>
          <a:prstGeom prst="rect">
            <a:avLst/>
          </a:prstGeom>
        </p:spPr>
      </p:pic>
      <p:sp>
        <p:nvSpPr>
          <p:cNvPr id="12" name="Date Placeholder 3"/>
          <p:cNvSpPr txBox="1">
            <a:spLocks/>
          </p:cNvSpPr>
          <p:nvPr userDrawn="1"/>
        </p:nvSpPr>
        <p:spPr>
          <a:xfrm rot="16200000">
            <a:off x="8102342" y="73830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6" name="Rectangle 4"/>
          <p:cNvSpPr>
            <a:spLocks noGrp="1" noChangeArrowheads="1"/>
          </p:cNvSpPr>
          <p:nvPr userDrawn="1">
            <p:ph type="subTitle" idx="1" hasCustomPrompt="1"/>
          </p:nvPr>
        </p:nvSpPr>
        <p:spPr>
          <a:xfrm>
            <a:off x="848026" y="3887063"/>
            <a:ext cx="7417669" cy="367202"/>
          </a:xfrm>
          <a:noFill/>
        </p:spPr>
        <p:txBody>
          <a:bodyPr/>
          <a:lstStyle>
            <a:lvl1pPr marL="0" indent="0" algn="l">
              <a:buFontTx/>
              <a:buNone/>
              <a:defRPr sz="1600" b="0">
                <a:solidFill>
                  <a:schemeClr val="bg1"/>
                </a:solidFill>
              </a:defRPr>
            </a:lvl1pPr>
          </a:lstStyle>
          <a:p>
            <a:r>
              <a:rPr lang="en-US" dirty="0"/>
              <a:t>Click To Edit Master Subtitle Style</a:t>
            </a:r>
          </a:p>
        </p:txBody>
      </p:sp>
      <p:sp>
        <p:nvSpPr>
          <p:cNvPr id="17" name="Title 1"/>
          <p:cNvSpPr>
            <a:spLocks noGrp="1"/>
          </p:cNvSpPr>
          <p:nvPr userDrawn="1">
            <p:ph type="title" hasCustomPrompt="1"/>
          </p:nvPr>
        </p:nvSpPr>
        <p:spPr>
          <a:xfrm>
            <a:off x="848026" y="2381197"/>
            <a:ext cx="7417669" cy="1394460"/>
          </a:xfrm>
          <a:noFill/>
        </p:spPr>
        <p:txBody>
          <a:bodyPr anchor="b"/>
          <a:lstStyle>
            <a:lvl1pPr>
              <a:defRPr sz="32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6426619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2_Opening Disclaim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3E29476-9068-441B-8A58-19BD9CE3D8AF}"/>
              </a:ext>
            </a:extLst>
          </p:cNvPr>
          <p:cNvSpPr>
            <a:spLocks noGrp="1"/>
          </p:cNvSpPr>
          <p:nvPr>
            <p:ph type="sldNum" sz="quarter" idx="10"/>
          </p:nvPr>
        </p:nvSpPr>
        <p:spPr/>
        <p:txBody>
          <a:bodyPr/>
          <a:lstStyle/>
          <a:p>
            <a:fld id="{6DAB3F6F-6A30-410C-8DAB-3E7769D71CBC}" type="slidenum">
              <a:rPr lang="en-US" smtClean="0"/>
              <a:pPr/>
              <a:t>‹#›</a:t>
            </a:fld>
            <a:endParaRPr lang="en-US" dirty="0"/>
          </a:p>
        </p:txBody>
      </p:sp>
      <p:sp>
        <p:nvSpPr>
          <p:cNvPr id="4" name="Footer Placeholder 3">
            <a:extLst>
              <a:ext uri="{FF2B5EF4-FFF2-40B4-BE49-F238E27FC236}">
                <a16:creationId xmlns:a16="http://schemas.microsoft.com/office/drawing/2014/main" id="{3B4EA88A-9689-4472-A383-DB5C9CDF7FDE}"/>
              </a:ext>
            </a:extLst>
          </p:cNvPr>
          <p:cNvSpPr>
            <a:spLocks noGrp="1"/>
          </p:cNvSpPr>
          <p:nvPr>
            <p:ph type="ftr" sz="quarter" idx="11"/>
          </p:nvPr>
        </p:nvSpPr>
        <p:spPr/>
        <p:txBody>
          <a:bodyPr/>
          <a:lstStyle/>
          <a:p>
            <a:endParaRPr lang="en-US" dirty="0"/>
          </a:p>
        </p:txBody>
      </p:sp>
      <p:grpSp>
        <p:nvGrpSpPr>
          <p:cNvPr id="5" name="Group 4">
            <a:extLst>
              <a:ext uri="{FF2B5EF4-FFF2-40B4-BE49-F238E27FC236}">
                <a16:creationId xmlns:a16="http://schemas.microsoft.com/office/drawing/2014/main" id="{87020407-D88B-47CB-870A-C2B0386CED2C}"/>
              </a:ext>
            </a:extLst>
          </p:cNvPr>
          <p:cNvGrpSpPr/>
          <p:nvPr userDrawn="1"/>
        </p:nvGrpSpPr>
        <p:grpSpPr>
          <a:xfrm>
            <a:off x="161778" y="1062111"/>
            <a:ext cx="8820444" cy="3925791"/>
            <a:chOff x="161778" y="1062111"/>
            <a:chExt cx="8820444" cy="3925791"/>
          </a:xfrm>
        </p:grpSpPr>
        <p:sp>
          <p:nvSpPr>
            <p:cNvPr id="6" name="Content Placeholder 5">
              <a:extLst>
                <a:ext uri="{FF2B5EF4-FFF2-40B4-BE49-F238E27FC236}">
                  <a16:creationId xmlns:a16="http://schemas.microsoft.com/office/drawing/2014/main" id="{E5E5A5E0-8EB2-448D-BDAE-AA76D94D9940}"/>
                </a:ext>
              </a:extLst>
            </p:cNvPr>
            <p:cNvSpPr txBox="1">
              <a:spLocks/>
            </p:cNvSpPr>
            <p:nvPr/>
          </p:nvSpPr>
          <p:spPr>
            <a:xfrm>
              <a:off x="161778" y="1062111"/>
              <a:ext cx="4410222" cy="3925789"/>
            </a:xfrm>
            <a:prstGeom prst="rect">
              <a:avLst/>
            </a:prstGeom>
            <a:solidFill>
              <a:schemeClr val="accent2">
                <a:lumMod val="40000"/>
                <a:lumOff val="6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dirty="0">
                  <a:solidFill>
                    <a:schemeClr val="accent1"/>
                  </a:solidFill>
                </a:rPr>
                <a:t>The information herein has been provided by CliftonLarsonAllen LLP for general information purposes only. The presentation and related materials, if any, do not implicate any client, advisory, fiduciary, or professional relationship between you and CliftonLarsonAllen LLP and neither CliftonLarsonAllen LLP nor any other person or entity is, in connection with the presentation and/or materials, engaged in rendering auditing, accounting, tax, legal, medical, investment, advisory, consulting, or any other professional service or advice. Neither the presentation nor the materials, if any, should be considered a substitute for your independent investigation and your sound technical business judgment. You or your entity, if applicable, should consult with a professional advisor familiar with your particular factual situation for advice or service concerning any specific matters.</a:t>
              </a:r>
            </a:p>
          </p:txBody>
        </p:sp>
        <p:sp>
          <p:nvSpPr>
            <p:cNvPr id="7" name="Content Placeholder 2">
              <a:extLst>
                <a:ext uri="{FF2B5EF4-FFF2-40B4-BE49-F238E27FC236}">
                  <a16:creationId xmlns:a16="http://schemas.microsoft.com/office/drawing/2014/main" id="{29C8EE37-0044-4183-A797-D73689E2558E}"/>
                </a:ext>
              </a:extLst>
            </p:cNvPr>
            <p:cNvSpPr txBox="1">
              <a:spLocks/>
            </p:cNvSpPr>
            <p:nvPr/>
          </p:nvSpPr>
          <p:spPr>
            <a:xfrm>
              <a:off x="4572000" y="1062112"/>
              <a:ext cx="4410222" cy="3925790"/>
            </a:xfrm>
            <a:prstGeom prst="rect">
              <a:avLst/>
            </a:prstGeom>
            <a:solidFill>
              <a:schemeClr val="accent2">
                <a:lumMod val="20000"/>
                <a:lumOff val="80000"/>
              </a:schemeClr>
            </a:solidFill>
          </p:spPr>
          <p:txBody>
            <a:bodyPr lIns="182880" tIns="182880" rIns="182880" bIns="182880"/>
            <a:lst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a:lstStyle>
            <a:p>
              <a:pPr marL="0" indent="0">
                <a:buFont typeface="Arial" panose="020B0604020202020204" pitchFamily="34" charset="0"/>
                <a:buNone/>
              </a:pPr>
              <a:r>
                <a:rPr lang="en-US" sz="1400" kern="0">
                  <a:solidFill>
                    <a:schemeClr val="accent1"/>
                  </a:solidFill>
                </a:rPr>
                <a:t>CliftonLarsonAllen LLP is not licensed to practice law, nor does it practice law. The presentation and materials, if any, are for general guidance purposes and not a substitute for compliance obligations. The presentation and/or materials may not be applicable to, or suitable for, your specific circumstances or needs, and may require consultation with counsel, consultants, or advisors if any action is to be contemplated. You should contact your CliftonLarsonAllen LLP or other professional prior to taking any action based upon the information in the presentation or materials provided. CliftonLarsonAllen LLP assumes no obligation to inform you of any changes in laws or other factors that could affect the information contained herein.</a:t>
              </a:r>
              <a:endParaRPr lang="en-US" sz="1400" kern="0" dirty="0">
                <a:solidFill>
                  <a:schemeClr val="accent1"/>
                </a:solidFill>
              </a:endParaRPr>
            </a:p>
          </p:txBody>
        </p:sp>
      </p:grpSp>
      <p:grpSp>
        <p:nvGrpSpPr>
          <p:cNvPr id="8" name="Group 7">
            <a:extLst>
              <a:ext uri="{FF2B5EF4-FFF2-40B4-BE49-F238E27FC236}">
                <a16:creationId xmlns:a16="http://schemas.microsoft.com/office/drawing/2014/main" id="{FE35E8ED-08AF-47C9-9172-07690171B88C}"/>
              </a:ext>
            </a:extLst>
          </p:cNvPr>
          <p:cNvGrpSpPr/>
          <p:nvPr userDrawn="1"/>
        </p:nvGrpSpPr>
        <p:grpSpPr>
          <a:xfrm>
            <a:off x="284662" y="222665"/>
            <a:ext cx="8574676" cy="668631"/>
            <a:chOff x="284662" y="222665"/>
            <a:chExt cx="8574676" cy="668631"/>
          </a:xfrm>
        </p:grpSpPr>
        <p:pic>
          <p:nvPicPr>
            <p:cNvPr id="9" name="Picture 8">
              <a:extLst>
                <a:ext uri="{FF2B5EF4-FFF2-40B4-BE49-F238E27FC236}">
                  <a16:creationId xmlns:a16="http://schemas.microsoft.com/office/drawing/2014/main" id="{7D543AF6-1316-417F-AAB0-9B6BB411C443}"/>
                </a:ext>
              </a:extLst>
            </p:cNvPr>
            <p:cNvPicPr>
              <a:picLocks noChangeAspect="1"/>
            </p:cNvPicPr>
            <p:nvPr/>
          </p:nvPicPr>
          <p:blipFill>
            <a:blip r:embed="rId2"/>
            <a:srcRect/>
            <a:stretch/>
          </p:blipFill>
          <p:spPr>
            <a:xfrm>
              <a:off x="284662" y="222665"/>
              <a:ext cx="668631" cy="668631"/>
            </a:xfrm>
            <a:prstGeom prst="rect">
              <a:avLst/>
            </a:prstGeom>
          </p:spPr>
        </p:pic>
        <p:pic>
          <p:nvPicPr>
            <p:cNvPr id="10" name="Picture 9">
              <a:extLst>
                <a:ext uri="{FF2B5EF4-FFF2-40B4-BE49-F238E27FC236}">
                  <a16:creationId xmlns:a16="http://schemas.microsoft.com/office/drawing/2014/main" id="{4024FD33-1DBE-4D6D-8344-2B8149499D16}"/>
                </a:ext>
              </a:extLst>
            </p:cNvPr>
            <p:cNvPicPr>
              <a:picLocks noChangeAspect="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376538" y="480602"/>
              <a:ext cx="1482800" cy="152756"/>
            </a:xfrm>
            <a:prstGeom prst="rect">
              <a:avLst/>
            </a:prstGeom>
          </p:spPr>
        </p:pic>
      </p:grpSp>
      <p:sp>
        <p:nvSpPr>
          <p:cNvPr id="11" name="TextBox 10">
            <a:extLst>
              <a:ext uri="{FF2B5EF4-FFF2-40B4-BE49-F238E27FC236}">
                <a16:creationId xmlns:a16="http://schemas.microsoft.com/office/drawing/2014/main" id="{EAC937B2-4AE8-46AC-9E5C-64BBB2396241}"/>
              </a:ext>
            </a:extLst>
          </p:cNvPr>
          <p:cNvSpPr txBox="1"/>
          <p:nvPr userDrawn="1"/>
        </p:nvSpPr>
        <p:spPr>
          <a:xfrm>
            <a:off x="7027755" y="4949596"/>
            <a:ext cx="2033725" cy="230832"/>
          </a:xfrm>
          <a:prstGeom prst="rect">
            <a:avLst/>
          </a:prstGeom>
          <a:noFill/>
        </p:spPr>
        <p:txBody>
          <a:bodyPr wrap="square">
            <a:spAutoFit/>
          </a:bodyPr>
          <a:lstStyle/>
          <a:p>
            <a:pPr algn="r"/>
            <a:r>
              <a:rPr lang="en-US" sz="9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39910665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6_Section Header">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50563F14-6456-4340-8038-98563AF420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2" name="TextBox 21">
            <a:extLst>
              <a:ext uri="{FF2B5EF4-FFF2-40B4-BE49-F238E27FC236}">
                <a16:creationId xmlns:a16="http://schemas.microsoft.com/office/drawing/2014/main" id="{BDB96D71-7ACD-4D7A-9078-2B224475C75A}"/>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3" name="Rectangle 22">
            <a:extLst>
              <a:ext uri="{FF2B5EF4-FFF2-40B4-BE49-F238E27FC236}">
                <a16:creationId xmlns:a16="http://schemas.microsoft.com/office/drawing/2014/main" id="{928AD570-1246-4E1C-B163-645C56DF6EA2}"/>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Tree>
    <p:extLst>
      <p:ext uri="{BB962C8B-B14F-4D97-AF65-F5344CB8AC3E}">
        <p14:creationId xmlns:p14="http://schemas.microsoft.com/office/powerpoint/2010/main" val="2215073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764D6FB-C712-41E7-9CED-4804D99310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22460"/>
          </a:xfrm>
          <a:prstGeom prst="rect">
            <a:avLst/>
          </a:prstGeom>
        </p:spPr>
      </p:pic>
      <p:sp>
        <p:nvSpPr>
          <p:cNvPr id="23" name="Rectangle 3">
            <a:extLst>
              <a:ext uri="{FF2B5EF4-FFF2-40B4-BE49-F238E27FC236}">
                <a16:creationId xmlns:a16="http://schemas.microsoft.com/office/drawing/2014/main" id="{F3B92FC6-F882-4751-A336-A577A01B2656}"/>
              </a:ext>
            </a:extLst>
          </p:cNvPr>
          <p:cNvSpPr/>
          <p:nvPr userDrawn="1"/>
        </p:nvSpPr>
        <p:spPr bwMode="auto">
          <a:xfrm>
            <a:off x="3758536" y="2659991"/>
            <a:ext cx="5390867" cy="2476500"/>
          </a:xfrm>
          <a:custGeom>
            <a:avLst/>
            <a:gdLst>
              <a:gd name="connsiteX0" fmla="*/ 0 w 5377219"/>
              <a:gd name="connsiteY0" fmla="*/ 0 h 2476500"/>
              <a:gd name="connsiteX1" fmla="*/ 5377219 w 5377219"/>
              <a:gd name="connsiteY1" fmla="*/ 0 h 2476500"/>
              <a:gd name="connsiteX2" fmla="*/ 5377219 w 5377219"/>
              <a:gd name="connsiteY2" fmla="*/ 2476500 h 2476500"/>
              <a:gd name="connsiteX3" fmla="*/ 0 w 5377219"/>
              <a:gd name="connsiteY3" fmla="*/ 2476500 h 2476500"/>
              <a:gd name="connsiteX4" fmla="*/ 0 w 5377219"/>
              <a:gd name="connsiteY4" fmla="*/ 0 h 2476500"/>
              <a:gd name="connsiteX0" fmla="*/ 0 w 5390867"/>
              <a:gd name="connsiteY0" fmla="*/ 2470245 h 2476500"/>
              <a:gd name="connsiteX1" fmla="*/ 5390867 w 5390867"/>
              <a:gd name="connsiteY1" fmla="*/ 0 h 2476500"/>
              <a:gd name="connsiteX2" fmla="*/ 5390867 w 5390867"/>
              <a:gd name="connsiteY2" fmla="*/ 2476500 h 2476500"/>
              <a:gd name="connsiteX3" fmla="*/ 13648 w 5390867"/>
              <a:gd name="connsiteY3" fmla="*/ 2476500 h 2476500"/>
              <a:gd name="connsiteX4" fmla="*/ 0 w 5390867"/>
              <a:gd name="connsiteY4" fmla="*/ 2470245 h 2476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0867" h="2476500">
                <a:moveTo>
                  <a:pt x="0" y="2470245"/>
                </a:moveTo>
                <a:lnTo>
                  <a:pt x="5390867" y="0"/>
                </a:lnTo>
                <a:lnTo>
                  <a:pt x="5390867" y="2476500"/>
                </a:lnTo>
                <a:lnTo>
                  <a:pt x="13648" y="2476500"/>
                </a:lnTo>
                <a:lnTo>
                  <a:pt x="0" y="2470245"/>
                </a:lnTo>
                <a:close/>
              </a:path>
            </a:pathLst>
          </a:custGeom>
          <a:solidFill>
            <a:srgbClr val="7DD2D3">
              <a:alpha val="67843"/>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1">
            <a:extLst>
              <a:ext uri="{FF2B5EF4-FFF2-40B4-BE49-F238E27FC236}">
                <a16:creationId xmlns:a16="http://schemas.microsoft.com/office/drawing/2014/main" id="{FC080338-1ABD-4A4D-BE34-493FEC44CB1A}"/>
              </a:ext>
            </a:extLst>
          </p:cNvPr>
          <p:cNvSpPr/>
          <p:nvPr userDrawn="1"/>
        </p:nvSpPr>
        <p:spPr bwMode="auto">
          <a:xfrm>
            <a:off x="0" y="2019300"/>
            <a:ext cx="9157647" cy="3124200"/>
          </a:xfrm>
          <a:custGeom>
            <a:avLst/>
            <a:gdLst>
              <a:gd name="connsiteX0" fmla="*/ 0 w 9144002"/>
              <a:gd name="connsiteY0" fmla="*/ 0 h 3124200"/>
              <a:gd name="connsiteX1" fmla="*/ 9144002 w 9144002"/>
              <a:gd name="connsiteY1" fmla="*/ 0 h 3124200"/>
              <a:gd name="connsiteX2" fmla="*/ 9144002 w 9144002"/>
              <a:gd name="connsiteY2" fmla="*/ 3124200 h 3124200"/>
              <a:gd name="connsiteX3" fmla="*/ 0 w 9144002"/>
              <a:gd name="connsiteY3" fmla="*/ 3124200 h 3124200"/>
              <a:gd name="connsiteX4" fmla="*/ 0 w 9144002"/>
              <a:gd name="connsiteY4" fmla="*/ 0 h 3124200"/>
              <a:gd name="connsiteX0" fmla="*/ 0 w 9144002"/>
              <a:gd name="connsiteY0" fmla="*/ 0 h 3124200"/>
              <a:gd name="connsiteX1" fmla="*/ 9144002 w 9144002"/>
              <a:gd name="connsiteY1" fmla="*/ 1781175 h 3124200"/>
              <a:gd name="connsiteX2" fmla="*/ 9144002 w 9144002"/>
              <a:gd name="connsiteY2" fmla="*/ 3124200 h 3124200"/>
              <a:gd name="connsiteX3" fmla="*/ 0 w 9144002"/>
              <a:gd name="connsiteY3" fmla="*/ 3124200 h 3124200"/>
              <a:gd name="connsiteX4" fmla="*/ 0 w 9144002"/>
              <a:gd name="connsiteY4" fmla="*/ 0 h 3124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2" h="3124200">
                <a:moveTo>
                  <a:pt x="0" y="0"/>
                </a:moveTo>
                <a:lnTo>
                  <a:pt x="9144002" y="1781175"/>
                </a:lnTo>
                <a:lnTo>
                  <a:pt x="9144002" y="3124200"/>
                </a:lnTo>
                <a:lnTo>
                  <a:pt x="0" y="3124200"/>
                </a:lnTo>
                <a:lnTo>
                  <a:pt x="0" y="0"/>
                </a:lnTo>
                <a:close/>
              </a:path>
            </a:pathLst>
          </a:custGeom>
          <a:solidFill>
            <a:srgbClr val="2E334E">
              <a:alpha val="85882"/>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4">
            <a:extLst>
              <a:ext uri="{FF2B5EF4-FFF2-40B4-BE49-F238E27FC236}">
                <a16:creationId xmlns:a16="http://schemas.microsoft.com/office/drawing/2014/main" id="{F2D3F542-3D2F-48F0-9E53-48D956771A84}"/>
              </a:ext>
            </a:extLst>
          </p:cNvPr>
          <p:cNvSpPr/>
          <p:nvPr userDrawn="1"/>
        </p:nvSpPr>
        <p:spPr bwMode="auto">
          <a:xfrm>
            <a:off x="2699" y="1782708"/>
            <a:ext cx="9157648" cy="2017016"/>
          </a:xfrm>
          <a:custGeom>
            <a:avLst/>
            <a:gdLst>
              <a:gd name="connsiteX0" fmla="*/ 0 w 9144000"/>
              <a:gd name="connsiteY0" fmla="*/ 0 h 235983"/>
              <a:gd name="connsiteX1" fmla="*/ 9144000 w 9144000"/>
              <a:gd name="connsiteY1" fmla="*/ 0 h 235983"/>
              <a:gd name="connsiteX2" fmla="*/ 9144000 w 9144000"/>
              <a:gd name="connsiteY2" fmla="*/ 235983 h 235983"/>
              <a:gd name="connsiteX3" fmla="*/ 0 w 9144000"/>
              <a:gd name="connsiteY3" fmla="*/ 235983 h 235983"/>
              <a:gd name="connsiteX4" fmla="*/ 0 w 9144000"/>
              <a:gd name="connsiteY4" fmla="*/ 0 h 235983"/>
              <a:gd name="connsiteX0" fmla="*/ 0 w 9144000"/>
              <a:gd name="connsiteY0" fmla="*/ 0 h 2017016"/>
              <a:gd name="connsiteX1" fmla="*/ 9144000 w 9144000"/>
              <a:gd name="connsiteY1" fmla="*/ 0 h 2017016"/>
              <a:gd name="connsiteX2" fmla="*/ 9144000 w 9144000"/>
              <a:gd name="connsiteY2" fmla="*/ 2017016 h 2017016"/>
              <a:gd name="connsiteX3" fmla="*/ 0 w 9144000"/>
              <a:gd name="connsiteY3" fmla="*/ 235983 h 2017016"/>
              <a:gd name="connsiteX4" fmla="*/ 0 w 9144000"/>
              <a:gd name="connsiteY4" fmla="*/ 0 h 2017016"/>
              <a:gd name="connsiteX0" fmla="*/ 0 w 9144000"/>
              <a:gd name="connsiteY0" fmla="*/ 0 h 2017016"/>
              <a:gd name="connsiteX1" fmla="*/ 9144000 w 9144000"/>
              <a:gd name="connsiteY1" fmla="*/ 1801504 h 2017016"/>
              <a:gd name="connsiteX2" fmla="*/ 9144000 w 9144000"/>
              <a:gd name="connsiteY2" fmla="*/ 2017016 h 2017016"/>
              <a:gd name="connsiteX3" fmla="*/ 0 w 9144000"/>
              <a:gd name="connsiteY3" fmla="*/ 235983 h 2017016"/>
              <a:gd name="connsiteX4" fmla="*/ 0 w 9144000"/>
              <a:gd name="connsiteY4" fmla="*/ 0 h 2017016"/>
              <a:gd name="connsiteX0" fmla="*/ 0 w 9157648"/>
              <a:gd name="connsiteY0" fmla="*/ 0 h 2017016"/>
              <a:gd name="connsiteX1" fmla="*/ 9157648 w 9157648"/>
              <a:gd name="connsiteY1" fmla="*/ 1753737 h 2017016"/>
              <a:gd name="connsiteX2" fmla="*/ 9144000 w 9157648"/>
              <a:gd name="connsiteY2" fmla="*/ 2017016 h 2017016"/>
              <a:gd name="connsiteX3" fmla="*/ 0 w 9157648"/>
              <a:gd name="connsiteY3" fmla="*/ 235983 h 2017016"/>
              <a:gd name="connsiteX4" fmla="*/ 0 w 9157648"/>
              <a:gd name="connsiteY4" fmla="*/ 0 h 2017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7648" h="2017016">
                <a:moveTo>
                  <a:pt x="0" y="0"/>
                </a:moveTo>
                <a:lnTo>
                  <a:pt x="9157648" y="1753737"/>
                </a:lnTo>
                <a:lnTo>
                  <a:pt x="9144000" y="2017016"/>
                </a:lnTo>
                <a:lnTo>
                  <a:pt x="0" y="235983"/>
                </a:lnTo>
                <a:lnTo>
                  <a:pt x="0" y="0"/>
                </a:lnTo>
                <a:close/>
              </a:path>
            </a:pathLst>
          </a:custGeom>
          <a:solidFill>
            <a:srgbClr val="FBC55A">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TextBox 25">
            <a:extLst>
              <a:ext uri="{FF2B5EF4-FFF2-40B4-BE49-F238E27FC236}">
                <a16:creationId xmlns:a16="http://schemas.microsoft.com/office/drawing/2014/main" id="{A74C44D7-13CD-4979-980E-C6DC247C98E7}"/>
              </a:ext>
            </a:extLst>
          </p:cNvPr>
          <p:cNvSpPr txBox="1"/>
          <p:nvPr userDrawn="1"/>
        </p:nvSpPr>
        <p:spPr>
          <a:xfrm>
            <a:off x="850726" y="4591971"/>
            <a:ext cx="6755563" cy="292388"/>
          </a:xfrm>
          <a:prstGeom prst="rect">
            <a:avLst/>
          </a:prstGeom>
          <a:noFill/>
        </p:spPr>
        <p:txBody>
          <a:bodyPr wrap="square" rtlCol="0">
            <a:spAutoFit/>
          </a:bodyPr>
          <a:lstStyle/>
          <a:p>
            <a:r>
              <a:rPr lang="en-US" sz="1300" b="0" i="0" kern="1200" dirty="0">
                <a:solidFill>
                  <a:schemeClr val="bg2"/>
                </a:solidFill>
                <a:effectLst/>
                <a:latin typeface="Calibri" panose="020F0502020204030204" pitchFamily="34" charset="0"/>
                <a:ea typeface="+mn-ea"/>
                <a:cs typeface="Calibri" panose="020F0502020204030204" pitchFamily="34" charset="0"/>
              </a:rPr>
              <a:t>WEALTH ADVISORY | OUTSOURCING | AUDIT, TAX, AND CONSULTING</a:t>
            </a:r>
          </a:p>
        </p:txBody>
      </p:sp>
      <p:sp>
        <p:nvSpPr>
          <p:cNvPr id="27" name="Rectangle 26">
            <a:extLst>
              <a:ext uri="{FF2B5EF4-FFF2-40B4-BE49-F238E27FC236}">
                <a16:creationId xmlns:a16="http://schemas.microsoft.com/office/drawing/2014/main" id="{98C8B504-39DD-40CE-9B47-49E490FCE051}"/>
              </a:ext>
            </a:extLst>
          </p:cNvPr>
          <p:cNvSpPr/>
          <p:nvPr userDrawn="1"/>
        </p:nvSpPr>
        <p:spPr>
          <a:xfrm>
            <a:off x="855003" y="4816114"/>
            <a:ext cx="6582474" cy="207749"/>
          </a:xfrm>
          <a:prstGeom prst="rect">
            <a:avLst/>
          </a:prstGeom>
        </p:spPr>
        <p:txBody>
          <a:bodyPr wrap="square">
            <a:spAutoFit/>
          </a:bodyPr>
          <a:lstStyle/>
          <a:p>
            <a:pPr>
              <a:buNone/>
            </a:pPr>
            <a:r>
              <a:rPr lang="en-US" sz="750" b="0" i="0" dirty="0">
                <a:solidFill>
                  <a:schemeClr val="bg1">
                    <a:lumMod val="65000"/>
                  </a:schemeClr>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pic>
        <p:nvPicPr>
          <p:cNvPr id="28" name="Picture 27">
            <a:extLst>
              <a:ext uri="{FF2B5EF4-FFF2-40B4-BE49-F238E27FC236}">
                <a16:creationId xmlns:a16="http://schemas.microsoft.com/office/drawing/2014/main" id="{4D71FAD5-2136-4630-ADCA-D1732A71E377}"/>
              </a:ext>
            </a:extLst>
          </p:cNvPr>
          <p:cNvPicPr>
            <a:picLocks noChangeAspect="1"/>
          </p:cNvPicPr>
          <p:nvPr userDrawn="1"/>
        </p:nvPicPr>
        <p:blipFill>
          <a:blip r:embed="rId3"/>
          <a:srcRect/>
          <a:stretch/>
        </p:blipFill>
        <p:spPr>
          <a:xfrm>
            <a:off x="468619" y="288418"/>
            <a:ext cx="668631" cy="668631"/>
          </a:xfrm>
          <a:prstGeom prst="rect">
            <a:avLst/>
          </a:prstGeom>
        </p:spPr>
      </p:pic>
      <p:sp>
        <p:nvSpPr>
          <p:cNvPr id="29" name="Date Placeholder 3">
            <a:extLst>
              <a:ext uri="{FF2B5EF4-FFF2-40B4-BE49-F238E27FC236}">
                <a16:creationId xmlns:a16="http://schemas.microsoft.com/office/drawing/2014/main" id="{B25291E5-551B-4853-A705-8A8BA6705BE6}"/>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tx1">
                    <a:lumMod val="60000"/>
                    <a:lumOff val="40000"/>
                  </a:schemeClr>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p:ph type="subTitle" idx="1" hasCustomPrompt="1"/>
          </p:nvPr>
        </p:nvSpPr>
        <p:spPr>
          <a:xfrm>
            <a:off x="848026" y="3981533"/>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p:ph type="ctrTitle" hasCustomPrompt="1"/>
          </p:nvPr>
        </p:nvSpPr>
        <p:spPr>
          <a:xfrm>
            <a:off x="848026" y="2916175"/>
            <a:ext cx="5438473" cy="100892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6146184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7" name="Slide Number Placeholder 5">
            <a:extLst>
              <a:ext uri="{FF2B5EF4-FFF2-40B4-BE49-F238E27FC236}">
                <a16:creationId xmlns:a16="http://schemas.microsoft.com/office/drawing/2014/main" id="{7D7B56E6-D2D9-43FE-A813-8DBF19C95872}"/>
              </a:ext>
            </a:extLst>
          </p:cNvPr>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Tree>
    <p:extLst>
      <p:ext uri="{BB962C8B-B14F-4D97-AF65-F5344CB8AC3E}">
        <p14:creationId xmlns:p14="http://schemas.microsoft.com/office/powerpoint/2010/main" val="6351950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Section Header">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304F818-F134-473A-8735-D8DE40D7C6C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sp>
        <p:nvSpPr>
          <p:cNvPr id="10" name="Rectangle 10">
            <a:extLst>
              <a:ext uri="{FF2B5EF4-FFF2-40B4-BE49-F238E27FC236}">
                <a16:creationId xmlns:a16="http://schemas.microsoft.com/office/drawing/2014/main" id="{ED650513-F175-43DB-AE5C-D69435AACFD2}"/>
              </a:ext>
            </a:extLst>
          </p:cNvPr>
          <p:cNvSpPr/>
          <p:nvPr userDrawn="1"/>
        </p:nvSpPr>
        <p:spPr bwMode="auto">
          <a:xfrm>
            <a:off x="4543865" y="4107765"/>
            <a:ext cx="4600135" cy="1035733"/>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32" name="TextBox 31">
            <a:extLst>
              <a:ext uri="{FF2B5EF4-FFF2-40B4-BE49-F238E27FC236}">
                <a16:creationId xmlns:a16="http://schemas.microsoft.com/office/drawing/2014/main" id="{83842C23-9DEB-4C3E-AB95-140687E84D67}"/>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33" name="Rectangle 32">
            <a:extLst>
              <a:ext uri="{FF2B5EF4-FFF2-40B4-BE49-F238E27FC236}">
                <a16:creationId xmlns:a16="http://schemas.microsoft.com/office/drawing/2014/main" id="{4564389E-CD16-490A-85BE-1E619DFAB610}"/>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867210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9405DB98-A656-42D7-873B-5573FB1227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5589" y="4593"/>
            <a:ext cx="9159736" cy="5134032"/>
          </a:xfrm>
          <a:prstGeom prst="rect">
            <a:avLst/>
          </a:prstGeom>
        </p:spPr>
      </p:pic>
      <p:sp>
        <p:nvSpPr>
          <p:cNvPr id="23" name="Rectangle 10">
            <a:extLst>
              <a:ext uri="{FF2B5EF4-FFF2-40B4-BE49-F238E27FC236}">
                <a16:creationId xmlns:a16="http://schemas.microsoft.com/office/drawing/2014/main" id="{9D488592-89A5-45CC-A21C-312F586FF52A}"/>
              </a:ext>
            </a:extLst>
          </p:cNvPr>
          <p:cNvSpPr/>
          <p:nvPr userDrawn="1"/>
        </p:nvSpPr>
        <p:spPr bwMode="auto">
          <a:xfrm>
            <a:off x="4467225" y="3778625"/>
            <a:ext cx="4676775" cy="1364874"/>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583809" y="21102"/>
                </a:moveTo>
                <a:lnTo>
                  <a:pt x="4600135" y="0"/>
                </a:lnTo>
                <a:lnTo>
                  <a:pt x="4600135" y="1035733"/>
                </a:lnTo>
                <a:lnTo>
                  <a:pt x="0" y="1035733"/>
                </a:lnTo>
                <a:lnTo>
                  <a:pt x="583809" y="21102"/>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4" name="Rectangle 2">
            <a:extLst>
              <a:ext uri="{FF2B5EF4-FFF2-40B4-BE49-F238E27FC236}">
                <a16:creationId xmlns:a16="http://schemas.microsoft.com/office/drawing/2014/main" id="{6B16D55A-E5CC-4A5A-8064-9599BEFE6C95}"/>
              </a:ext>
            </a:extLst>
          </p:cNvPr>
          <p:cNvSpPr/>
          <p:nvPr userDrawn="1"/>
        </p:nvSpPr>
        <p:spPr bwMode="auto">
          <a:xfrm>
            <a:off x="-38663" y="-21714"/>
            <a:ext cx="7407651" cy="5177738"/>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 name="connsiteX0" fmla="*/ 2968 w 7931287"/>
              <a:gd name="connsiteY0" fmla="*/ 9525 h 5167083"/>
              <a:gd name="connsiteX1" fmla="*/ 7931287 w 7931287"/>
              <a:gd name="connsiteY1" fmla="*/ 0 h 5167083"/>
              <a:gd name="connsiteX2" fmla="*/ 4381979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3418342 w 7931287"/>
              <a:gd name="connsiteY2" fmla="*/ 5167083 h 5167083"/>
              <a:gd name="connsiteX3" fmla="*/ 477 w 7931287"/>
              <a:gd name="connsiteY3" fmla="*/ 5167083 h 5167083"/>
              <a:gd name="connsiteX4" fmla="*/ 2968 w 7931287"/>
              <a:gd name="connsiteY4" fmla="*/ 9525 h 5167083"/>
              <a:gd name="connsiteX0" fmla="*/ 2968 w 7931287"/>
              <a:gd name="connsiteY0" fmla="*/ 9525 h 5167083"/>
              <a:gd name="connsiteX1" fmla="*/ 7931287 w 7931287"/>
              <a:gd name="connsiteY1" fmla="*/ 0 h 5167083"/>
              <a:gd name="connsiteX2" fmla="*/ 5173183 w 7931287"/>
              <a:gd name="connsiteY2" fmla="*/ 5153646 h 5167083"/>
              <a:gd name="connsiteX3" fmla="*/ 477 w 7931287"/>
              <a:gd name="connsiteY3" fmla="*/ 5167083 h 5167083"/>
              <a:gd name="connsiteX4" fmla="*/ 2968 w 7931287"/>
              <a:gd name="connsiteY4" fmla="*/ 9525 h 5167083"/>
              <a:gd name="connsiteX0" fmla="*/ 2968 w 7931287"/>
              <a:gd name="connsiteY0" fmla="*/ 9525 h 5173801"/>
              <a:gd name="connsiteX1" fmla="*/ 7931287 w 7931287"/>
              <a:gd name="connsiteY1" fmla="*/ 0 h 5173801"/>
              <a:gd name="connsiteX2" fmla="*/ 4899628 w 7931287"/>
              <a:gd name="connsiteY2" fmla="*/ 5173801 h 5173801"/>
              <a:gd name="connsiteX3" fmla="*/ 477 w 7931287"/>
              <a:gd name="connsiteY3" fmla="*/ 5167083 h 5173801"/>
              <a:gd name="connsiteX4" fmla="*/ 2968 w 7931287"/>
              <a:gd name="connsiteY4" fmla="*/ 9525 h 5173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31287" h="5173801">
                <a:moveTo>
                  <a:pt x="2968" y="9525"/>
                </a:moveTo>
                <a:lnTo>
                  <a:pt x="7931287" y="0"/>
                </a:lnTo>
                <a:lnTo>
                  <a:pt x="4899628" y="5173801"/>
                </a:lnTo>
                <a:lnTo>
                  <a:pt x="477" y="5167083"/>
                </a:lnTo>
                <a:cubicBezTo>
                  <a:pt x="-1868" y="3450240"/>
                  <a:pt x="5313" y="1726368"/>
                  <a:pt x="2968" y="9525"/>
                </a:cubicBezTo>
                <a:close/>
              </a:path>
            </a:pathLst>
          </a:custGeom>
          <a:solidFill>
            <a:srgbClr val="2E334E">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bg1"/>
              </a:solidFill>
              <a:effectLst/>
              <a:latin typeface="Arial" charset="0"/>
              <a:ea typeface="ヒラギノ角ゴ Pro W3" pitchFamily="1" charset="-128"/>
            </a:endParaRPr>
          </a:p>
        </p:txBody>
      </p:sp>
      <p:sp>
        <p:nvSpPr>
          <p:cNvPr id="25" name="Date Placeholder 3">
            <a:extLst>
              <a:ext uri="{FF2B5EF4-FFF2-40B4-BE49-F238E27FC236}">
                <a16:creationId xmlns:a16="http://schemas.microsoft.com/office/drawing/2014/main" id="{79D2303C-6CEB-4EB1-B7F5-5657DBD1AA69}"/>
              </a:ext>
            </a:extLst>
          </p:cNvPr>
          <p:cNvSpPr txBox="1">
            <a:spLocks/>
          </p:cNvSpPr>
          <p:nvPr userDrawn="1"/>
        </p:nvSpPr>
        <p:spPr>
          <a:xfrm rot="16200000">
            <a:off x="8105043" y="845915"/>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endParaRPr lang="en-US" sz="800" b="0" i="0" dirty="0">
              <a:solidFill>
                <a:schemeClr val="bg1">
                  <a:lumMod val="85000"/>
                </a:schemeClr>
              </a:solidFill>
              <a:latin typeface="Calibri" panose="020F0502020204030204" pitchFamily="34" charset="0"/>
              <a:cs typeface="Calibri" panose="020F0502020204030204" pitchFamily="34" charset="0"/>
            </a:endParaRPr>
          </a:p>
        </p:txBody>
      </p:sp>
      <p:sp>
        <p:nvSpPr>
          <p:cNvPr id="26" name="Rectangle 4">
            <a:extLst>
              <a:ext uri="{FF2B5EF4-FFF2-40B4-BE49-F238E27FC236}">
                <a16:creationId xmlns:a16="http://schemas.microsoft.com/office/drawing/2014/main" id="{51E0C343-A951-4C7B-8D14-2E677E72841E}"/>
              </a:ext>
            </a:extLst>
          </p:cNvPr>
          <p:cNvSpPr>
            <a:spLocks noGrp="1" noChangeArrowheads="1"/>
          </p:cNvSpPr>
          <p:nvPr>
            <p:ph type="subTitle" idx="1" hasCustomPrompt="1"/>
          </p:nvPr>
        </p:nvSpPr>
        <p:spPr>
          <a:xfrm>
            <a:off x="925166" y="2946684"/>
            <a:ext cx="5438473" cy="367202"/>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27" name="Rectangle 3">
            <a:extLst>
              <a:ext uri="{FF2B5EF4-FFF2-40B4-BE49-F238E27FC236}">
                <a16:creationId xmlns:a16="http://schemas.microsoft.com/office/drawing/2014/main" id="{3511C78C-32AF-47C5-B9EF-7C082008AAAD}"/>
              </a:ext>
            </a:extLst>
          </p:cNvPr>
          <p:cNvSpPr>
            <a:spLocks noGrp="1" noChangeArrowheads="1"/>
          </p:cNvSpPr>
          <p:nvPr>
            <p:ph type="ctrTitle" hasCustomPrompt="1"/>
          </p:nvPr>
        </p:nvSpPr>
        <p:spPr>
          <a:xfrm>
            <a:off x="925166" y="1753173"/>
            <a:ext cx="5438473" cy="1137073"/>
          </a:xfrm>
          <a:noFill/>
        </p:spPr>
        <p:txBody>
          <a:bodyPr anchor="b" anchorCtr="0"/>
          <a:lstStyle>
            <a:lvl1pPr algn="l">
              <a:defRPr sz="2400">
                <a:solidFill>
                  <a:schemeClr val="bg1"/>
                </a:solidFill>
              </a:defRPr>
            </a:lvl1pPr>
          </a:lstStyle>
          <a:p>
            <a:r>
              <a:rPr lang="en-US" dirty="0"/>
              <a:t>Click To Edit Master Title Style</a:t>
            </a:r>
          </a:p>
        </p:txBody>
      </p:sp>
      <p:sp>
        <p:nvSpPr>
          <p:cNvPr id="28" name="Rectangle 27">
            <a:extLst>
              <a:ext uri="{FF2B5EF4-FFF2-40B4-BE49-F238E27FC236}">
                <a16:creationId xmlns:a16="http://schemas.microsoft.com/office/drawing/2014/main" id="{34F93C9F-A438-4E57-9762-546CA86C92E9}"/>
              </a:ext>
            </a:extLst>
          </p:cNvPr>
          <p:cNvSpPr/>
          <p:nvPr userDrawn="1"/>
        </p:nvSpPr>
        <p:spPr bwMode="auto">
          <a:xfrm>
            <a:off x="9469776" y="2427734"/>
            <a:ext cx="2205948" cy="2596129"/>
          </a:xfrm>
          <a:prstGeom prst="rect">
            <a:avLst/>
          </a:prstGeom>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377" rtl="0" eaLnBrk="0" fontAlgn="base" latinLnBrk="0" hangingPunct="0">
              <a:lnSpc>
                <a:spcPct val="100000"/>
              </a:lnSpc>
              <a:spcBef>
                <a:spcPct val="0"/>
              </a:spcBef>
              <a:spcAft>
                <a:spcPct val="0"/>
              </a:spcAft>
              <a:buClrTx/>
              <a:buSzTx/>
              <a:buFontTx/>
              <a:buNone/>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To change the picture:</a:t>
            </a:r>
          </a:p>
          <a:p>
            <a:pPr marL="285744" marR="0" lvl="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1200" baseline="0" dirty="0">
                <a:latin typeface="Calibri" panose="020F0502020204030204" pitchFamily="34" charset="0"/>
                <a:cs typeface="Calibri" panose="020F0502020204030204" pitchFamily="34" charset="0"/>
              </a:rPr>
              <a:t>Go to </a:t>
            </a:r>
            <a:r>
              <a:rPr lang="en-US" sz="1200" b="1" baseline="0" dirty="0">
                <a:latin typeface="Calibri" panose="020F0502020204030204" pitchFamily="34" charset="0"/>
                <a:cs typeface="Calibri" panose="020F0502020204030204" pitchFamily="34" charset="0"/>
              </a:rPr>
              <a:t>View</a:t>
            </a:r>
            <a:r>
              <a:rPr lang="en-US" sz="1200" baseline="0" dirty="0">
                <a:latin typeface="Calibri" panose="020F0502020204030204" pitchFamily="34" charset="0"/>
                <a:cs typeface="Calibri" panose="020F0502020204030204" pitchFamily="34" charset="0"/>
              </a:rPr>
              <a:t> / </a:t>
            </a:r>
            <a:r>
              <a:rPr lang="en-US" sz="1200" b="1" baseline="0" dirty="0">
                <a:latin typeface="Calibri" panose="020F0502020204030204" pitchFamily="34" charset="0"/>
                <a:cs typeface="Calibri" panose="020F0502020204030204" pitchFamily="34" charset="0"/>
              </a:rPr>
              <a:t>Slide Master </a:t>
            </a:r>
            <a:endPar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endParaRPr>
          </a:p>
          <a:p>
            <a:pPr marL="285744" marR="0" indent="-285744" algn="l" defTabSz="914377" rtl="0" eaLnBrk="0" fontAlgn="base" latinLnBrk="0" hangingPunct="0">
              <a:lnSpc>
                <a:spcPct val="100000"/>
              </a:lnSpc>
              <a:spcBef>
                <a:spcPct val="0"/>
              </a:spcBef>
              <a:spcAft>
                <a:spcPct val="0"/>
              </a:spcAft>
              <a:buClrTx/>
              <a:buSzTx/>
              <a:buFont typeface="Arial" panose="020B0604020202020204" pitchFamily="34" charset="0"/>
              <a:buChar char="•"/>
              <a:tabLst/>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Right click on current image and select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Change</a:t>
            </a: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 </a:t>
            </a:r>
            <a:r>
              <a:rPr lang="en-US" sz="1200" b="1" kern="1200" dirty="0">
                <a:solidFill>
                  <a:schemeClr val="tx1"/>
                </a:solidFill>
                <a:latin typeface="Calibri" panose="020F0502020204030204" pitchFamily="34" charset="0"/>
                <a:ea typeface="ヒラギノ角ゴ Pro W3" pitchFamily="1" charset="-128"/>
                <a:cs typeface="Calibri" panose="020F0502020204030204" pitchFamily="34" charset="0"/>
              </a:rPr>
              <a:t>Picture…</a:t>
            </a:r>
          </a:p>
          <a:p>
            <a:pPr marL="285744" indent="-285744" eaLnBrk="0" fontAlgn="base" hangingPunct="0">
              <a:spcBef>
                <a:spcPct val="0"/>
              </a:spcBef>
              <a:spcAft>
                <a:spcPct val="0"/>
              </a:spcAft>
              <a:buFont typeface="Arial" panose="020B0604020202020204" pitchFamily="34" charset="0"/>
              <a:buChar char="•"/>
            </a:pPr>
            <a:r>
              <a:rPr lang="en-US" sz="1200" kern="1200" dirty="0">
                <a:solidFill>
                  <a:schemeClr val="tx1"/>
                </a:solidFill>
                <a:latin typeface="Calibri" panose="020F0502020204030204" pitchFamily="34" charset="0"/>
                <a:ea typeface="ヒラギノ角ゴ Pro W3" pitchFamily="1" charset="-128"/>
                <a:cs typeface="Calibri" panose="020F0502020204030204" pitchFamily="34" charset="0"/>
              </a:rPr>
              <a:t>Browse to </a:t>
            </a:r>
            <a:r>
              <a:rPr lang="en-US" sz="1200" b="1" dirty="0">
                <a:latin typeface="Calibri" panose="020F0502020204030204" pitchFamily="34" charset="0"/>
                <a:cs typeface="Calibri" panose="020F0502020204030204" pitchFamily="34" charset="0"/>
              </a:rPr>
              <a:t>Y:\CLA Common\Administrative\Market Solutions\Share\~Image Library\_PowerPoint title slides\CLA Promise PPT\Standard Version Images\Main Title Slide</a:t>
            </a:r>
          </a:p>
          <a:p>
            <a:pPr marL="285744" indent="-285744" eaLnBrk="0" fontAlgn="base" hangingPunct="0">
              <a:spcBef>
                <a:spcPct val="0"/>
              </a:spcBef>
              <a:spcAft>
                <a:spcPct val="0"/>
              </a:spcAft>
              <a:buFont typeface="Arial" panose="020B0604020202020204" pitchFamily="34" charset="0"/>
              <a:buChar char="•"/>
            </a:pPr>
            <a:r>
              <a:rPr lang="en-US" sz="1200" dirty="0">
                <a:solidFill>
                  <a:schemeClr val="tx1"/>
                </a:solidFill>
                <a:latin typeface="Calibri" panose="020F0502020204030204" pitchFamily="34" charset="0"/>
                <a:ea typeface="ヒラギノ角ゴ Pro W3" pitchFamily="1" charset="-128"/>
                <a:cs typeface="Calibri" panose="020F0502020204030204" pitchFamily="34" charset="0"/>
              </a:rPr>
              <a:t>Select an image</a:t>
            </a:r>
            <a:endParaRPr kumimoji="0" lang="en-US" sz="1200" b="0" i="0" u="none" strike="noStrike" cap="none" normalizeH="0" baseline="0" dirty="0">
              <a:ln>
                <a:noFill/>
              </a:ln>
              <a:solidFill>
                <a:schemeClr val="tx1"/>
              </a:solidFill>
              <a:effectLst/>
              <a:latin typeface="Calibri" panose="020F0502020204030204" pitchFamily="34" charset="0"/>
              <a:ea typeface="ヒラギノ角ゴ Pro W3" pitchFamily="1" charset="-128"/>
              <a:cs typeface="Calibri" panose="020F0502020204030204" pitchFamily="34" charset="0"/>
            </a:endParaRPr>
          </a:p>
        </p:txBody>
      </p:sp>
      <p:sp>
        <p:nvSpPr>
          <p:cNvPr id="30" name="Slide Number Placeholder 5">
            <a:extLst>
              <a:ext uri="{FF2B5EF4-FFF2-40B4-BE49-F238E27FC236}">
                <a16:creationId xmlns:a16="http://schemas.microsoft.com/office/drawing/2014/main" id="{957646F9-CA5B-4C00-9F16-6208050E647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pic>
        <p:nvPicPr>
          <p:cNvPr id="31" name="Picture 30">
            <a:extLst>
              <a:ext uri="{FF2B5EF4-FFF2-40B4-BE49-F238E27FC236}">
                <a16:creationId xmlns:a16="http://schemas.microsoft.com/office/drawing/2014/main" id="{5CAEC837-C209-43F0-9425-7ABFCC52A702}"/>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662960" y="508556"/>
            <a:ext cx="964134" cy="958396"/>
          </a:xfrm>
          <a:prstGeom prst="rect">
            <a:avLst/>
          </a:prstGeom>
        </p:spPr>
      </p:pic>
      <p:sp>
        <p:nvSpPr>
          <p:cNvPr id="33" name="TextBox 32">
            <a:extLst>
              <a:ext uri="{FF2B5EF4-FFF2-40B4-BE49-F238E27FC236}">
                <a16:creationId xmlns:a16="http://schemas.microsoft.com/office/drawing/2014/main" id="{A263DCCA-15B7-4589-A008-D0B5440953A8}"/>
              </a:ext>
            </a:extLst>
          </p:cNvPr>
          <p:cNvSpPr txBox="1"/>
          <p:nvPr userDrawn="1"/>
        </p:nvSpPr>
        <p:spPr>
          <a:xfrm>
            <a:off x="7106771" y="833865"/>
            <a:ext cx="1743872" cy="307777"/>
          </a:xfrm>
          <a:prstGeom prst="rect">
            <a:avLst/>
          </a:prstGeom>
          <a:noFill/>
        </p:spPr>
        <p:txBody>
          <a:bodyPr wrap="square" rtlCol="0">
            <a:spAutoFit/>
          </a:bodyPr>
          <a:lstStyle/>
          <a:p>
            <a:pPr algn="r"/>
            <a:r>
              <a:rPr lang="en-US" sz="14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34" name="TextBox 33">
            <a:extLst>
              <a:ext uri="{FF2B5EF4-FFF2-40B4-BE49-F238E27FC236}">
                <a16:creationId xmlns:a16="http://schemas.microsoft.com/office/drawing/2014/main" id="{9F4B354F-84AC-44E4-AF4D-05D1FF990F87}"/>
              </a:ext>
            </a:extLst>
          </p:cNvPr>
          <p:cNvSpPr txBox="1"/>
          <p:nvPr userDrawn="1"/>
        </p:nvSpPr>
        <p:spPr>
          <a:xfrm>
            <a:off x="692637" y="4772025"/>
            <a:ext cx="2984386" cy="246221"/>
          </a:xfrm>
          <a:prstGeom prst="rect">
            <a:avLst/>
          </a:prstGeom>
          <a:noFill/>
        </p:spPr>
        <p:txBody>
          <a:bodyPr wrap="square" rtlCol="0">
            <a:spAutoFit/>
          </a:bodyPr>
          <a:lstStyle/>
          <a:p>
            <a:pPr algn="l"/>
            <a:r>
              <a:rPr lang="en-US" sz="1000" kern="5000" spc="50" baseline="0" dirty="0">
                <a:solidFill>
                  <a:schemeClr val="bg1">
                    <a:lumMod val="85000"/>
                  </a:schemeClr>
                </a:solidFill>
              </a:rPr>
              <a:t>CPAs  |  CONSULTANTS  |  WEALTH ADVISORS</a:t>
            </a:r>
          </a:p>
        </p:txBody>
      </p:sp>
      <p:sp>
        <p:nvSpPr>
          <p:cNvPr id="14" name="Rectangle 13">
            <a:extLst>
              <a:ext uri="{FF2B5EF4-FFF2-40B4-BE49-F238E27FC236}">
                <a16:creationId xmlns:a16="http://schemas.microsoft.com/office/drawing/2014/main" id="{24BA03BF-D0DE-430B-9C93-0185ED6FC612}"/>
              </a:ext>
            </a:extLst>
          </p:cNvPr>
          <p:cNvSpPr/>
          <p:nvPr userDrawn="1"/>
        </p:nvSpPr>
        <p:spPr>
          <a:xfrm>
            <a:off x="5143069" y="4617102"/>
            <a:ext cx="326091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CLA (CliftonLarsonAllen LLP) </a:t>
            </a:r>
            <a:r>
              <a:rPr lang="en-US" sz="700" b="0" i="0" kern="1200" dirty="0">
                <a:solidFill>
                  <a:schemeClr val="bg1">
                    <a:lumMod val="65000"/>
                  </a:schemeClr>
                </a:solidFill>
                <a:latin typeface="Calibri" panose="020F0502020204030204" pitchFamily="34" charset="0"/>
                <a:ea typeface="+mn-ea"/>
                <a:cs typeface="Calibri" panose="020F0502020204030204" pitchFamily="34" charset="0"/>
              </a:rPr>
              <a:t>is an </a:t>
            </a:r>
            <a:r>
              <a:rPr lang="en-US" sz="700" b="0" i="0" dirty="0">
                <a:solidFill>
                  <a:schemeClr val="bg1">
                    <a:lumMod val="65000"/>
                  </a:schemeClr>
                </a:solidFill>
                <a:latin typeface="Calibri" panose="020F0502020204030204" pitchFamily="34" charset="0"/>
                <a:cs typeface="Calibri" panose="020F0502020204030204" pitchFamily="34" charset="0"/>
              </a:rPr>
              <a:t>independent network member of CLA Global. </a:t>
            </a:r>
            <a:br>
              <a:rPr lang="en-US" sz="700" b="0" i="0" dirty="0">
                <a:solidFill>
                  <a:schemeClr val="bg1">
                    <a:lumMod val="65000"/>
                  </a:schemeClr>
                </a:solidFill>
                <a:latin typeface="Calibri" panose="020F0502020204030204" pitchFamily="34" charset="0"/>
                <a:cs typeface="Calibri" panose="020F0502020204030204" pitchFamily="34" charset="0"/>
              </a:rPr>
            </a:br>
            <a:r>
              <a:rPr lang="en-US" sz="700" b="0" i="0" dirty="0">
                <a:solidFill>
                  <a:schemeClr val="bg1">
                    <a:lumMod val="65000"/>
                  </a:schemeClr>
                </a:solidFill>
                <a:latin typeface="Calibri" panose="020F0502020204030204" pitchFamily="34" charset="0"/>
                <a:cs typeface="Calibri" panose="020F0502020204030204" pitchFamily="34" charset="0"/>
              </a:rPr>
              <a:t>See </a:t>
            </a:r>
            <a:r>
              <a:rPr lang="en-US" sz="700" b="0" i="0" dirty="0">
                <a:solidFill>
                  <a:schemeClr val="bg1">
                    <a:lumMod val="65000"/>
                  </a:schemeClr>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lumMod val="65000"/>
                  </a:schemeClr>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lumMod val="65000"/>
                  </a:schemeClr>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1576053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8_Section Header">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4A458025-4E29-498D-85EE-1FB63B2F111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54" y="0"/>
            <a:ext cx="9141291" cy="5143499"/>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225190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9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8851715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0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5534402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ection Header">
    <p:spTree>
      <p:nvGrpSpPr>
        <p:cNvPr id="1" name=""/>
        <p:cNvGrpSpPr/>
        <p:nvPr/>
      </p:nvGrpSpPr>
      <p:grpSpPr>
        <a:xfrm>
          <a:off x="0" y="0"/>
          <a:ext cx="0" cy="0"/>
          <a:chOff x="0" y="0"/>
          <a:chExt cx="0" cy="0"/>
        </a:xfrm>
      </p:grpSpPr>
      <p:sp>
        <p:nvSpPr>
          <p:cNvPr id="23" name="Rectangle 5">
            <a:extLst>
              <a:ext uri="{FF2B5EF4-FFF2-40B4-BE49-F238E27FC236}">
                <a16:creationId xmlns:a16="http://schemas.microsoft.com/office/drawing/2014/main" id="{FDA5FE44-C644-4FC3-99EA-5DEA4A5DE262}"/>
              </a:ext>
            </a:extLst>
          </p:cNvPr>
          <p:cNvSpPr/>
          <p:nvPr userDrawn="1"/>
        </p:nvSpPr>
        <p:spPr bwMode="auto">
          <a:xfrm>
            <a:off x="4492471" y="0"/>
            <a:ext cx="4649659" cy="5143500"/>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49659" h="5153027">
                <a:moveTo>
                  <a:pt x="2828925" y="0"/>
                </a:moveTo>
                <a:lnTo>
                  <a:pt x="4649659" y="0"/>
                </a:lnTo>
                <a:lnTo>
                  <a:pt x="4649659" y="5153027"/>
                </a:lnTo>
                <a:lnTo>
                  <a:pt x="0" y="5153027"/>
                </a:lnTo>
                <a:lnTo>
                  <a:pt x="2828925" y="0"/>
                </a:lnTo>
                <a:close/>
              </a:path>
            </a:pathLst>
          </a:custGeom>
          <a:solidFill>
            <a:schemeClr val="accent5"/>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6" name="Rectangle 4">
            <a:extLst>
              <a:ext uri="{FF2B5EF4-FFF2-40B4-BE49-F238E27FC236}">
                <a16:creationId xmlns:a16="http://schemas.microsoft.com/office/drawing/2014/main" id="{1872E511-94BF-4661-9B98-A068A3B58F2B}"/>
              </a:ext>
            </a:extLst>
          </p:cNvPr>
          <p:cNvSpPr/>
          <p:nvPr userDrawn="1"/>
        </p:nvSpPr>
        <p:spPr bwMode="auto">
          <a:xfrm>
            <a:off x="4362450" y="0"/>
            <a:ext cx="3028950" cy="5156947"/>
          </a:xfrm>
          <a:custGeom>
            <a:avLst/>
            <a:gdLst>
              <a:gd name="connsiteX0" fmla="*/ 0 w 161925"/>
              <a:gd name="connsiteY0" fmla="*/ 0 h 5153026"/>
              <a:gd name="connsiteX1" fmla="*/ 161925 w 161925"/>
              <a:gd name="connsiteY1" fmla="*/ 0 h 5153026"/>
              <a:gd name="connsiteX2" fmla="*/ 161925 w 161925"/>
              <a:gd name="connsiteY2" fmla="*/ 5153026 h 5153026"/>
              <a:gd name="connsiteX3" fmla="*/ 0 w 161925"/>
              <a:gd name="connsiteY3" fmla="*/ 5153026 h 5153026"/>
              <a:gd name="connsiteX4" fmla="*/ 0 w 161925"/>
              <a:gd name="connsiteY4" fmla="*/ 0 h 5153026"/>
              <a:gd name="connsiteX0" fmla="*/ 2847975 w 3009900"/>
              <a:gd name="connsiteY0" fmla="*/ 0 h 5153026"/>
              <a:gd name="connsiteX1" fmla="*/ 3009900 w 3009900"/>
              <a:gd name="connsiteY1" fmla="*/ 0 h 5153026"/>
              <a:gd name="connsiteX2" fmla="*/ 3009900 w 3009900"/>
              <a:gd name="connsiteY2" fmla="*/ 5153026 h 5153026"/>
              <a:gd name="connsiteX3" fmla="*/ 0 w 3009900"/>
              <a:gd name="connsiteY3" fmla="*/ 5143501 h 5153026"/>
              <a:gd name="connsiteX4" fmla="*/ 2847975 w 3009900"/>
              <a:gd name="connsiteY4" fmla="*/ 0 h 5153026"/>
              <a:gd name="connsiteX0" fmla="*/ 2847975 w 3009900"/>
              <a:gd name="connsiteY0" fmla="*/ 0 h 5143501"/>
              <a:gd name="connsiteX1" fmla="*/ 3009900 w 3009900"/>
              <a:gd name="connsiteY1" fmla="*/ 0 h 5143501"/>
              <a:gd name="connsiteX2" fmla="*/ 171450 w 3009900"/>
              <a:gd name="connsiteY2" fmla="*/ 5143501 h 5143501"/>
              <a:gd name="connsiteX3" fmla="*/ 0 w 3009900"/>
              <a:gd name="connsiteY3" fmla="*/ 5143501 h 5143501"/>
              <a:gd name="connsiteX4" fmla="*/ 2847975 w 3009900"/>
              <a:gd name="connsiteY4" fmla="*/ 0 h 5143501"/>
              <a:gd name="connsiteX0" fmla="*/ 2867025 w 3028950"/>
              <a:gd name="connsiteY0" fmla="*/ 0 h 5156201"/>
              <a:gd name="connsiteX1" fmla="*/ 3028950 w 3028950"/>
              <a:gd name="connsiteY1" fmla="*/ 0 h 5156201"/>
              <a:gd name="connsiteX2" fmla="*/ 190500 w 3028950"/>
              <a:gd name="connsiteY2" fmla="*/ 5143501 h 5156201"/>
              <a:gd name="connsiteX3" fmla="*/ 0 w 3028950"/>
              <a:gd name="connsiteY3" fmla="*/ 5156201 h 5156201"/>
              <a:gd name="connsiteX4" fmla="*/ 2867025 w 3028950"/>
              <a:gd name="connsiteY4" fmla="*/ 0 h 5156201"/>
              <a:gd name="connsiteX0" fmla="*/ 2867025 w 3028950"/>
              <a:gd name="connsiteY0" fmla="*/ 0 h 5171002"/>
              <a:gd name="connsiteX1" fmla="*/ 3028950 w 3028950"/>
              <a:gd name="connsiteY1" fmla="*/ 0 h 5171002"/>
              <a:gd name="connsiteX2" fmla="*/ 176749 w 3028950"/>
              <a:gd name="connsiteY2" fmla="*/ 5171002 h 5171002"/>
              <a:gd name="connsiteX3" fmla="*/ 0 w 3028950"/>
              <a:gd name="connsiteY3" fmla="*/ 5156201 h 5171002"/>
              <a:gd name="connsiteX4" fmla="*/ 2867025 w 3028950"/>
              <a:gd name="connsiteY4" fmla="*/ 0 h 5171002"/>
              <a:gd name="connsiteX0" fmla="*/ 2867025 w 3028950"/>
              <a:gd name="connsiteY0" fmla="*/ 0 h 5164127"/>
              <a:gd name="connsiteX1" fmla="*/ 3028950 w 3028950"/>
              <a:gd name="connsiteY1" fmla="*/ 0 h 5164127"/>
              <a:gd name="connsiteX2" fmla="*/ 197375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64127"/>
              <a:gd name="connsiteX1" fmla="*/ 3028950 w 3028950"/>
              <a:gd name="connsiteY1" fmla="*/ 0 h 5164127"/>
              <a:gd name="connsiteX2" fmla="*/ 183624 w 3028950"/>
              <a:gd name="connsiteY2" fmla="*/ 5164127 h 5164127"/>
              <a:gd name="connsiteX3" fmla="*/ 0 w 3028950"/>
              <a:gd name="connsiteY3" fmla="*/ 5156201 h 5164127"/>
              <a:gd name="connsiteX4" fmla="*/ 2867025 w 3028950"/>
              <a:gd name="connsiteY4" fmla="*/ 0 h 5164127"/>
              <a:gd name="connsiteX0" fmla="*/ 2867025 w 3028950"/>
              <a:gd name="connsiteY0" fmla="*/ 0 h 5156201"/>
              <a:gd name="connsiteX1" fmla="*/ 3028950 w 3028950"/>
              <a:gd name="connsiteY1" fmla="*/ 0 h 5156201"/>
              <a:gd name="connsiteX2" fmla="*/ 197375 w 3028950"/>
              <a:gd name="connsiteY2" fmla="*/ 5143502 h 5156201"/>
              <a:gd name="connsiteX3" fmla="*/ 0 w 3028950"/>
              <a:gd name="connsiteY3" fmla="*/ 5156201 h 5156201"/>
              <a:gd name="connsiteX4" fmla="*/ 2867025 w 3028950"/>
              <a:gd name="connsiteY4" fmla="*/ 0 h 5156201"/>
              <a:gd name="connsiteX0" fmla="*/ 2867025 w 3028950"/>
              <a:gd name="connsiteY0" fmla="*/ 0 h 5160331"/>
              <a:gd name="connsiteX1" fmla="*/ 3028950 w 3028950"/>
              <a:gd name="connsiteY1" fmla="*/ 0 h 5160331"/>
              <a:gd name="connsiteX2" fmla="*/ 197375 w 3028950"/>
              <a:gd name="connsiteY2" fmla="*/ 5160331 h 5160331"/>
              <a:gd name="connsiteX3" fmla="*/ 0 w 3028950"/>
              <a:gd name="connsiteY3" fmla="*/ 5156201 h 5160331"/>
              <a:gd name="connsiteX4" fmla="*/ 2867025 w 3028950"/>
              <a:gd name="connsiteY4" fmla="*/ 0 h 5160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28950" h="5160331">
                <a:moveTo>
                  <a:pt x="2867025" y="0"/>
                </a:moveTo>
                <a:lnTo>
                  <a:pt x="3028950" y="0"/>
                </a:lnTo>
                <a:lnTo>
                  <a:pt x="197375" y="5160331"/>
                </a:lnTo>
                <a:lnTo>
                  <a:pt x="0" y="5156201"/>
                </a:lnTo>
                <a:lnTo>
                  <a:pt x="2867025" y="0"/>
                </a:lnTo>
                <a:close/>
              </a:path>
            </a:pathLst>
          </a:cu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20" name="TextBox 19">
            <a:extLst>
              <a:ext uri="{FF2B5EF4-FFF2-40B4-BE49-F238E27FC236}">
                <a16:creationId xmlns:a16="http://schemas.microsoft.com/office/drawing/2014/main" id="{19853DB8-8AE9-48B8-9683-97D2A3DB1EE1}"/>
              </a:ext>
            </a:extLst>
          </p:cNvPr>
          <p:cNvSpPr txBox="1"/>
          <p:nvPr userDrawn="1"/>
        </p:nvSpPr>
        <p:spPr>
          <a:xfrm>
            <a:off x="5956825" y="4285907"/>
            <a:ext cx="2670427" cy="495899"/>
          </a:xfrm>
          <a:prstGeom prst="rect">
            <a:avLst/>
          </a:prstGeom>
          <a:noFill/>
        </p:spPr>
        <p:txBody>
          <a:bodyPr wrap="square" rtlCol="0">
            <a:spAutoFit/>
          </a:bodyPr>
          <a:lstStyle/>
          <a:p>
            <a:pPr algn="r"/>
            <a:r>
              <a:rPr lang="en-US" sz="1300" b="0" i="0" kern="1200" dirty="0">
                <a:solidFill>
                  <a:schemeClr val="bg1"/>
                </a:solidFill>
                <a:effectLst/>
                <a:latin typeface="Calibri" panose="020F0502020204030204" pitchFamily="34" charset="0"/>
                <a:ea typeface="+mn-ea"/>
                <a:cs typeface="Calibri" panose="020F0502020204030204" pitchFamily="34" charset="0"/>
              </a:rPr>
              <a:t>WEALTH ADVISORY | OUTSOURCING </a:t>
            </a:r>
            <a:br>
              <a:rPr lang="en-US" sz="1300" b="0" i="0" kern="1200" dirty="0">
                <a:solidFill>
                  <a:schemeClr val="bg1"/>
                </a:solidFill>
                <a:effectLst/>
                <a:latin typeface="Calibri" panose="020F0502020204030204" pitchFamily="34" charset="0"/>
                <a:ea typeface="+mn-ea"/>
                <a:cs typeface="Calibri" panose="020F0502020204030204" pitchFamily="34" charset="0"/>
              </a:rPr>
            </a:br>
            <a:r>
              <a:rPr lang="en-US" sz="1300" b="0" i="0" kern="1200" dirty="0">
                <a:solidFill>
                  <a:schemeClr val="bg1"/>
                </a:solidFill>
                <a:effectLst/>
                <a:latin typeface="Calibri" panose="020F0502020204030204" pitchFamily="34" charset="0"/>
                <a:ea typeface="+mn-ea"/>
                <a:cs typeface="Calibri" panose="020F0502020204030204" pitchFamily="34" charset="0"/>
              </a:rPr>
              <a:t>AUDIT, TAX, AND CONSULTING</a:t>
            </a:r>
          </a:p>
        </p:txBody>
      </p:sp>
      <p:sp>
        <p:nvSpPr>
          <p:cNvPr id="21" name="Rectangle 20">
            <a:extLst>
              <a:ext uri="{FF2B5EF4-FFF2-40B4-BE49-F238E27FC236}">
                <a16:creationId xmlns:a16="http://schemas.microsoft.com/office/drawing/2014/main" id="{92A9D3BF-1681-4399-8121-CA571B4F894A}"/>
              </a:ext>
            </a:extLst>
          </p:cNvPr>
          <p:cNvSpPr/>
          <p:nvPr userDrawn="1"/>
        </p:nvSpPr>
        <p:spPr>
          <a:xfrm>
            <a:off x="5788030" y="4713560"/>
            <a:ext cx="2839222" cy="323165"/>
          </a:xfrm>
          <a:prstGeom prst="rect">
            <a:avLst/>
          </a:prstGeom>
        </p:spPr>
        <p:txBody>
          <a:bodyPr wrap="square">
            <a:spAutoFit/>
          </a:bodyPr>
          <a:lstStyle/>
          <a:p>
            <a:pPr algn="r">
              <a:buNone/>
            </a:pPr>
            <a:r>
              <a:rPr lang="en-US" sz="750" b="0" i="0" dirty="0">
                <a:solidFill>
                  <a:schemeClr val="bg1"/>
                </a:solidFill>
                <a:latin typeface="Calibri" panose="020F0502020204030204" pitchFamily="34" charset="0"/>
                <a:cs typeface="Calibri" panose="020F0502020204030204" pitchFamily="34" charset="0"/>
              </a:rPr>
              <a:t>Investment advisory services are offered through CliftonLarsonAllen Wealth Advisors, LLC, an SEC-registered investment advisor</a:t>
            </a:r>
          </a:p>
        </p:txBody>
      </p:sp>
      <p:sp>
        <p:nvSpPr>
          <p:cNvPr id="13" name="Date Placeholder 3"/>
          <p:cNvSpPr txBox="1">
            <a:spLocks/>
          </p:cNvSpPr>
          <p:nvPr userDrawn="1"/>
        </p:nvSpPr>
        <p:spPr>
          <a:xfrm rot="16200000">
            <a:off x="8102341" y="844290"/>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8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Slide Number Placeholder 5"/>
          <p:cNvSpPr>
            <a:spLocks noGrp="1"/>
          </p:cNvSpPr>
          <p:nvPr userDrawn="1">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220987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2" y="952500"/>
            <a:ext cx="3200399" cy="733425"/>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114802" y="677581"/>
            <a:ext cx="4352924" cy="3684869"/>
          </a:xfrm>
          <a:solidFill>
            <a:schemeClr val="bg1"/>
          </a:solidFill>
          <a:ln>
            <a:noFill/>
          </a:ln>
        </p:spPr>
        <p:txBody>
          <a:bodyPr anchor="ctr" anchorCtr="0"/>
          <a:lstStyle>
            <a:lvl1pPr marL="0" indent="0">
              <a:buNone/>
              <a:defRPr sz="2400">
                <a:solidFill>
                  <a:schemeClr val="tx2"/>
                </a:solidFill>
              </a:defRPr>
            </a:lvl1pPr>
            <a:lvl2pPr marL="457200" indent="0">
              <a:buNone/>
              <a:defRPr sz="2000">
                <a:solidFill>
                  <a:schemeClr val="tx2"/>
                </a:solidFill>
              </a:defRPr>
            </a:lvl2pPr>
            <a:lvl3pPr marL="914400" indent="0">
              <a:buNone/>
              <a:defRPr sz="1800">
                <a:solidFill>
                  <a:schemeClr val="tx2"/>
                </a:solidFill>
              </a:defRPr>
            </a:lvl3pPr>
            <a:lvl4pPr marL="1371600" indent="0">
              <a:buNone/>
              <a:defRPr sz="1600">
                <a:solidFill>
                  <a:schemeClr val="tx2"/>
                </a:solidFill>
              </a:defRPr>
            </a:lvl4pPr>
            <a:lvl5pPr marL="1828800" indent="0">
              <a:buNone/>
              <a:defRPr sz="1600">
                <a:solidFill>
                  <a:schemeClr val="tx2"/>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2" y="1876425"/>
            <a:ext cx="3200399" cy="2486025"/>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4"/>
          <p:cNvSpPr>
            <a:spLocks noGrp="1"/>
          </p:cNvSpPr>
          <p:nvPr>
            <p:ph type="ftr" sz="quarter" idx="10"/>
          </p:nvPr>
        </p:nvSpPr>
        <p:spPr/>
        <p:txBody>
          <a:bodyPr/>
          <a:lstStyle>
            <a:lvl1pPr>
              <a:defRPr/>
            </a:lvl1pPr>
          </a:lstStyle>
          <a:p>
            <a:endParaRPr lang="en-US" dirty="0"/>
          </a:p>
        </p:txBody>
      </p:sp>
      <p:sp>
        <p:nvSpPr>
          <p:cNvPr id="10" name="Slide Number Placeholder 5"/>
          <p:cNvSpPr>
            <a:spLocks noGrp="1"/>
          </p:cNvSpPr>
          <p:nvPr>
            <p:ph type="sldNum" sz="quarter" idx="4"/>
          </p:nvPr>
        </p:nvSpPr>
        <p:spPr>
          <a:xfrm>
            <a:off x="8686800" y="4773168"/>
            <a:ext cx="395782" cy="342900"/>
          </a:xfrm>
          <a:prstGeom prst="rect">
            <a:avLst/>
          </a:prstGeom>
        </p:spPr>
        <p:txBody>
          <a:bodyPr anchor="ctr" anchorCtr="0"/>
          <a:lstStyle>
            <a:lvl1pPr algn="r">
              <a:defRPr sz="900" b="1">
                <a:solidFill>
                  <a:schemeClr val="bg1"/>
                </a:solidFill>
              </a:defRPr>
            </a:lvl1pPr>
          </a:lstStyle>
          <a:p>
            <a:fld id="{F8E24598-D429-A34B-B4A6-5808099B37D3}" type="slidenum">
              <a:rPr lang="en-US" smtClean="0"/>
              <a:pPr/>
              <a:t>‹#›</a:t>
            </a:fld>
            <a:endParaRPr lang="en-US" dirty="0"/>
          </a:p>
        </p:txBody>
      </p:sp>
      <p:sp>
        <p:nvSpPr>
          <p:cNvPr id="7" name="Text Placeholder 4">
            <a:extLst>
              <a:ext uri="{FF2B5EF4-FFF2-40B4-BE49-F238E27FC236}">
                <a16:creationId xmlns:a16="http://schemas.microsoft.com/office/drawing/2014/main" id="{024266C0-9442-4818-AACA-0440A92CB4B4}"/>
              </a:ext>
            </a:extLst>
          </p:cNvPr>
          <p:cNvSpPr>
            <a:spLocks noGrp="1"/>
          </p:cNvSpPr>
          <p:nvPr>
            <p:ph type="body" sz="quarter" idx="11" hasCustomPrompt="1"/>
          </p:nvPr>
        </p:nvSpPr>
        <p:spPr>
          <a:xfrm>
            <a:off x="457199" y="629957"/>
            <a:ext cx="32004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reheader">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lvl1pPr>
              <a:defRPr/>
            </a:lvl1pPr>
          </a:lstStyle>
          <a:p>
            <a:endParaRPr lang="en-US"/>
          </a:p>
        </p:txBody>
      </p:sp>
      <p:sp>
        <p:nvSpPr>
          <p:cNvPr id="10" name="Rectangle 5">
            <a:extLst>
              <a:ext uri="{FF2B5EF4-FFF2-40B4-BE49-F238E27FC236}">
                <a16:creationId xmlns:a16="http://schemas.microsoft.com/office/drawing/2014/main" id="{78C92B72-F3C2-1E45-9277-3118311537E0}"/>
              </a:ext>
            </a:extLst>
          </p:cNvPr>
          <p:cNvSpPr>
            <a:spLocks noGrp="1" noChangeArrowheads="1"/>
          </p:cNvSpPr>
          <p:nvPr>
            <p:ph idx="1"/>
          </p:nvPr>
        </p:nvSpPr>
        <p:spPr bwMode="auto">
          <a:xfrm>
            <a:off x="457200" y="1085850"/>
            <a:ext cx="8229600" cy="345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a:extLst>
              <a:ext uri="{FF2B5EF4-FFF2-40B4-BE49-F238E27FC236}">
                <a16:creationId xmlns:a16="http://schemas.microsoft.com/office/drawing/2014/main" id="{F8D7AD5D-EB04-4C57-9354-C8C0F6212FE1}"/>
              </a:ext>
            </a:extLst>
          </p:cNvPr>
          <p:cNvSpPr>
            <a:spLocks noGrp="1"/>
          </p:cNvSpPr>
          <p:nvPr>
            <p:ph type="title"/>
          </p:nvPr>
        </p:nvSpPr>
        <p:spPr>
          <a:xfrm>
            <a:off x="457200" y="325813"/>
            <a:ext cx="8229600" cy="685800"/>
          </a:xfrm>
        </p:spPr>
        <p:txBody>
          <a:bodyPr/>
          <a:lstStyle/>
          <a:p>
            <a:r>
              <a:rPr lang="en-US"/>
              <a:t>Click to edit Master title style</a:t>
            </a:r>
            <a:endParaRPr lang="en-US" dirty="0"/>
          </a:p>
        </p:txBody>
      </p:sp>
      <p:sp>
        <p:nvSpPr>
          <p:cNvPr id="5" name="Text Placeholder 4">
            <a:extLst>
              <a:ext uri="{FF2B5EF4-FFF2-40B4-BE49-F238E27FC236}">
                <a16:creationId xmlns:a16="http://schemas.microsoft.com/office/drawing/2014/main" id="{DB54D77A-AECB-480A-B356-DE1FDC501EB4}"/>
              </a:ext>
            </a:extLst>
          </p:cNvPr>
          <p:cNvSpPr>
            <a:spLocks noGrp="1"/>
          </p:cNvSpPr>
          <p:nvPr>
            <p:ph type="body" sz="quarter" idx="11" hasCustomPrompt="1"/>
          </p:nvPr>
        </p:nvSpPr>
        <p:spPr>
          <a:xfrm>
            <a:off x="457199" y="210312"/>
            <a:ext cx="8229600" cy="255868"/>
          </a:xfrm>
        </p:spPr>
        <p:txBody>
          <a:bodyPr/>
          <a:lstStyle>
            <a:lvl1pPr marL="0" indent="0">
              <a:buNone/>
              <a:defRPr sz="1100" u="sng" baseline="0">
                <a:solidFill>
                  <a:schemeClr val="bg1">
                    <a:lumMod val="65000"/>
                  </a:schemeClr>
                </a:solidFill>
                <a:uFill>
                  <a:solidFill>
                    <a:schemeClr val="accent4"/>
                  </a:solidFill>
                </a:uFill>
              </a:defRPr>
            </a:lvl1pPr>
            <a:lvl2pPr marL="609569" indent="0">
              <a:buNone/>
              <a:defRPr/>
            </a:lvl2pPr>
            <a:lvl3pPr marL="1219139" indent="0">
              <a:buNone/>
              <a:defRPr/>
            </a:lvl3pPr>
            <a:lvl4pPr marL="1828709" indent="0">
              <a:buNone/>
              <a:defRPr/>
            </a:lvl4pPr>
            <a:lvl5pPr marL="2438279" indent="0">
              <a:buNone/>
              <a:defRPr/>
            </a:lvl5pPr>
          </a:lstStyle>
          <a:p>
            <a:pPr lvl="0"/>
            <a:r>
              <a:rPr lang="en-US"/>
              <a:t>CLICK TO EDIT MASTER TEXT STYLES</a:t>
            </a:r>
          </a:p>
        </p:txBody>
      </p:sp>
      <p:sp>
        <p:nvSpPr>
          <p:cNvPr id="8" name="Slide Number Placeholder 5">
            <a:extLst>
              <a:ext uri="{FF2B5EF4-FFF2-40B4-BE49-F238E27FC236}">
                <a16:creationId xmlns:a16="http://schemas.microsoft.com/office/drawing/2014/main" id="{2C7414DE-8AD3-4D67-A0EB-456A816A0434}"/>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Tree>
    <p:extLst>
      <p:ext uri="{BB962C8B-B14F-4D97-AF65-F5344CB8AC3E}">
        <p14:creationId xmlns:p14="http://schemas.microsoft.com/office/powerpoint/2010/main" val="156759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E5B5A70-69F3-4468-BE41-67AA72C66A2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249"/>
            <a:ext cx="9143999" cy="5140929"/>
          </a:xfrm>
          <a:prstGeom prst="rect">
            <a:avLst/>
          </a:prstGeom>
        </p:spPr>
      </p:pic>
      <p:sp>
        <p:nvSpPr>
          <p:cNvPr id="16" name="Rectangle 10">
            <a:extLst>
              <a:ext uri="{FF2B5EF4-FFF2-40B4-BE49-F238E27FC236}">
                <a16:creationId xmlns:a16="http://schemas.microsoft.com/office/drawing/2014/main" id="{7B78E3F9-F103-4E42-91C2-5B6F5DD5CCF9}"/>
              </a:ext>
            </a:extLst>
          </p:cNvPr>
          <p:cNvSpPr/>
          <p:nvPr userDrawn="1"/>
        </p:nvSpPr>
        <p:spPr bwMode="auto">
          <a:xfrm>
            <a:off x="4467786" y="3515461"/>
            <a:ext cx="4669491" cy="1648208"/>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857666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857666 w 4600135"/>
              <a:gd name="connsiteY4" fmla="*/ 21102 h 1035733"/>
              <a:gd name="connsiteX0" fmla="*/ 955472 w 4600135"/>
              <a:gd name="connsiteY0" fmla="*/ 12547 h 1035733"/>
              <a:gd name="connsiteX1" fmla="*/ 4600135 w 4600135"/>
              <a:gd name="connsiteY1" fmla="*/ 0 h 1035733"/>
              <a:gd name="connsiteX2" fmla="*/ 4600135 w 4600135"/>
              <a:gd name="connsiteY2" fmla="*/ 1035733 h 1035733"/>
              <a:gd name="connsiteX3" fmla="*/ 0 w 4600135"/>
              <a:gd name="connsiteY3" fmla="*/ 1035733 h 1035733"/>
              <a:gd name="connsiteX4" fmla="*/ 955472 w 4600135"/>
              <a:gd name="connsiteY4" fmla="*/ 12547 h 1035733"/>
              <a:gd name="connsiteX0" fmla="*/ 883748 w 4528411"/>
              <a:gd name="connsiteY0" fmla="*/ 12547 h 1048565"/>
              <a:gd name="connsiteX1" fmla="*/ 4528411 w 4528411"/>
              <a:gd name="connsiteY1" fmla="*/ 0 h 1048565"/>
              <a:gd name="connsiteX2" fmla="*/ 4528411 w 4528411"/>
              <a:gd name="connsiteY2" fmla="*/ 1035733 h 1048565"/>
              <a:gd name="connsiteX3" fmla="*/ 0 w 4528411"/>
              <a:gd name="connsiteY3" fmla="*/ 1048565 h 1048565"/>
              <a:gd name="connsiteX4" fmla="*/ 883748 w 4528411"/>
              <a:gd name="connsiteY4" fmla="*/ 12547 h 1048565"/>
              <a:gd name="connsiteX0" fmla="*/ 903309 w 4528411"/>
              <a:gd name="connsiteY0" fmla="*/ 8269 h 1048565"/>
              <a:gd name="connsiteX1" fmla="*/ 4528411 w 4528411"/>
              <a:gd name="connsiteY1" fmla="*/ 0 h 1048565"/>
              <a:gd name="connsiteX2" fmla="*/ 4528411 w 4528411"/>
              <a:gd name="connsiteY2" fmla="*/ 1035733 h 1048565"/>
              <a:gd name="connsiteX3" fmla="*/ 0 w 4528411"/>
              <a:gd name="connsiteY3" fmla="*/ 1048565 h 1048565"/>
              <a:gd name="connsiteX4" fmla="*/ 903309 w 4528411"/>
              <a:gd name="connsiteY4" fmla="*/ 8269 h 104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8411" h="1048565">
                <a:moveTo>
                  <a:pt x="903309" y="8269"/>
                </a:moveTo>
                <a:lnTo>
                  <a:pt x="4528411" y="0"/>
                </a:lnTo>
                <a:lnTo>
                  <a:pt x="4528411" y="1035733"/>
                </a:lnTo>
                <a:lnTo>
                  <a:pt x="0" y="1048565"/>
                </a:lnTo>
                <a:lnTo>
                  <a:pt x="903309" y="8269"/>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9" name="Picture 18">
            <a:extLst>
              <a:ext uri="{FF2B5EF4-FFF2-40B4-BE49-F238E27FC236}">
                <a16:creationId xmlns:a16="http://schemas.microsoft.com/office/drawing/2014/main" id="{50A61B20-2607-44FF-86C1-A7CA6948C348}"/>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0" name="Slide Number Placeholder 5">
            <a:extLst>
              <a:ext uri="{FF2B5EF4-FFF2-40B4-BE49-F238E27FC236}">
                <a16:creationId xmlns:a16="http://schemas.microsoft.com/office/drawing/2014/main" id="{A48B49E6-6994-43EF-9496-BD6D2FC6EFD5}"/>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2" name="TextBox 11">
            <a:extLst>
              <a:ext uri="{FF2B5EF4-FFF2-40B4-BE49-F238E27FC236}">
                <a16:creationId xmlns:a16="http://schemas.microsoft.com/office/drawing/2014/main" id="{D25029E8-6008-8E58-04E6-738F63A6F217}"/>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24164591-DD89-7A9A-4268-B0F9551A4741}"/>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0CEB91B3-4016-C1DE-2C91-923E3AD9B33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3768519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C6498E-EDF4-4075-AE5A-04A8A1C912D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775" y="0"/>
            <a:ext cx="9140447" cy="5143500"/>
          </a:xfrm>
          <a:prstGeom prst="rect">
            <a:avLst/>
          </a:prstGeom>
        </p:spPr>
      </p:pic>
      <p:pic>
        <p:nvPicPr>
          <p:cNvPr id="26" name="Picture 25">
            <a:extLst>
              <a:ext uri="{FF2B5EF4-FFF2-40B4-BE49-F238E27FC236}">
                <a16:creationId xmlns:a16="http://schemas.microsoft.com/office/drawing/2014/main" id="{FB11CFD8-F6A9-44D3-B8F4-81593360E22F}"/>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D8B7297A-08FD-40B5-BD93-0D547B629B4B}"/>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3" name="Rectangle 10">
            <a:extLst>
              <a:ext uri="{FF2B5EF4-FFF2-40B4-BE49-F238E27FC236}">
                <a16:creationId xmlns:a16="http://schemas.microsoft.com/office/drawing/2014/main" id="{44E8885E-3032-717E-FE74-A30A6FC8AFE7}"/>
              </a:ext>
            </a:extLst>
          </p:cNvPr>
          <p:cNvSpPr/>
          <p:nvPr userDrawn="1"/>
        </p:nvSpPr>
        <p:spPr bwMode="auto">
          <a:xfrm>
            <a:off x="4467225" y="3260271"/>
            <a:ext cx="4676775" cy="1883229"/>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775596 w 4600135"/>
              <a:gd name="connsiteY0" fmla="*/ 5795 h 1035733"/>
              <a:gd name="connsiteX1" fmla="*/ 4600135 w 4600135"/>
              <a:gd name="connsiteY1" fmla="*/ 0 h 1035733"/>
              <a:gd name="connsiteX2" fmla="*/ 4600135 w 4600135"/>
              <a:gd name="connsiteY2" fmla="*/ 1035733 h 1035733"/>
              <a:gd name="connsiteX3" fmla="*/ 0 w 4600135"/>
              <a:gd name="connsiteY3" fmla="*/ 1035733 h 1035733"/>
              <a:gd name="connsiteX4" fmla="*/ 775596 w 4600135"/>
              <a:gd name="connsiteY4" fmla="*/ 5795 h 1035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0135" h="1035733">
                <a:moveTo>
                  <a:pt x="775596" y="5795"/>
                </a:moveTo>
                <a:lnTo>
                  <a:pt x="4600135" y="0"/>
                </a:lnTo>
                <a:lnTo>
                  <a:pt x="4600135" y="1035733"/>
                </a:lnTo>
                <a:lnTo>
                  <a:pt x="0" y="1035733"/>
                </a:lnTo>
                <a:lnTo>
                  <a:pt x="775596" y="5795"/>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6" name="TextBox 15">
            <a:extLst>
              <a:ext uri="{FF2B5EF4-FFF2-40B4-BE49-F238E27FC236}">
                <a16:creationId xmlns:a16="http://schemas.microsoft.com/office/drawing/2014/main" id="{E190C29B-95FD-EE8B-FF22-D37C4AAB77CD}"/>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17" name="Rectangle 16">
            <a:extLst>
              <a:ext uri="{FF2B5EF4-FFF2-40B4-BE49-F238E27FC236}">
                <a16:creationId xmlns:a16="http://schemas.microsoft.com/office/drawing/2014/main" id="{4240CC77-8D0D-F446-5F0F-9B7C4A27686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18" name="TextBox 17">
            <a:extLst>
              <a:ext uri="{FF2B5EF4-FFF2-40B4-BE49-F238E27FC236}">
                <a16:creationId xmlns:a16="http://schemas.microsoft.com/office/drawing/2014/main" id="{23D7A8A7-0A7E-9E75-E2F7-8D19CB53F017}"/>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11747589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7524EE-A3FB-46B8-BFA9-3BC266552F74}"/>
              </a:ext>
            </a:extLst>
          </p:cNvPr>
          <p:cNvPicPr>
            <a:picLocks noChangeAspect="1"/>
          </p:cNvPicPr>
          <p:nvPr userDrawn="1"/>
        </p:nvPicPr>
        <p:blipFill>
          <a:blip r:embed="rId2">
            <a:extLst>
              <a:ext uri="{28A0092B-C50C-407E-A947-70E740481C1C}">
                <a14:useLocalDpi xmlns:a14="http://schemas.microsoft.com/office/drawing/2010/main" val="0"/>
              </a:ext>
            </a:extLst>
          </a:blip>
          <a:srcRect t="701" b="701"/>
          <a:stretch/>
        </p:blipFill>
        <p:spPr>
          <a:xfrm>
            <a:off x="-316523" y="-105508"/>
            <a:ext cx="9460524" cy="5249008"/>
          </a:xfrm>
          <a:prstGeom prst="rect">
            <a:avLst/>
          </a:prstGeom>
        </p:spPr>
      </p:pic>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1" name="Slide Number Placeholder 5">
            <a:extLst>
              <a:ext uri="{FF2B5EF4-FFF2-40B4-BE49-F238E27FC236}">
                <a16:creationId xmlns:a16="http://schemas.microsoft.com/office/drawing/2014/main" id="{90F3C19F-9435-4FFE-903B-B8B0616CDAFA}"/>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bg1"/>
                </a:solidFill>
              </a:defRPr>
            </a:lvl1pPr>
          </a:lstStyle>
          <a:p>
            <a:fld id="{6DAB3F6F-6A30-410C-8DAB-3E7769D71CBC}" type="slidenum">
              <a:rPr lang="en-US" smtClean="0"/>
              <a:pPr/>
              <a:t>‹#›</a:t>
            </a:fld>
            <a:endParaRPr lang="en-US" dirty="0"/>
          </a:p>
        </p:txBody>
      </p:sp>
      <p:sp>
        <p:nvSpPr>
          <p:cNvPr id="18" name="Rectangle 10">
            <a:extLst>
              <a:ext uri="{FF2B5EF4-FFF2-40B4-BE49-F238E27FC236}">
                <a16:creationId xmlns:a16="http://schemas.microsoft.com/office/drawing/2014/main" id="{DE37234B-B02A-FF78-64F6-8A602C3B7E96}"/>
              </a:ext>
            </a:extLst>
          </p:cNvPr>
          <p:cNvSpPr/>
          <p:nvPr userDrawn="1"/>
        </p:nvSpPr>
        <p:spPr bwMode="auto">
          <a:xfrm>
            <a:off x="4430806" y="2873830"/>
            <a:ext cx="4713195" cy="2296562"/>
          </a:xfrm>
          <a:custGeom>
            <a:avLst/>
            <a:gdLst>
              <a:gd name="connsiteX0" fmla="*/ 0 w 4642338"/>
              <a:gd name="connsiteY0" fmla="*/ 0 h 1035733"/>
              <a:gd name="connsiteX1" fmla="*/ 4642338 w 4642338"/>
              <a:gd name="connsiteY1" fmla="*/ 0 h 1035733"/>
              <a:gd name="connsiteX2" fmla="*/ 4642338 w 4642338"/>
              <a:gd name="connsiteY2" fmla="*/ 1035733 h 1035733"/>
              <a:gd name="connsiteX3" fmla="*/ 0 w 4642338"/>
              <a:gd name="connsiteY3" fmla="*/ 1035733 h 1035733"/>
              <a:gd name="connsiteX4" fmla="*/ 0 w 4642338"/>
              <a:gd name="connsiteY4" fmla="*/ 0 h 1035733"/>
              <a:gd name="connsiteX0" fmla="*/ 626012 w 4642338"/>
              <a:gd name="connsiteY0" fmla="*/ 21102 h 1035733"/>
              <a:gd name="connsiteX1" fmla="*/ 4642338 w 4642338"/>
              <a:gd name="connsiteY1" fmla="*/ 0 h 1035733"/>
              <a:gd name="connsiteX2" fmla="*/ 4642338 w 4642338"/>
              <a:gd name="connsiteY2" fmla="*/ 1035733 h 1035733"/>
              <a:gd name="connsiteX3" fmla="*/ 0 w 4642338"/>
              <a:gd name="connsiteY3" fmla="*/ 1035733 h 1035733"/>
              <a:gd name="connsiteX4" fmla="*/ 626012 w 4642338"/>
              <a:gd name="connsiteY4" fmla="*/ 21102 h 1035733"/>
              <a:gd name="connsiteX0" fmla="*/ 583809 w 4600135"/>
              <a:gd name="connsiteY0" fmla="*/ 21102 h 1035733"/>
              <a:gd name="connsiteX1" fmla="*/ 4600135 w 4600135"/>
              <a:gd name="connsiteY1" fmla="*/ 0 h 1035733"/>
              <a:gd name="connsiteX2" fmla="*/ 4600135 w 4600135"/>
              <a:gd name="connsiteY2" fmla="*/ 1035733 h 1035733"/>
              <a:gd name="connsiteX3" fmla="*/ 0 w 4600135"/>
              <a:gd name="connsiteY3" fmla="*/ 1035733 h 1035733"/>
              <a:gd name="connsiteX4" fmla="*/ 583809 w 4600135"/>
              <a:gd name="connsiteY4" fmla="*/ 21102 h 1035733"/>
              <a:gd name="connsiteX0" fmla="*/ 1015747 w 5032073"/>
              <a:gd name="connsiteY0" fmla="*/ 21102 h 1061397"/>
              <a:gd name="connsiteX1" fmla="*/ 5032073 w 5032073"/>
              <a:gd name="connsiteY1" fmla="*/ 0 h 1061397"/>
              <a:gd name="connsiteX2" fmla="*/ 5032073 w 5032073"/>
              <a:gd name="connsiteY2" fmla="*/ 1035733 h 1061397"/>
              <a:gd name="connsiteX3" fmla="*/ 0 w 5032073"/>
              <a:gd name="connsiteY3" fmla="*/ 1061397 h 1061397"/>
              <a:gd name="connsiteX4" fmla="*/ 1015747 w 5032073"/>
              <a:gd name="connsiteY4" fmla="*/ 21102 h 1061397"/>
              <a:gd name="connsiteX0" fmla="*/ 936559 w 5032073"/>
              <a:gd name="connsiteY0" fmla="*/ 12547 h 1061397"/>
              <a:gd name="connsiteX1" fmla="*/ 5032073 w 5032073"/>
              <a:gd name="connsiteY1" fmla="*/ 0 h 1061397"/>
              <a:gd name="connsiteX2" fmla="*/ 5032073 w 5032073"/>
              <a:gd name="connsiteY2" fmla="*/ 1035733 h 1061397"/>
              <a:gd name="connsiteX3" fmla="*/ 0 w 5032073"/>
              <a:gd name="connsiteY3" fmla="*/ 1061397 h 1061397"/>
              <a:gd name="connsiteX4" fmla="*/ 936559 w 5032073"/>
              <a:gd name="connsiteY4" fmla="*/ 12547 h 1061397"/>
              <a:gd name="connsiteX0" fmla="*/ 914962 w 5010476"/>
              <a:gd name="connsiteY0" fmla="*/ 12547 h 1035733"/>
              <a:gd name="connsiteX1" fmla="*/ 5010476 w 5010476"/>
              <a:gd name="connsiteY1" fmla="*/ 0 h 1035733"/>
              <a:gd name="connsiteX2" fmla="*/ 5010476 w 5010476"/>
              <a:gd name="connsiteY2" fmla="*/ 1035733 h 1035733"/>
              <a:gd name="connsiteX3" fmla="*/ 0 w 5010476"/>
              <a:gd name="connsiteY3" fmla="*/ 1022900 h 1035733"/>
              <a:gd name="connsiteX4" fmla="*/ 914962 w 5010476"/>
              <a:gd name="connsiteY4" fmla="*/ 12547 h 1035733"/>
              <a:gd name="connsiteX0" fmla="*/ 950957 w 5046471"/>
              <a:gd name="connsiteY0" fmla="*/ 12547 h 1052841"/>
              <a:gd name="connsiteX1" fmla="*/ 5046471 w 5046471"/>
              <a:gd name="connsiteY1" fmla="*/ 0 h 1052841"/>
              <a:gd name="connsiteX2" fmla="*/ 5046471 w 5046471"/>
              <a:gd name="connsiteY2" fmla="*/ 1035733 h 1052841"/>
              <a:gd name="connsiteX3" fmla="*/ 0 w 5046471"/>
              <a:gd name="connsiteY3" fmla="*/ 1052841 h 1052841"/>
              <a:gd name="connsiteX4" fmla="*/ 950957 w 5046471"/>
              <a:gd name="connsiteY4" fmla="*/ 12547 h 1052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6471" h="1052841">
                <a:moveTo>
                  <a:pt x="950957" y="12547"/>
                </a:moveTo>
                <a:lnTo>
                  <a:pt x="5046471" y="0"/>
                </a:lnTo>
                <a:lnTo>
                  <a:pt x="5046471" y="1035733"/>
                </a:lnTo>
                <a:lnTo>
                  <a:pt x="0" y="1052841"/>
                </a:lnTo>
                <a:lnTo>
                  <a:pt x="950957" y="12547"/>
                </a:lnTo>
                <a:close/>
              </a:path>
            </a:pathLst>
          </a:custGeom>
          <a:gradFill>
            <a:gsLst>
              <a:gs pos="0">
                <a:schemeClr val="tx1">
                  <a:alpha val="0"/>
                </a:schemeClr>
              </a:gs>
              <a:gs pos="95000">
                <a:schemeClr val="tx1">
                  <a:alpha val="77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9" name="TextBox 18">
            <a:extLst>
              <a:ext uri="{FF2B5EF4-FFF2-40B4-BE49-F238E27FC236}">
                <a16:creationId xmlns:a16="http://schemas.microsoft.com/office/drawing/2014/main" id="{67F0F6F2-BCBC-6B70-536C-A6886ACA3ECE}"/>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bg1"/>
                </a:solidFill>
                <a:effectLst/>
                <a:latin typeface="Georgia" panose="02040502050405020303" pitchFamily="18" charset="0"/>
                <a:ea typeface="+mn-ea"/>
                <a:cs typeface="Calibri" panose="020F0502020204030204" pitchFamily="34" charset="0"/>
              </a:rPr>
              <a:t>We’ll get you there.</a:t>
            </a:r>
          </a:p>
        </p:txBody>
      </p:sp>
      <p:sp>
        <p:nvSpPr>
          <p:cNvPr id="20" name="Rectangle 19">
            <a:extLst>
              <a:ext uri="{FF2B5EF4-FFF2-40B4-BE49-F238E27FC236}">
                <a16:creationId xmlns:a16="http://schemas.microsoft.com/office/drawing/2014/main" id="{1CDA570B-3433-00FE-DE84-D8B21E575F5B}"/>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CLA (CliftonLarsonAllen LLP) </a:t>
            </a:r>
            <a:r>
              <a:rPr lang="en-US" sz="700" b="0" i="0" kern="1200" dirty="0">
                <a:solidFill>
                  <a:schemeClr val="bg1"/>
                </a:solidFill>
                <a:latin typeface="Calibri" panose="020F0502020204030204" pitchFamily="34" charset="0"/>
                <a:ea typeface="+mn-ea"/>
                <a:cs typeface="Calibri" panose="020F0502020204030204" pitchFamily="34" charset="0"/>
              </a:rPr>
              <a:t>is an </a:t>
            </a:r>
            <a:r>
              <a:rPr lang="en-US" sz="700" b="0" i="0" dirty="0">
                <a:solidFill>
                  <a:schemeClr val="bg1"/>
                </a:solidFill>
                <a:latin typeface="Calibri" panose="020F0502020204030204" pitchFamily="34" charset="0"/>
                <a:cs typeface="Calibri" panose="020F0502020204030204" pitchFamily="34" charset="0"/>
              </a:rPr>
              <a:t>independent network member of CLA Global. </a:t>
            </a:r>
            <a:br>
              <a:rPr lang="en-US" sz="700" b="0" i="0" dirty="0">
                <a:solidFill>
                  <a:schemeClr val="bg1"/>
                </a:solidFill>
                <a:latin typeface="Calibri" panose="020F0502020204030204" pitchFamily="34" charset="0"/>
                <a:cs typeface="Calibri" panose="020F0502020204030204" pitchFamily="34" charset="0"/>
              </a:rPr>
            </a:br>
            <a:r>
              <a:rPr lang="en-US" sz="700" b="0" i="0" dirty="0">
                <a:solidFill>
                  <a:schemeClr val="bg1"/>
                </a:solidFill>
                <a:latin typeface="Calibri" panose="020F0502020204030204" pitchFamily="34" charset="0"/>
                <a:cs typeface="Calibri" panose="020F0502020204030204" pitchFamily="34" charset="0"/>
              </a:rPr>
              <a:t>See </a:t>
            </a:r>
            <a:r>
              <a:rPr lang="en-US" sz="700" b="0" i="0" dirty="0">
                <a:solidFill>
                  <a:schemeClr val="bg1"/>
                </a:solidFill>
                <a:latin typeface="Calibri" panose="020F0502020204030204" pitchFamily="34" charset="0"/>
                <a:cs typeface="Calibri" panose="020F0502020204030204" pitchFamily="34" charset="0"/>
                <a:hlinkClick r:id="rId4" action="ppaction://hlinkfile">
                  <a:extLst>
                    <a:ext uri="{A12FA001-AC4F-418D-AE19-62706E023703}">
                      <ahyp:hlinkClr xmlns:ahyp="http://schemas.microsoft.com/office/drawing/2018/hyperlinkcolor" val="tx"/>
                    </a:ext>
                  </a:extLst>
                </a:hlinkClick>
              </a:rPr>
              <a:t>CLAglobal.com/disclaimer</a:t>
            </a:r>
            <a:r>
              <a:rPr lang="en-US" sz="700" b="0" i="0" dirty="0">
                <a:solidFill>
                  <a:schemeClr val="bg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bg1"/>
                </a:solidFill>
                <a:latin typeface="Calibri" panose="020F0502020204030204" pitchFamily="34" charset="0"/>
                <a:cs typeface="Calibri" panose="020F0502020204030204" pitchFamily="34" charset="0"/>
              </a:rPr>
              <a:t>©2022 CliftonLarsonAllen LLP</a:t>
            </a:r>
          </a:p>
        </p:txBody>
      </p:sp>
      <p:sp>
        <p:nvSpPr>
          <p:cNvPr id="21" name="TextBox 20">
            <a:extLst>
              <a:ext uri="{FF2B5EF4-FFF2-40B4-BE49-F238E27FC236}">
                <a16:creationId xmlns:a16="http://schemas.microsoft.com/office/drawing/2014/main" id="{4513719A-1E73-220A-6D35-57321280C63B}"/>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bg1"/>
                </a:solidFill>
              </a:rPr>
              <a:t>CPAs  |  CONSULTANTS  |  WEALTH ADVISORS</a:t>
            </a:r>
          </a:p>
        </p:txBody>
      </p:sp>
    </p:spTree>
    <p:extLst>
      <p:ext uri="{BB962C8B-B14F-4D97-AF65-F5344CB8AC3E}">
        <p14:creationId xmlns:p14="http://schemas.microsoft.com/office/powerpoint/2010/main" val="487830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37EA42FB-A29A-4233-8BBA-B3A10AF69848}"/>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6" name="Slide Number Placeholder 5">
            <a:extLst>
              <a:ext uri="{FF2B5EF4-FFF2-40B4-BE49-F238E27FC236}">
                <a16:creationId xmlns:a16="http://schemas.microsoft.com/office/drawing/2014/main" id="{AE32310A-3801-42F1-BC6D-EB438EEEF697}"/>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74B2F70C-5634-3902-464D-C02E58991BD6}"/>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9" name="Rectangle 18">
            <a:extLst>
              <a:ext uri="{FF2B5EF4-FFF2-40B4-BE49-F238E27FC236}">
                <a16:creationId xmlns:a16="http://schemas.microsoft.com/office/drawing/2014/main" id="{0A78ADFC-6D8E-F700-F390-DECB949AA553}"/>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C63447EE-3032-262C-234F-3125EC259392}"/>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3279900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12" name="Rectangle 5">
            <a:extLst>
              <a:ext uri="{FF2B5EF4-FFF2-40B4-BE49-F238E27FC236}">
                <a16:creationId xmlns:a16="http://schemas.microsoft.com/office/drawing/2014/main" id="{5533630A-CD16-4CD4-8468-EC1C373DFC39}"/>
              </a:ext>
            </a:extLst>
          </p:cNvPr>
          <p:cNvSpPr/>
          <p:nvPr userDrawn="1"/>
        </p:nvSpPr>
        <p:spPr bwMode="auto">
          <a:xfrm>
            <a:off x="4363570" y="0"/>
            <a:ext cx="4780429" cy="5177118"/>
          </a:xfrm>
          <a:custGeom>
            <a:avLst/>
            <a:gdLst>
              <a:gd name="connsiteX0" fmla="*/ 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0 w 4649659"/>
              <a:gd name="connsiteY4" fmla="*/ 0 h 5153027"/>
              <a:gd name="connsiteX0" fmla="*/ 2495550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495550 w 4649659"/>
              <a:gd name="connsiteY4" fmla="*/ 0 h 5153027"/>
              <a:gd name="connsiteX0" fmla="*/ 2828925 w 4649659"/>
              <a:gd name="connsiteY0" fmla="*/ 0 h 5153027"/>
              <a:gd name="connsiteX1" fmla="*/ 4649659 w 4649659"/>
              <a:gd name="connsiteY1" fmla="*/ 0 h 5153027"/>
              <a:gd name="connsiteX2" fmla="*/ 4649659 w 4649659"/>
              <a:gd name="connsiteY2" fmla="*/ 5153027 h 5153027"/>
              <a:gd name="connsiteX3" fmla="*/ 0 w 4649659"/>
              <a:gd name="connsiteY3" fmla="*/ 5153027 h 5153027"/>
              <a:gd name="connsiteX4" fmla="*/ 2828925 w 4649659"/>
              <a:gd name="connsiteY4" fmla="*/ 0 h 5153027"/>
              <a:gd name="connsiteX0" fmla="*/ 2745289 w 4566023"/>
              <a:gd name="connsiteY0" fmla="*/ 0 h 5186707"/>
              <a:gd name="connsiteX1" fmla="*/ 4566023 w 4566023"/>
              <a:gd name="connsiteY1" fmla="*/ 0 h 5186707"/>
              <a:gd name="connsiteX2" fmla="*/ 4566023 w 4566023"/>
              <a:gd name="connsiteY2" fmla="*/ 5153027 h 5186707"/>
              <a:gd name="connsiteX3" fmla="*/ 0 w 4566023"/>
              <a:gd name="connsiteY3" fmla="*/ 5186707 h 5186707"/>
              <a:gd name="connsiteX4" fmla="*/ 2745289 w 4566023"/>
              <a:gd name="connsiteY4" fmla="*/ 0 h 5186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6023" h="5186707">
                <a:moveTo>
                  <a:pt x="2745289" y="0"/>
                </a:moveTo>
                <a:lnTo>
                  <a:pt x="4566023" y="0"/>
                </a:lnTo>
                <a:lnTo>
                  <a:pt x="4566023" y="5153027"/>
                </a:lnTo>
                <a:lnTo>
                  <a:pt x="0" y="5186707"/>
                </a:lnTo>
                <a:lnTo>
                  <a:pt x="2745289" y="0"/>
                </a:lnTo>
                <a:close/>
              </a:path>
            </a:pathLst>
          </a:cu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25" name="Rectangle 2">
            <a:extLst>
              <a:ext uri="{FF2B5EF4-FFF2-40B4-BE49-F238E27FC236}">
                <a16:creationId xmlns:a16="http://schemas.microsoft.com/office/drawing/2014/main" id="{AD38EDA4-006A-4563-BB9D-60E22CDA9C28}"/>
              </a:ext>
            </a:extLst>
          </p:cNvPr>
          <p:cNvSpPr/>
          <p:nvPr userDrawn="1"/>
        </p:nvSpPr>
        <p:spPr bwMode="auto">
          <a:xfrm>
            <a:off x="-10004" y="-4536"/>
            <a:ext cx="7249004" cy="5161483"/>
          </a:xfrm>
          <a:custGeom>
            <a:avLst/>
            <a:gdLst>
              <a:gd name="connsiteX0" fmla="*/ 0 w 4371977"/>
              <a:gd name="connsiteY0" fmla="*/ 0 h 5143500"/>
              <a:gd name="connsiteX1" fmla="*/ 4371977 w 4371977"/>
              <a:gd name="connsiteY1" fmla="*/ 0 h 5143500"/>
              <a:gd name="connsiteX2" fmla="*/ 4371977 w 4371977"/>
              <a:gd name="connsiteY2" fmla="*/ 5143500 h 5143500"/>
              <a:gd name="connsiteX3" fmla="*/ 0 w 4371977"/>
              <a:gd name="connsiteY3" fmla="*/ 5143500 h 5143500"/>
              <a:gd name="connsiteX4" fmla="*/ 0 w 4371977"/>
              <a:gd name="connsiteY4" fmla="*/ 0 h 5143500"/>
              <a:gd name="connsiteX0" fmla="*/ 0 w 7239002"/>
              <a:gd name="connsiteY0" fmla="*/ 9525 h 5153025"/>
              <a:gd name="connsiteX1" fmla="*/ 7239002 w 7239002"/>
              <a:gd name="connsiteY1" fmla="*/ 0 h 5153025"/>
              <a:gd name="connsiteX2" fmla="*/ 4371977 w 7239002"/>
              <a:gd name="connsiteY2" fmla="*/ 5153025 h 5153025"/>
              <a:gd name="connsiteX3" fmla="*/ 0 w 7239002"/>
              <a:gd name="connsiteY3" fmla="*/ 5153025 h 5153025"/>
              <a:gd name="connsiteX4" fmla="*/ 0 w 7239002"/>
              <a:gd name="connsiteY4" fmla="*/ 9525 h 5153025"/>
              <a:gd name="connsiteX0" fmla="*/ 0 w 7246036"/>
              <a:gd name="connsiteY0" fmla="*/ 2496 h 5153025"/>
              <a:gd name="connsiteX1" fmla="*/ 7246036 w 7246036"/>
              <a:gd name="connsiteY1" fmla="*/ 0 h 5153025"/>
              <a:gd name="connsiteX2" fmla="*/ 4379011 w 7246036"/>
              <a:gd name="connsiteY2" fmla="*/ 5153025 h 5153025"/>
              <a:gd name="connsiteX3" fmla="*/ 7034 w 7246036"/>
              <a:gd name="connsiteY3" fmla="*/ 5153025 h 5153025"/>
              <a:gd name="connsiteX4" fmla="*/ 0 w 7246036"/>
              <a:gd name="connsiteY4" fmla="*/ 2496 h 5153025"/>
              <a:gd name="connsiteX0" fmla="*/ 0 w 7246036"/>
              <a:gd name="connsiteY0" fmla="*/ 0 h 5157558"/>
              <a:gd name="connsiteX1" fmla="*/ 7246036 w 7246036"/>
              <a:gd name="connsiteY1" fmla="*/ 4533 h 5157558"/>
              <a:gd name="connsiteX2" fmla="*/ 4379011 w 7246036"/>
              <a:gd name="connsiteY2" fmla="*/ 5157558 h 5157558"/>
              <a:gd name="connsiteX3" fmla="*/ 7034 w 7246036"/>
              <a:gd name="connsiteY3" fmla="*/ 5157558 h 5157558"/>
              <a:gd name="connsiteX4" fmla="*/ 0 w 7246036"/>
              <a:gd name="connsiteY4" fmla="*/ 0 h 5157558"/>
              <a:gd name="connsiteX0" fmla="*/ 2968 w 7249004"/>
              <a:gd name="connsiteY0" fmla="*/ 0 h 5157558"/>
              <a:gd name="connsiteX1" fmla="*/ 7249004 w 7249004"/>
              <a:gd name="connsiteY1" fmla="*/ 4533 h 5157558"/>
              <a:gd name="connsiteX2" fmla="*/ 4381979 w 7249004"/>
              <a:gd name="connsiteY2" fmla="*/ 5157558 h 5157558"/>
              <a:gd name="connsiteX3" fmla="*/ 477 w 7249004"/>
              <a:gd name="connsiteY3" fmla="*/ 5157558 h 5157558"/>
              <a:gd name="connsiteX4" fmla="*/ 2968 w 7249004"/>
              <a:gd name="connsiteY4" fmla="*/ 0 h 5157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49004" h="5157558">
                <a:moveTo>
                  <a:pt x="2968" y="0"/>
                </a:moveTo>
                <a:lnTo>
                  <a:pt x="7249004" y="4533"/>
                </a:lnTo>
                <a:lnTo>
                  <a:pt x="4381979" y="5157558"/>
                </a:lnTo>
                <a:lnTo>
                  <a:pt x="477" y="5157558"/>
                </a:lnTo>
                <a:cubicBezTo>
                  <a:pt x="-1868" y="3440715"/>
                  <a:pt x="5313" y="1716843"/>
                  <a:pt x="2968" y="0"/>
                </a:cubicBezTo>
                <a:close/>
              </a:path>
            </a:pathLst>
          </a:cu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pic>
        <p:nvPicPr>
          <p:cNvPr id="17" name="Picture 16">
            <a:extLst>
              <a:ext uri="{FF2B5EF4-FFF2-40B4-BE49-F238E27FC236}">
                <a16:creationId xmlns:a16="http://schemas.microsoft.com/office/drawing/2014/main" id="{6E8527B3-1434-4CEC-8CEF-E3B18B296E2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64529" y="286793"/>
            <a:ext cx="671405" cy="668631"/>
          </a:xfrm>
          <a:prstGeom prst="rect">
            <a:avLst/>
          </a:prstGeom>
        </p:spPr>
      </p:pic>
      <p:sp>
        <p:nvSpPr>
          <p:cNvPr id="14" name="Rectangle 4"/>
          <p:cNvSpPr>
            <a:spLocks noGrp="1" noChangeArrowheads="1"/>
          </p:cNvSpPr>
          <p:nvPr userDrawn="1">
            <p:ph type="subTitle" idx="1" hasCustomPrompt="1"/>
          </p:nvPr>
        </p:nvSpPr>
        <p:spPr>
          <a:xfrm>
            <a:off x="848026" y="3067051"/>
            <a:ext cx="4495499" cy="1281684"/>
          </a:xfrm>
          <a:noFill/>
        </p:spPr>
        <p:txBody>
          <a:bodyPr/>
          <a:lstStyle>
            <a:lvl1pPr marL="0" indent="0" algn="l">
              <a:buFontTx/>
              <a:buNone/>
              <a:defRPr sz="1400" b="0">
                <a:solidFill>
                  <a:schemeClr val="bg1"/>
                </a:solidFill>
              </a:defRPr>
            </a:lvl1pPr>
          </a:lstStyle>
          <a:p>
            <a:r>
              <a:rPr lang="en-US" dirty="0"/>
              <a:t>Click To Edit Master Subtitle Style</a:t>
            </a:r>
          </a:p>
        </p:txBody>
      </p:sp>
      <p:sp>
        <p:nvSpPr>
          <p:cNvPr id="15" name="Rectangle 3"/>
          <p:cNvSpPr>
            <a:spLocks noGrp="1" noChangeArrowheads="1"/>
          </p:cNvSpPr>
          <p:nvPr userDrawn="1">
            <p:ph type="ctrTitle" hasCustomPrompt="1"/>
          </p:nvPr>
        </p:nvSpPr>
        <p:spPr>
          <a:xfrm>
            <a:off x="848026" y="1524001"/>
            <a:ext cx="4495499" cy="1504950"/>
          </a:xfrm>
          <a:noFill/>
        </p:spPr>
        <p:txBody>
          <a:bodyPr anchor="b" anchorCtr="0"/>
          <a:lstStyle>
            <a:lvl1pPr algn="l">
              <a:defRPr sz="2400">
                <a:solidFill>
                  <a:schemeClr val="bg1"/>
                </a:solidFill>
              </a:defRPr>
            </a:lvl1pPr>
          </a:lstStyle>
          <a:p>
            <a:r>
              <a:rPr lang="en-US" dirty="0"/>
              <a:t>Click To Edit Master Title Style</a:t>
            </a:r>
          </a:p>
        </p:txBody>
      </p:sp>
      <p:sp>
        <p:nvSpPr>
          <p:cNvPr id="19" name="Slide Number Placeholder 5">
            <a:extLst>
              <a:ext uri="{FF2B5EF4-FFF2-40B4-BE49-F238E27FC236}">
                <a16:creationId xmlns:a16="http://schemas.microsoft.com/office/drawing/2014/main" id="{136B179B-299C-4818-90D2-E29A55EA9DC1}"/>
              </a:ext>
            </a:extLst>
          </p:cNvPr>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3" name="TextBox 12">
            <a:extLst>
              <a:ext uri="{FF2B5EF4-FFF2-40B4-BE49-F238E27FC236}">
                <a16:creationId xmlns:a16="http://schemas.microsoft.com/office/drawing/2014/main" id="{275E7539-4F6A-5EDF-42A6-EBFCBBC2A089}"/>
              </a:ext>
            </a:extLst>
          </p:cNvPr>
          <p:cNvSpPr txBox="1"/>
          <p:nvPr userDrawn="1"/>
        </p:nvSpPr>
        <p:spPr>
          <a:xfrm>
            <a:off x="5956310" y="4007524"/>
            <a:ext cx="2670427" cy="292388"/>
          </a:xfrm>
          <a:prstGeom prst="rect">
            <a:avLst/>
          </a:prstGeom>
          <a:noFill/>
        </p:spPr>
        <p:txBody>
          <a:bodyPr wrap="square" rtlCol="0">
            <a:spAutoFit/>
          </a:bodyPr>
          <a:lstStyle/>
          <a:p>
            <a:pPr algn="r"/>
            <a:r>
              <a:rPr lang="en-US" sz="1300" b="0" i="1" kern="1200" dirty="0">
                <a:solidFill>
                  <a:schemeClr val="accent1"/>
                </a:solidFill>
                <a:effectLst/>
                <a:latin typeface="Georgia" panose="02040502050405020303" pitchFamily="18" charset="0"/>
                <a:ea typeface="+mn-ea"/>
                <a:cs typeface="Calibri" panose="020F0502020204030204" pitchFamily="34" charset="0"/>
              </a:rPr>
              <a:t>We’ll get you there.</a:t>
            </a:r>
          </a:p>
        </p:txBody>
      </p:sp>
      <p:sp>
        <p:nvSpPr>
          <p:cNvPr id="18" name="Rectangle 17">
            <a:extLst>
              <a:ext uri="{FF2B5EF4-FFF2-40B4-BE49-F238E27FC236}">
                <a16:creationId xmlns:a16="http://schemas.microsoft.com/office/drawing/2014/main" id="{39467FBF-3025-03A2-6FC7-3D87A385F385}"/>
              </a:ext>
            </a:extLst>
          </p:cNvPr>
          <p:cNvSpPr/>
          <p:nvPr userDrawn="1"/>
        </p:nvSpPr>
        <p:spPr>
          <a:xfrm>
            <a:off x="5343525" y="4625066"/>
            <a:ext cx="3283727" cy="523220"/>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CLA (CliftonLarsonAllen LLP) </a:t>
            </a:r>
            <a:r>
              <a:rPr lang="en-US" sz="700" b="0" i="0" kern="1200" dirty="0">
                <a:solidFill>
                  <a:schemeClr val="accent1"/>
                </a:solidFill>
                <a:latin typeface="Calibri" panose="020F0502020204030204" pitchFamily="34" charset="0"/>
                <a:ea typeface="+mn-ea"/>
                <a:cs typeface="Calibri" panose="020F0502020204030204" pitchFamily="34" charset="0"/>
              </a:rPr>
              <a:t>is an </a:t>
            </a:r>
            <a:r>
              <a:rPr lang="en-US" sz="700" b="0" i="0" dirty="0">
                <a:solidFill>
                  <a:schemeClr val="accent1"/>
                </a:solidFill>
                <a:latin typeface="Calibri" panose="020F0502020204030204" pitchFamily="34" charset="0"/>
                <a:cs typeface="Calibri" panose="020F0502020204030204" pitchFamily="34" charset="0"/>
              </a:rPr>
              <a:t>independent network member of CLA Global. </a:t>
            </a:r>
            <a:br>
              <a:rPr lang="en-US" sz="700" b="0" i="0" dirty="0">
                <a:solidFill>
                  <a:schemeClr val="accent1"/>
                </a:solidFill>
                <a:latin typeface="Calibri" panose="020F0502020204030204" pitchFamily="34" charset="0"/>
                <a:cs typeface="Calibri" panose="020F0502020204030204" pitchFamily="34" charset="0"/>
              </a:rPr>
            </a:br>
            <a:r>
              <a:rPr lang="en-US" sz="700" b="0" i="0" dirty="0">
                <a:solidFill>
                  <a:schemeClr val="accent1"/>
                </a:solidFill>
                <a:latin typeface="Calibri" panose="020F0502020204030204" pitchFamily="34" charset="0"/>
                <a:cs typeface="Calibri" panose="020F0502020204030204" pitchFamily="34" charset="0"/>
              </a:rPr>
              <a:t>See </a:t>
            </a:r>
            <a:r>
              <a:rPr lang="en-US" sz="700" b="0" i="0" dirty="0">
                <a:solidFill>
                  <a:schemeClr val="accent1"/>
                </a:solidFill>
                <a:latin typeface="Calibri" panose="020F0502020204030204" pitchFamily="34" charset="0"/>
                <a:cs typeface="Calibri" panose="020F0502020204030204" pitchFamily="34" charset="0"/>
                <a:hlinkClick r:id="rId3" action="ppaction://hlinkfile">
                  <a:extLst>
                    <a:ext uri="{A12FA001-AC4F-418D-AE19-62706E023703}">
                      <ahyp:hlinkClr xmlns:ahyp="http://schemas.microsoft.com/office/drawing/2018/hyperlinkcolor" val="tx"/>
                    </a:ext>
                  </a:extLst>
                </a:hlinkClick>
              </a:rPr>
              <a:t>CLAglobal.com/disclaimer</a:t>
            </a:r>
            <a:r>
              <a:rPr lang="en-US" sz="700" b="0" i="0" dirty="0">
                <a:solidFill>
                  <a:schemeClr val="accent1"/>
                </a:solidFill>
                <a:latin typeface="Calibri" panose="020F0502020204030204" pitchFamily="34" charset="0"/>
                <a:cs typeface="Calibri" panose="020F0502020204030204" pitchFamily="34" charset="0"/>
              </a:rPr>
              <a:t>. Investment advisory services are offered through CliftonLarsonAllen Wealth Advisors, LLC, an SEC-registered investment advisor.</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
        <p:nvSpPr>
          <p:cNvPr id="20" name="TextBox 19">
            <a:extLst>
              <a:ext uri="{FF2B5EF4-FFF2-40B4-BE49-F238E27FC236}">
                <a16:creationId xmlns:a16="http://schemas.microsoft.com/office/drawing/2014/main" id="{037F0071-C12D-12BB-A728-2BA5C7F94F2E}"/>
              </a:ext>
            </a:extLst>
          </p:cNvPr>
          <p:cNvSpPr txBox="1"/>
          <p:nvPr userDrawn="1"/>
        </p:nvSpPr>
        <p:spPr>
          <a:xfrm>
            <a:off x="5821139" y="4299912"/>
            <a:ext cx="2773003" cy="215444"/>
          </a:xfrm>
          <a:prstGeom prst="rect">
            <a:avLst/>
          </a:prstGeom>
          <a:noFill/>
        </p:spPr>
        <p:txBody>
          <a:bodyPr wrap="square" rtlCol="0">
            <a:spAutoFit/>
          </a:bodyPr>
          <a:lstStyle/>
          <a:p>
            <a:pPr algn="r"/>
            <a:r>
              <a:rPr lang="en-US" sz="800" spc="50" baseline="0" dirty="0">
                <a:solidFill>
                  <a:schemeClr val="accent1"/>
                </a:solidFill>
              </a:rPr>
              <a:t>CPAs  |  CONSULTANTS  |  WEALTH ADVISORS</a:t>
            </a:r>
          </a:p>
        </p:txBody>
      </p:sp>
    </p:spTree>
    <p:extLst>
      <p:ext uri="{BB962C8B-B14F-4D97-AF65-F5344CB8AC3E}">
        <p14:creationId xmlns:p14="http://schemas.microsoft.com/office/powerpoint/2010/main" val="240047741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emf"/><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56F893C-FCE8-460F-B9A6-217C3B4A6224}"/>
              </a:ext>
            </a:extLst>
          </p:cNvPr>
          <p:cNvGrpSpPr/>
          <p:nvPr userDrawn="1"/>
        </p:nvGrpSpPr>
        <p:grpSpPr>
          <a:xfrm>
            <a:off x="0" y="4746199"/>
            <a:ext cx="9144000" cy="403908"/>
            <a:chOff x="0" y="3984266"/>
            <a:chExt cx="9144000" cy="403908"/>
          </a:xfrm>
        </p:grpSpPr>
        <p:sp>
          <p:nvSpPr>
            <p:cNvPr id="2" name="Rectangle 1">
              <a:extLst>
                <a:ext uri="{FF2B5EF4-FFF2-40B4-BE49-F238E27FC236}">
                  <a16:creationId xmlns:a16="http://schemas.microsoft.com/office/drawing/2014/main" id="{EBB755F5-5A74-4477-959B-F6A8E4CC1E15}"/>
                </a:ext>
              </a:extLst>
            </p:cNvPr>
            <p:cNvSpPr/>
            <p:nvPr userDrawn="1"/>
          </p:nvSpPr>
          <p:spPr bwMode="auto">
            <a:xfrm>
              <a:off x="0" y="3984266"/>
              <a:ext cx="9144000" cy="402336"/>
            </a:xfrm>
            <a:prstGeom prst="rect">
              <a:avLst/>
            </a:prstGeom>
            <a:solidFill>
              <a:srgbClr val="2E334E"/>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ヒラギノ角ゴ Pro W3" pitchFamily="1" charset="-128"/>
              </a:endParaRPr>
            </a:p>
          </p:txBody>
        </p:sp>
        <p:sp>
          <p:nvSpPr>
            <p:cNvPr id="12" name="Rectangle 11">
              <a:extLst>
                <a:ext uri="{FF2B5EF4-FFF2-40B4-BE49-F238E27FC236}">
                  <a16:creationId xmlns:a16="http://schemas.microsoft.com/office/drawing/2014/main" id="{FF0A541A-4CA7-4DBB-AAD0-4CB839A69E31}"/>
                </a:ext>
              </a:extLst>
            </p:cNvPr>
            <p:cNvSpPr/>
            <p:nvPr userDrawn="1"/>
          </p:nvSpPr>
          <p:spPr bwMode="auto">
            <a:xfrm>
              <a:off x="5026478" y="3984266"/>
              <a:ext cx="4117521" cy="403908"/>
            </a:xfrm>
            <a:custGeom>
              <a:avLst/>
              <a:gdLst>
                <a:gd name="connsiteX0" fmla="*/ 0 w 3204754"/>
                <a:gd name="connsiteY0" fmla="*/ 0 h 402336"/>
                <a:gd name="connsiteX1" fmla="*/ 3204754 w 3204754"/>
                <a:gd name="connsiteY1" fmla="*/ 0 h 402336"/>
                <a:gd name="connsiteX2" fmla="*/ 3204754 w 3204754"/>
                <a:gd name="connsiteY2" fmla="*/ 402336 h 402336"/>
                <a:gd name="connsiteX3" fmla="*/ 0 w 3204754"/>
                <a:gd name="connsiteY3" fmla="*/ 402336 h 402336"/>
                <a:gd name="connsiteX4" fmla="*/ 0 w 3204754"/>
                <a:gd name="connsiteY4" fmla="*/ 0 h 402336"/>
                <a:gd name="connsiteX0" fmla="*/ 931817 w 4136571"/>
                <a:gd name="connsiteY0" fmla="*/ 0 h 422958"/>
                <a:gd name="connsiteX1" fmla="*/ 4136571 w 4136571"/>
                <a:gd name="connsiteY1" fmla="*/ 0 h 422958"/>
                <a:gd name="connsiteX2" fmla="*/ 4136571 w 4136571"/>
                <a:gd name="connsiteY2" fmla="*/ 402336 h 422958"/>
                <a:gd name="connsiteX3" fmla="*/ 0 w 4136571"/>
                <a:gd name="connsiteY3" fmla="*/ 422958 h 422958"/>
                <a:gd name="connsiteX4" fmla="*/ 931817 w 4136571"/>
                <a:gd name="connsiteY4" fmla="*/ 0 h 422958"/>
                <a:gd name="connsiteX0" fmla="*/ 912767 w 4117521"/>
                <a:gd name="connsiteY0" fmla="*/ 0 h 402336"/>
                <a:gd name="connsiteX1" fmla="*/ 4117521 w 4117521"/>
                <a:gd name="connsiteY1" fmla="*/ 0 h 402336"/>
                <a:gd name="connsiteX2" fmla="*/ 4117521 w 4117521"/>
                <a:gd name="connsiteY2" fmla="*/ 402336 h 402336"/>
                <a:gd name="connsiteX3" fmla="*/ 0 w 4117521"/>
                <a:gd name="connsiteY3" fmla="*/ 378508 h 402336"/>
                <a:gd name="connsiteX4" fmla="*/ 912767 w 411752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06417 w 4111171"/>
                <a:gd name="connsiteY0" fmla="*/ 0 h 402336"/>
                <a:gd name="connsiteX1" fmla="*/ 4111171 w 4111171"/>
                <a:gd name="connsiteY1" fmla="*/ 0 h 402336"/>
                <a:gd name="connsiteX2" fmla="*/ 4111171 w 4111171"/>
                <a:gd name="connsiteY2" fmla="*/ 402336 h 402336"/>
                <a:gd name="connsiteX3" fmla="*/ 0 w 4111171"/>
                <a:gd name="connsiteY3" fmla="*/ 397558 h 402336"/>
                <a:gd name="connsiteX4" fmla="*/ 906417 w 4111171"/>
                <a:gd name="connsiteY4" fmla="*/ 0 h 402336"/>
                <a:gd name="connsiteX0" fmla="*/ 912767 w 4117521"/>
                <a:gd name="connsiteY0" fmla="*/ 0 h 403908"/>
                <a:gd name="connsiteX1" fmla="*/ 4117521 w 4117521"/>
                <a:gd name="connsiteY1" fmla="*/ 0 h 403908"/>
                <a:gd name="connsiteX2" fmla="*/ 4117521 w 4117521"/>
                <a:gd name="connsiteY2" fmla="*/ 402336 h 403908"/>
                <a:gd name="connsiteX3" fmla="*/ 0 w 4117521"/>
                <a:gd name="connsiteY3" fmla="*/ 403908 h 403908"/>
                <a:gd name="connsiteX4" fmla="*/ 912767 w 4117521"/>
                <a:gd name="connsiteY4" fmla="*/ 0 h 403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7521" h="403908">
                  <a:moveTo>
                    <a:pt x="912767" y="0"/>
                  </a:moveTo>
                  <a:lnTo>
                    <a:pt x="4117521" y="0"/>
                  </a:lnTo>
                  <a:lnTo>
                    <a:pt x="4117521" y="402336"/>
                  </a:lnTo>
                  <a:lnTo>
                    <a:pt x="0" y="403908"/>
                  </a:lnTo>
                  <a:lnTo>
                    <a:pt x="912767" y="0"/>
                  </a:lnTo>
                  <a:close/>
                </a:path>
              </a:pathLst>
            </a:cu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charset="0"/>
                <a:ea typeface="ヒラギノ角ゴ Pro W3" pitchFamily="1" charset="-128"/>
              </a:endParaRPr>
            </a:p>
          </p:txBody>
        </p:sp>
      </p:grpSp>
      <p:pic>
        <p:nvPicPr>
          <p:cNvPr id="13" name="Picture 12">
            <a:extLst>
              <a:ext uri="{FF2B5EF4-FFF2-40B4-BE49-F238E27FC236}">
                <a16:creationId xmlns:a16="http://schemas.microsoft.com/office/drawing/2014/main" id="{2C9B22EB-BFBA-452F-A9B5-F0CD0C22C9E8}"/>
              </a:ext>
            </a:extLst>
          </p:cNvPr>
          <p:cNvPicPr preferRelativeResize="0">
            <a:picLocks/>
          </p:cNvPicPr>
          <p:nvPr userDrawn="1"/>
        </p:nvPicPr>
        <p:blipFill>
          <a:blip r:embed="rId36" cstate="print">
            <a:extLst>
              <a:ext uri="{28A0092B-C50C-407E-A947-70E740481C1C}">
                <a14:useLocalDpi xmlns:a14="http://schemas.microsoft.com/office/drawing/2010/main" val="0"/>
              </a:ext>
            </a:extLst>
          </a:blip>
          <a:srcRect/>
          <a:stretch/>
        </p:blipFill>
        <p:spPr>
          <a:xfrm>
            <a:off x="116864" y="4801426"/>
            <a:ext cx="293866" cy="292651"/>
          </a:xfrm>
          <a:prstGeom prst="rect">
            <a:avLst/>
          </a:prstGeom>
        </p:spPr>
      </p:pic>
      <p:pic>
        <p:nvPicPr>
          <p:cNvPr id="15" name="Picture 14" descr="A close up of a logo&#10;&#10;Description automatically generated">
            <a:extLst>
              <a:ext uri="{FF2B5EF4-FFF2-40B4-BE49-F238E27FC236}">
                <a16:creationId xmlns:a16="http://schemas.microsoft.com/office/drawing/2014/main" id="{4396B129-CE4E-42FD-82A0-38E1FC58D1AC}"/>
              </a:ext>
            </a:extLst>
          </p:cNvPr>
          <p:cNvPicPr>
            <a:picLocks noChangeAspect="1"/>
          </p:cNvPicPr>
          <p:nvPr userDrawn="1"/>
        </p:nvPicPr>
        <p:blipFill>
          <a:blip r:embed="rId37" cstate="hqprint">
            <a:alphaModFix amt="15000"/>
            <a:extLst>
              <a:ext uri="{28A0092B-C50C-407E-A947-70E740481C1C}">
                <a14:useLocalDpi xmlns:a14="http://schemas.microsoft.com/office/drawing/2010/main"/>
              </a:ext>
            </a:extLst>
          </a:blip>
          <a:stretch>
            <a:fillRect/>
          </a:stretch>
        </p:blipFill>
        <p:spPr>
          <a:xfrm>
            <a:off x="8337885" y="4522523"/>
            <a:ext cx="579569" cy="223046"/>
          </a:xfrm>
          <a:prstGeom prst="rect">
            <a:avLst/>
          </a:prstGeom>
          <a:effectLst/>
        </p:spPr>
      </p:pic>
      <p:sp>
        <p:nvSpPr>
          <p:cNvPr id="14" name="Slide Number Placeholder 5"/>
          <p:cNvSpPr>
            <a:spLocks noGrp="1"/>
          </p:cNvSpPr>
          <p:nvPr>
            <p:ph type="sldNum" sz="quarter" idx="4"/>
          </p:nvPr>
        </p:nvSpPr>
        <p:spPr>
          <a:xfrm>
            <a:off x="8686800" y="4772025"/>
            <a:ext cx="395782" cy="342900"/>
          </a:xfrm>
          <a:prstGeom prst="rect">
            <a:avLst/>
          </a:prstGeom>
        </p:spPr>
        <p:txBody>
          <a:bodyPr anchor="ctr" anchorCtr="0"/>
          <a:lstStyle>
            <a:lvl1pPr algn="r">
              <a:defRPr sz="800" b="0">
                <a:solidFill>
                  <a:schemeClr val="accent1"/>
                </a:solidFill>
              </a:defRPr>
            </a:lvl1pPr>
          </a:lstStyle>
          <a:p>
            <a:fld id="{6DAB3F6F-6A30-410C-8DAB-3E7769D71CBC}" type="slidenum">
              <a:rPr lang="en-US" smtClean="0"/>
              <a:pPr/>
              <a:t>‹#›</a:t>
            </a:fld>
            <a:endParaRPr lang="en-US" dirty="0"/>
          </a:p>
        </p:txBody>
      </p:sp>
      <p:sp>
        <p:nvSpPr>
          <p:cNvPr id="174087" name="Rectangle 7"/>
          <p:cNvSpPr>
            <a:spLocks noGrp="1" noChangeArrowheads="1"/>
          </p:cNvSpPr>
          <p:nvPr>
            <p:ph type="ftr" sz="quarter" idx="3"/>
          </p:nvPr>
        </p:nvSpPr>
        <p:spPr bwMode="auto">
          <a:xfrm>
            <a:off x="457200" y="4542074"/>
            <a:ext cx="2895600" cy="1714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a:solidFill>
                  <a:schemeClr val="tx2"/>
                </a:solidFill>
                <a:latin typeface="Calibri" pitchFamily="34" charset="0"/>
                <a:cs typeface="Calibri" pitchFamily="34" charset="0"/>
              </a:defRPr>
            </a:lvl1pPr>
          </a:lstStyle>
          <a:p>
            <a:endParaRPr lang="en-US" dirty="0"/>
          </a:p>
        </p:txBody>
      </p:sp>
      <p:sp>
        <p:nvSpPr>
          <p:cNvPr id="174084" name="Rectangle 4"/>
          <p:cNvSpPr>
            <a:spLocks noGrp="1" noChangeArrowheads="1"/>
          </p:cNvSpPr>
          <p:nvPr userDrawn="1">
            <p:ph type="title"/>
          </p:nvPr>
        </p:nvSpPr>
        <p:spPr bwMode="auto">
          <a:xfrm>
            <a:off x="457200" y="68638"/>
            <a:ext cx="8229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74085" name="Rectangle 5"/>
          <p:cNvSpPr>
            <a:spLocks noGrp="1" noChangeArrowheads="1"/>
          </p:cNvSpPr>
          <p:nvPr userDrawn="1">
            <p:ph type="body" idx="1"/>
          </p:nvPr>
        </p:nvSpPr>
        <p:spPr bwMode="auto">
          <a:xfrm>
            <a:off x="457200" y="754438"/>
            <a:ext cx="8229600" cy="37876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Date Placeholder 3"/>
          <p:cNvSpPr txBox="1">
            <a:spLocks/>
          </p:cNvSpPr>
          <p:nvPr userDrawn="1"/>
        </p:nvSpPr>
        <p:spPr>
          <a:xfrm>
            <a:off x="6913655" y="4790594"/>
            <a:ext cx="1771652" cy="311669"/>
          </a:xfrm>
          <a:prstGeom prst="rect">
            <a:avLst/>
          </a:prstGeom>
        </p:spPr>
        <p:txBody>
          <a:bodyPr vert="horz" lIns="91440" tIns="45720" rIns="91440" bIns="45720" rtlCol="0" anchor="ctr"/>
          <a:lstStyle>
            <a:defPPr>
              <a:defRPr lang="en-US"/>
            </a:defPPr>
            <a:lvl1pPr marL="0" algn="l" defTabSz="457200" rtl="0" eaLnBrk="1" latinLnBrk="0" hangingPunct="1">
              <a:defRPr sz="8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sz="700" b="0" i="0" dirty="0">
                <a:solidFill>
                  <a:schemeClr val="accent1"/>
                </a:solidFill>
                <a:latin typeface="Calibri" panose="020F0502020204030204" pitchFamily="34" charset="0"/>
                <a:cs typeface="Calibri" panose="020F0502020204030204" pitchFamily="34" charset="0"/>
              </a:rPr>
              <a:t>©2022 CliftonLarsonAllen LLP</a:t>
            </a:r>
          </a:p>
        </p:txBody>
      </p:sp>
    </p:spTree>
    <p:extLst>
      <p:ext uri="{BB962C8B-B14F-4D97-AF65-F5344CB8AC3E}">
        <p14:creationId xmlns:p14="http://schemas.microsoft.com/office/powerpoint/2010/main" val="243962772"/>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 id="2147483723" r:id="rId18"/>
    <p:sldLayoutId id="2147483724" r:id="rId19"/>
    <p:sldLayoutId id="2147483725" r:id="rId20"/>
    <p:sldLayoutId id="2147483726" r:id="rId21"/>
    <p:sldLayoutId id="2147483727" r:id="rId22"/>
    <p:sldLayoutId id="2147483700" r:id="rId23"/>
    <p:sldLayoutId id="2147483701" r:id="rId24"/>
    <p:sldLayoutId id="2147483702" r:id="rId25"/>
    <p:sldLayoutId id="2147483704" r:id="rId26"/>
    <p:sldLayoutId id="2147483683" r:id="rId27"/>
    <p:sldLayoutId id="2147483680" r:id="rId28"/>
    <p:sldLayoutId id="2147483684" r:id="rId29"/>
    <p:sldLayoutId id="2147483685" r:id="rId30"/>
    <p:sldLayoutId id="2147483690" r:id="rId31"/>
    <p:sldLayoutId id="2147483694" r:id="rId32"/>
    <p:sldLayoutId id="2147483695" r:id="rId33"/>
    <p:sldLayoutId id="2147483668" r:id="rId34"/>
  </p:sldLayoutIdLst>
  <p:hf hdr="0" ftr="0" dt="0"/>
  <p:txStyles>
    <p:titleStyle>
      <a:lvl1pPr algn="l" rtl="0" eaLnBrk="1" fontAlgn="base" hangingPunct="1">
        <a:spcBef>
          <a:spcPct val="0"/>
        </a:spcBef>
        <a:spcAft>
          <a:spcPct val="0"/>
        </a:spcAft>
        <a:defRPr sz="2800" b="0">
          <a:solidFill>
            <a:schemeClr val="accent1"/>
          </a:solidFill>
          <a:latin typeface="Georgia" panose="02040502050405020303" pitchFamily="18" charset="0"/>
          <a:ea typeface="+mj-ea"/>
          <a:cs typeface="Calibri" pitchFamily="34" charset="0"/>
        </a:defRPr>
      </a:lvl1pPr>
      <a:lvl2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2pPr>
      <a:lvl3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3pPr>
      <a:lvl4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4pPr>
      <a:lvl5pPr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5pPr>
      <a:lvl6pPr marL="4572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6pPr>
      <a:lvl7pPr marL="9144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7pPr>
      <a:lvl8pPr marL="13716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8pPr>
      <a:lvl9pPr marL="1828800" algn="l" rtl="0" eaLnBrk="1" fontAlgn="base" hangingPunct="1">
        <a:spcBef>
          <a:spcPct val="0"/>
        </a:spcBef>
        <a:spcAft>
          <a:spcPct val="0"/>
        </a:spcAft>
        <a:defRPr sz="3600" b="1">
          <a:solidFill>
            <a:schemeClr val="tx2"/>
          </a:solidFill>
          <a:latin typeface="Arial Narrow" pitchFamily="1" charset="0"/>
          <a:ea typeface="ヒラギノ角ゴ Pro W3" pitchFamily="1" charset="-128"/>
        </a:defRPr>
      </a:lvl9pPr>
    </p:titleStyle>
    <p:bodyStyle>
      <a:lvl1pPr marL="342900" indent="-342900" algn="l" rtl="0" eaLnBrk="1" fontAlgn="base" hangingPunct="1">
        <a:spcBef>
          <a:spcPct val="20000"/>
        </a:spcBef>
        <a:spcAft>
          <a:spcPct val="0"/>
        </a:spcAft>
        <a:buClr>
          <a:schemeClr val="accent2"/>
        </a:buClr>
        <a:buSzPct val="120000"/>
        <a:buFont typeface="Arial" panose="020B0604020202020204" pitchFamily="34" charset="0"/>
        <a:buChar char="•"/>
        <a:defRPr sz="2400">
          <a:solidFill>
            <a:schemeClr val="tx2"/>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lr>
          <a:schemeClr val="accent2"/>
        </a:buClr>
        <a:buFont typeface="Courier New" panose="02070309020205020404" pitchFamily="49" charset="0"/>
        <a:buChar char="o"/>
        <a:defRPr sz="2000">
          <a:solidFill>
            <a:schemeClr val="tx2"/>
          </a:solidFill>
          <a:latin typeface="Calibri" pitchFamily="34" charset="0"/>
          <a:ea typeface="+mn-ea"/>
          <a:cs typeface="Calibri" pitchFamily="34" charset="0"/>
        </a:defRPr>
      </a:lvl2pPr>
      <a:lvl3pPr marL="1143000" indent="-228600" algn="l" rtl="0" eaLnBrk="1" fontAlgn="base" hangingPunct="1">
        <a:spcBef>
          <a:spcPct val="20000"/>
        </a:spcBef>
        <a:spcAft>
          <a:spcPct val="0"/>
        </a:spcAft>
        <a:buClr>
          <a:schemeClr val="accent2"/>
        </a:buClr>
        <a:buSzPct val="85000"/>
        <a:buFont typeface="Wingdings" panose="05000000000000000000" pitchFamily="2" charset="2"/>
        <a:buChar char="§"/>
        <a:defRPr sz="1800">
          <a:solidFill>
            <a:schemeClr val="tx2"/>
          </a:solidFill>
          <a:latin typeface="Calibri" pitchFamily="34" charset="0"/>
          <a:ea typeface="+mn-ea"/>
          <a:cs typeface="Calibri" pitchFamily="34" charset="0"/>
        </a:defRPr>
      </a:lvl3pPr>
      <a:lvl4pPr marL="16002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4pPr>
      <a:lvl5pPr marL="2057400" indent="-228600" algn="l" rtl="0" eaLnBrk="1" fontAlgn="base" hangingPunct="1">
        <a:spcBef>
          <a:spcPct val="20000"/>
        </a:spcBef>
        <a:spcAft>
          <a:spcPct val="0"/>
        </a:spcAft>
        <a:buClr>
          <a:schemeClr val="accent2"/>
        </a:buClr>
        <a:buFont typeface="Arial" panose="020B0604020202020204" pitchFamily="34" charset="0"/>
        <a:buChar char="•"/>
        <a:defRPr sz="1600">
          <a:solidFill>
            <a:schemeClr val="tx2"/>
          </a:solidFill>
          <a:latin typeface="Calibri" pitchFamily="34" charset="0"/>
          <a:ea typeface="+mn-ea"/>
          <a:cs typeface="Calibri" pitchFamily="34" charset="0"/>
        </a:defRPr>
      </a:lvl5pPr>
      <a:lvl6pPr marL="2514600" indent="-228600" algn="l" rtl="0" eaLnBrk="1" fontAlgn="base" hangingPunct="1">
        <a:spcBef>
          <a:spcPct val="20000"/>
        </a:spcBef>
        <a:spcAft>
          <a:spcPct val="0"/>
        </a:spcAft>
        <a:buFont typeface="Arial" charset="0"/>
        <a:buChar char="–"/>
        <a:defRPr>
          <a:solidFill>
            <a:schemeClr val="tx1"/>
          </a:solidFill>
          <a:latin typeface="+mn-lt"/>
          <a:ea typeface="+mn-ea"/>
        </a:defRPr>
      </a:lvl6pPr>
      <a:lvl7pPr marL="2971800" indent="-228600" algn="l" rtl="0" eaLnBrk="1" fontAlgn="base" hangingPunct="1">
        <a:spcBef>
          <a:spcPct val="20000"/>
        </a:spcBef>
        <a:spcAft>
          <a:spcPct val="0"/>
        </a:spcAft>
        <a:buFont typeface="Arial" charset="0"/>
        <a:buChar char="–"/>
        <a:defRPr>
          <a:solidFill>
            <a:schemeClr val="tx1"/>
          </a:solidFill>
          <a:latin typeface="+mn-lt"/>
          <a:ea typeface="+mn-ea"/>
        </a:defRPr>
      </a:lvl7pPr>
      <a:lvl8pPr marL="3429000" indent="-228600" algn="l" rtl="0" eaLnBrk="1" fontAlgn="base" hangingPunct="1">
        <a:spcBef>
          <a:spcPct val="20000"/>
        </a:spcBef>
        <a:spcAft>
          <a:spcPct val="0"/>
        </a:spcAft>
        <a:buFont typeface="Arial" charset="0"/>
        <a:buChar char="–"/>
        <a:defRPr>
          <a:solidFill>
            <a:schemeClr val="tx1"/>
          </a:solidFill>
          <a:latin typeface="+mn-lt"/>
          <a:ea typeface="+mn-ea"/>
        </a:defRPr>
      </a:lvl8pPr>
      <a:lvl9pPr marL="3886200" indent="-228600" algn="l" rtl="0" eaLnBrk="1" fontAlgn="base" hangingPunct="1">
        <a:spcBef>
          <a:spcPct val="20000"/>
        </a:spcBef>
        <a:spcAft>
          <a:spcPct val="0"/>
        </a:spcAft>
        <a:buFont typeface="Arial" charset="0"/>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blogs.claconnect.com/nonprofitinnovation/be-prepared-for-increasing-cybersecurity-challenges-in-your-nonprofit/?_ga=2.18478329.1775198783.1697999516-962023105.1693242786"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blogs.claconnect.com/nonprofitinnovation/opportunity-for-nonprofit-employers-to-provide-educational-benefits/?_ga=2.9624821.1775198783.1697999516-962023105.1693242786" TargetMode="External"/><Relationship Id="rId4" Type="http://schemas.openxmlformats.org/officeDocument/2006/relationships/hyperlink" Target="https://www.claconnect.com/en/resources/articles/2023/a-future-forward-mindset-can-help-nonprofits-thrive-in-difficult-time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Audit Presentation</a:t>
            </a:r>
          </a:p>
          <a:p>
            <a:r>
              <a:rPr lang="en-US" dirty="0"/>
              <a:t>Year ended June 30, 2023</a:t>
            </a:r>
          </a:p>
          <a:p>
            <a:endParaRPr lang="en-US" dirty="0"/>
          </a:p>
        </p:txBody>
      </p:sp>
      <p:sp>
        <p:nvSpPr>
          <p:cNvPr id="4" name="Title 3"/>
          <p:cNvSpPr>
            <a:spLocks noGrp="1"/>
          </p:cNvSpPr>
          <p:nvPr>
            <p:ph type="title"/>
          </p:nvPr>
        </p:nvSpPr>
        <p:spPr/>
        <p:txBody>
          <a:bodyPr/>
          <a:lstStyle/>
          <a:p>
            <a:r>
              <a:rPr lang="en-US" dirty="0"/>
              <a:t>Ocean Charter School</a:t>
            </a:r>
          </a:p>
        </p:txBody>
      </p:sp>
    </p:spTree>
    <p:extLst>
      <p:ext uri="{BB962C8B-B14F-4D97-AF65-F5344CB8AC3E}">
        <p14:creationId xmlns:p14="http://schemas.microsoft.com/office/powerpoint/2010/main" val="25808390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Financial Highlights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044932981"/>
              </p:ext>
            </p:extLst>
          </p:nvPr>
        </p:nvGraphicFramePr>
        <p:xfrm>
          <a:off x="1485900" y="1085850"/>
          <a:ext cx="61722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p:cNvSpPr>
            <a:spLocks noGrp="1"/>
          </p:cNvSpPr>
          <p:nvPr>
            <p:ph type="sldNum" sz="quarter" idx="4"/>
          </p:nvPr>
        </p:nvSpPr>
        <p:spPr/>
        <p:txBody>
          <a:bodyPr/>
          <a:lstStyle/>
          <a:p>
            <a:fld id="{024168EC-0809-471E-B6F2-40B1D1F018B7}" type="slidenum">
              <a:rPr lang="en-US" smtClean="0"/>
              <a:pPr/>
              <a:t>10</a:t>
            </a:fld>
            <a:endParaRPr lang="en-US" dirty="0"/>
          </a:p>
        </p:txBody>
      </p:sp>
    </p:spTree>
    <p:extLst>
      <p:ext uri="{BB962C8B-B14F-4D97-AF65-F5344CB8AC3E}">
        <p14:creationId xmlns:p14="http://schemas.microsoft.com/office/powerpoint/2010/main" val="33927642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D47AAA7-AA16-14E2-9844-060ADD74D2FE}"/>
              </a:ext>
            </a:extLst>
          </p:cNvPr>
          <p:cNvSpPr>
            <a:spLocks noGrp="1"/>
          </p:cNvSpPr>
          <p:nvPr>
            <p:ph type="sldNum" sz="quarter" idx="4"/>
          </p:nvPr>
        </p:nvSpPr>
        <p:spPr/>
        <p:txBody>
          <a:bodyPr/>
          <a:lstStyle/>
          <a:p>
            <a:fld id="{F8E24598-D429-A34B-B4A6-5808099B37D3}" type="slidenum">
              <a:rPr lang="en-US" smtClean="0"/>
              <a:pPr/>
              <a:t>11</a:t>
            </a:fld>
            <a:endParaRPr lang="en-US" dirty="0"/>
          </a:p>
        </p:txBody>
      </p:sp>
      <p:sp>
        <p:nvSpPr>
          <p:cNvPr id="3" name="Title 2">
            <a:extLst>
              <a:ext uri="{FF2B5EF4-FFF2-40B4-BE49-F238E27FC236}">
                <a16:creationId xmlns:a16="http://schemas.microsoft.com/office/drawing/2014/main" id="{2EEA6095-83D4-672F-6F9D-604794C7DF49}"/>
              </a:ext>
            </a:extLst>
          </p:cNvPr>
          <p:cNvSpPr>
            <a:spLocks noGrp="1"/>
          </p:cNvSpPr>
          <p:nvPr>
            <p:ph type="ctrTitle"/>
          </p:nvPr>
        </p:nvSpPr>
        <p:spPr/>
        <p:txBody>
          <a:bodyPr/>
          <a:lstStyle/>
          <a:p>
            <a:r>
              <a:rPr lang="en-US" dirty="0"/>
              <a:t>New Standards and Creating Opportunities</a:t>
            </a:r>
          </a:p>
        </p:txBody>
      </p:sp>
      <p:sp>
        <p:nvSpPr>
          <p:cNvPr id="4" name="Subtitle 3">
            <a:extLst>
              <a:ext uri="{FF2B5EF4-FFF2-40B4-BE49-F238E27FC236}">
                <a16:creationId xmlns:a16="http://schemas.microsoft.com/office/drawing/2014/main" id="{78EC5D37-07E4-3F56-3652-B55B6452ACD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032775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3FA3F-06E4-3519-861F-2AA95B68C202}"/>
              </a:ext>
            </a:extLst>
          </p:cNvPr>
          <p:cNvSpPr>
            <a:spLocks noGrp="1"/>
          </p:cNvSpPr>
          <p:nvPr>
            <p:ph type="title"/>
          </p:nvPr>
        </p:nvSpPr>
        <p:spPr/>
        <p:txBody>
          <a:bodyPr/>
          <a:lstStyle/>
          <a:p>
            <a:r>
              <a:rPr lang="en-US" dirty="0"/>
              <a:t>New Auditing Standards</a:t>
            </a:r>
          </a:p>
        </p:txBody>
      </p:sp>
      <p:sp>
        <p:nvSpPr>
          <p:cNvPr id="4" name="Slide Number Placeholder 3">
            <a:extLst>
              <a:ext uri="{FF2B5EF4-FFF2-40B4-BE49-F238E27FC236}">
                <a16:creationId xmlns:a16="http://schemas.microsoft.com/office/drawing/2014/main" id="{5C0E96E6-BE58-FC42-8B3A-41FC71B0CDB2}"/>
              </a:ext>
            </a:extLst>
          </p:cNvPr>
          <p:cNvSpPr>
            <a:spLocks noGrp="1"/>
          </p:cNvSpPr>
          <p:nvPr>
            <p:ph type="sldNum" sz="quarter" idx="4"/>
          </p:nvPr>
        </p:nvSpPr>
        <p:spPr/>
        <p:txBody>
          <a:bodyPr/>
          <a:lstStyle/>
          <a:p>
            <a:fld id="{6DAB3F6F-6A30-410C-8DAB-3E7769D71CBC}" type="slidenum">
              <a:rPr lang="en-US" smtClean="0"/>
              <a:pPr/>
              <a:t>12</a:t>
            </a:fld>
            <a:endParaRPr lang="en-US" dirty="0"/>
          </a:p>
        </p:txBody>
      </p:sp>
      <p:pic>
        <p:nvPicPr>
          <p:cNvPr id="14" name="Picture 13">
            <a:extLst>
              <a:ext uri="{FF2B5EF4-FFF2-40B4-BE49-F238E27FC236}">
                <a16:creationId xmlns:a16="http://schemas.microsoft.com/office/drawing/2014/main" id="{9A5FF4CA-8FD1-291E-914A-F1F89526F14F}"/>
              </a:ext>
            </a:extLst>
          </p:cNvPr>
          <p:cNvPicPr>
            <a:picLocks noChangeAspect="1"/>
          </p:cNvPicPr>
          <p:nvPr/>
        </p:nvPicPr>
        <p:blipFill>
          <a:blip r:embed="rId3"/>
          <a:stretch>
            <a:fillRect/>
          </a:stretch>
        </p:blipFill>
        <p:spPr>
          <a:xfrm>
            <a:off x="762000" y="838200"/>
            <a:ext cx="7620000" cy="3467100"/>
          </a:xfrm>
          <a:prstGeom prst="rect">
            <a:avLst/>
          </a:prstGeom>
        </p:spPr>
      </p:pic>
    </p:spTree>
    <p:extLst>
      <p:ext uri="{BB962C8B-B14F-4D97-AF65-F5344CB8AC3E}">
        <p14:creationId xmlns:p14="http://schemas.microsoft.com/office/powerpoint/2010/main" val="1914266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A56CB-CEC8-7C67-F2A6-3D61F24E2726}"/>
              </a:ext>
            </a:extLst>
          </p:cNvPr>
          <p:cNvSpPr>
            <a:spLocks noGrp="1"/>
          </p:cNvSpPr>
          <p:nvPr>
            <p:ph type="title"/>
          </p:nvPr>
        </p:nvSpPr>
        <p:spPr/>
        <p:txBody>
          <a:bodyPr/>
          <a:lstStyle/>
          <a:p>
            <a:pPr algn="ctr"/>
            <a:r>
              <a:rPr lang="en-US" dirty="0"/>
              <a:t>New Auditing Standards – questions to help prepare for implementation</a:t>
            </a:r>
          </a:p>
        </p:txBody>
      </p:sp>
      <p:sp>
        <p:nvSpPr>
          <p:cNvPr id="3" name="Content Placeholder 2">
            <a:extLst>
              <a:ext uri="{FF2B5EF4-FFF2-40B4-BE49-F238E27FC236}">
                <a16:creationId xmlns:a16="http://schemas.microsoft.com/office/drawing/2014/main" id="{2F2DDD48-3414-67DA-DD77-9522B34C3AE5}"/>
              </a:ext>
            </a:extLst>
          </p:cNvPr>
          <p:cNvSpPr>
            <a:spLocks noGrp="1"/>
          </p:cNvSpPr>
          <p:nvPr>
            <p:ph idx="1"/>
          </p:nvPr>
        </p:nvSpPr>
        <p:spPr/>
        <p:txBody>
          <a:bodyPr/>
          <a:lstStyle/>
          <a:p>
            <a:pPr marL="0" indent="0" rtl="0">
              <a:buSzPts val="1900"/>
              <a:buNone/>
            </a:pPr>
            <a:endParaRPr lang="en-US" sz="1200" b="0" i="0" u="none" strike="noStrike" baseline="0" dirty="0">
              <a:solidFill>
                <a:srgbClr val="414142"/>
              </a:solidFill>
              <a:latin typeface="Calibri" panose="020F0502020204030204" pitchFamily="34" charset="0"/>
            </a:endParaRPr>
          </a:p>
          <a:p>
            <a:pPr marL="0" indent="0" rtl="0">
              <a:buSzPts val="1900"/>
              <a:buNone/>
            </a:pPr>
            <a:r>
              <a:rPr lang="en-US" sz="1200" dirty="0">
                <a:solidFill>
                  <a:srgbClr val="414142"/>
                </a:solidFill>
              </a:rPr>
              <a:t>The answers to these questions will help us anticipate the level of effort needed for implementation of the audit standards mentioned in the previous slide. </a:t>
            </a:r>
            <a:endParaRPr lang="en-US" sz="1200" b="0" i="0" u="none" strike="noStrike" baseline="0" dirty="0">
              <a:solidFill>
                <a:srgbClr val="414142"/>
              </a:solidFill>
              <a:latin typeface="Calibri" panose="020F0502020204030204" pitchFamily="34" charset="0"/>
            </a:endParaRPr>
          </a:p>
          <a:p>
            <a:pPr marL="0" indent="0" rtl="0">
              <a:buSzPts val="1900"/>
              <a:buNone/>
            </a:pPr>
            <a:endParaRPr lang="en-US" sz="1200" b="0" i="0" u="none" strike="noStrike" baseline="0" dirty="0">
              <a:solidFill>
                <a:srgbClr val="414142"/>
              </a:solidFill>
              <a:latin typeface="Calibri" panose="020F0502020204030204" pitchFamily="34" charset="0"/>
            </a:endParaRP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Is your financial system a custom solution and/or do you have access to change source code?</a:t>
            </a:r>
            <a:r>
              <a:rPr lang="en-US" sz="1200" b="0" i="0" u="none" strike="noStrike" baseline="0" dirty="0">
                <a:solidFill>
                  <a:srgbClr val="FF0000"/>
                </a:solidFill>
                <a:latin typeface="Calibri" panose="020F0502020204030204" pitchFamily="34" charset="0"/>
              </a:rPr>
              <a:t> </a:t>
            </a:r>
            <a:endParaRPr lang="en-US" sz="1200" b="0" i="0" u="none" strike="noStrike" baseline="0" dirty="0">
              <a:solidFill>
                <a:srgbClr val="414142"/>
              </a:solidFill>
              <a:latin typeface="Calibri" panose="020F0502020204030204" pitchFamily="34" charset="0"/>
            </a:endParaRP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Do you have financial systems other than the GL that you rely on?</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Have you implemented a new financial system or new software modules within the past year?</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Do you prepare financial statements outside of the General Ledger/Financial system?</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Do you formally review user access and segregation of duties within the financial system?</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Do you have a patch and upgrade management process?</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Have you had a cybersecurity breach or incident within the past year?</a:t>
            </a:r>
          </a:p>
          <a:p>
            <a:pPr rtl="0">
              <a:buSzPts val="1900"/>
              <a:buFont typeface="Wingdings" panose="05000000000000000000" pitchFamily="2" charset="2"/>
              <a:buChar char="§"/>
            </a:pPr>
            <a:r>
              <a:rPr lang="en-US" sz="1200" b="0" i="0" u="none" strike="noStrike" baseline="0" dirty="0">
                <a:solidFill>
                  <a:srgbClr val="414142"/>
                </a:solidFill>
                <a:latin typeface="Calibri" panose="020F0502020204030204" pitchFamily="34" charset="0"/>
              </a:rPr>
              <a:t>Do you have written policies over your information technology internal controls?</a:t>
            </a:r>
          </a:p>
          <a:p>
            <a:pPr marL="0" indent="0" rtl="0">
              <a:buNone/>
            </a:pPr>
            <a:endParaRPr lang="en-US" sz="1200" b="0" i="0" u="none" strike="noStrike" baseline="0" dirty="0">
              <a:solidFill>
                <a:srgbClr val="414142"/>
              </a:solidFill>
              <a:latin typeface="Calibri" panose="020F0502020204030204" pitchFamily="34" charset="0"/>
            </a:endParaRPr>
          </a:p>
          <a:p>
            <a:pPr marL="0" indent="0" rtl="0">
              <a:buNone/>
            </a:pPr>
            <a:r>
              <a:rPr lang="en-US" sz="1200" b="0" i="0" u="none" strike="noStrike" baseline="0" dirty="0">
                <a:solidFill>
                  <a:srgbClr val="414142"/>
                </a:solidFill>
                <a:latin typeface="Calibri" panose="020F0502020204030204" pitchFamily="34" charset="0"/>
              </a:rPr>
              <a:t>Do you have written internal controls over your IT system, if not we can help. Having stated controls will help speed up our documentation process and may avoid potential management comments. </a:t>
            </a:r>
          </a:p>
        </p:txBody>
      </p:sp>
      <p:sp>
        <p:nvSpPr>
          <p:cNvPr id="4" name="Slide Number Placeholder 3">
            <a:extLst>
              <a:ext uri="{FF2B5EF4-FFF2-40B4-BE49-F238E27FC236}">
                <a16:creationId xmlns:a16="http://schemas.microsoft.com/office/drawing/2014/main" id="{7BB03AF0-D39D-F171-1BEC-96AFCB9F1073}"/>
              </a:ext>
            </a:extLst>
          </p:cNvPr>
          <p:cNvSpPr>
            <a:spLocks noGrp="1"/>
          </p:cNvSpPr>
          <p:nvPr>
            <p:ph type="sldNum" sz="quarter" idx="4"/>
          </p:nvPr>
        </p:nvSpPr>
        <p:spPr/>
        <p:txBody>
          <a:bodyPr/>
          <a:lstStyle/>
          <a:p>
            <a:fld id="{6DAB3F6F-6A30-410C-8DAB-3E7769D71CBC}" type="slidenum">
              <a:rPr lang="en-US" smtClean="0"/>
              <a:pPr/>
              <a:t>13</a:t>
            </a:fld>
            <a:endParaRPr lang="en-US" dirty="0"/>
          </a:p>
        </p:txBody>
      </p:sp>
    </p:spTree>
    <p:extLst>
      <p:ext uri="{BB962C8B-B14F-4D97-AF65-F5344CB8AC3E}">
        <p14:creationId xmlns:p14="http://schemas.microsoft.com/office/powerpoint/2010/main" val="1384408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10FAF-34AA-8E90-82D9-5881F7469C4A}"/>
              </a:ext>
            </a:extLst>
          </p:cNvPr>
          <p:cNvSpPr>
            <a:spLocks noGrp="1"/>
          </p:cNvSpPr>
          <p:nvPr>
            <p:ph type="title"/>
          </p:nvPr>
        </p:nvSpPr>
        <p:spPr/>
        <p:txBody>
          <a:bodyPr/>
          <a:lstStyle/>
          <a:p>
            <a:r>
              <a:rPr lang="en-US" dirty="0"/>
              <a:t>CLA Resources and Publications</a:t>
            </a:r>
          </a:p>
        </p:txBody>
      </p:sp>
      <p:sp>
        <p:nvSpPr>
          <p:cNvPr id="3" name="Content Placeholder 2">
            <a:extLst>
              <a:ext uri="{FF2B5EF4-FFF2-40B4-BE49-F238E27FC236}">
                <a16:creationId xmlns:a16="http://schemas.microsoft.com/office/drawing/2014/main" id="{BA5AB676-7AE1-94AB-4681-1B14441F3C1A}"/>
              </a:ext>
            </a:extLst>
          </p:cNvPr>
          <p:cNvSpPr>
            <a:spLocks noGrp="1"/>
          </p:cNvSpPr>
          <p:nvPr>
            <p:ph idx="1"/>
          </p:nvPr>
        </p:nvSpPr>
        <p:spPr/>
        <p:txBody>
          <a:bodyPr/>
          <a:lstStyle/>
          <a:p>
            <a:r>
              <a:rPr lang="en-US" dirty="0"/>
              <a:t>Be Prepared for Increasing Cybersecurity Challenges in your Nonprofit: </a:t>
            </a:r>
            <a:r>
              <a:rPr lang="en-US" sz="1200" dirty="0">
                <a:hlinkClick r:id="rId3"/>
              </a:rPr>
              <a:t>https://blogs.claconnect.com/nonprofitinnovation/be-prepared-for-increasing-cybersecurity-challenges-in-your-nonprofit/?_ga=2.18478329.1775198783.1697999516-962023105.1693242786</a:t>
            </a:r>
            <a:r>
              <a:rPr lang="en-US" sz="1200" dirty="0"/>
              <a:t> </a:t>
            </a:r>
          </a:p>
          <a:p>
            <a:r>
              <a:rPr lang="en-US" dirty="0"/>
              <a:t>A Future-Forward Mindset Can Help Nonprofits Thrive in Difficult Times: </a:t>
            </a:r>
            <a:r>
              <a:rPr lang="en-US" sz="1200" dirty="0">
                <a:hlinkClick r:id="rId4"/>
              </a:rPr>
              <a:t>https://www.claconnect.com/en/resources/articles/2023/a-future-forward-mindset-can-help-nonprofits-thrive-in-difficult-times</a:t>
            </a:r>
            <a:r>
              <a:rPr lang="en-US" sz="1200" dirty="0"/>
              <a:t> </a:t>
            </a:r>
          </a:p>
          <a:p>
            <a:r>
              <a:rPr lang="en-US" dirty="0"/>
              <a:t>Opportunity for Nonprofit Employers to Provide Educational Benefits: </a:t>
            </a:r>
            <a:r>
              <a:rPr lang="en-US" sz="1200" dirty="0">
                <a:hlinkClick r:id="rId5"/>
              </a:rPr>
              <a:t>https://blogs.claconnect.com/nonprofitinnovation/opportunity-for-nonprofit-employers-to-provide-educational-benefits/?_ga=2.9624821.1775198783.1697999516-962023105.1693242786</a:t>
            </a:r>
            <a:r>
              <a:rPr lang="en-US" dirty="0"/>
              <a:t> </a:t>
            </a:r>
          </a:p>
        </p:txBody>
      </p:sp>
      <p:sp>
        <p:nvSpPr>
          <p:cNvPr id="4" name="Slide Number Placeholder 3">
            <a:extLst>
              <a:ext uri="{FF2B5EF4-FFF2-40B4-BE49-F238E27FC236}">
                <a16:creationId xmlns:a16="http://schemas.microsoft.com/office/drawing/2014/main" id="{473E3E0A-A3EE-0985-4233-E056D46C4281}"/>
              </a:ext>
            </a:extLst>
          </p:cNvPr>
          <p:cNvSpPr>
            <a:spLocks noGrp="1"/>
          </p:cNvSpPr>
          <p:nvPr>
            <p:ph type="sldNum" sz="quarter" idx="4"/>
          </p:nvPr>
        </p:nvSpPr>
        <p:spPr/>
        <p:txBody>
          <a:bodyPr/>
          <a:lstStyle/>
          <a:p>
            <a:fld id="{6DAB3F6F-6A30-410C-8DAB-3E7769D71CBC}" type="slidenum">
              <a:rPr lang="en-US" smtClean="0"/>
              <a:pPr/>
              <a:t>14</a:t>
            </a:fld>
            <a:endParaRPr lang="en-US" dirty="0"/>
          </a:p>
        </p:txBody>
      </p:sp>
    </p:spTree>
    <p:extLst>
      <p:ext uri="{BB962C8B-B14F-4D97-AF65-F5344CB8AC3E}">
        <p14:creationId xmlns:p14="http://schemas.microsoft.com/office/powerpoint/2010/main" val="5778253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EFF6241-FE9D-7557-916B-24EC6A69F8C4}"/>
              </a:ext>
            </a:extLst>
          </p:cNvPr>
          <p:cNvSpPr>
            <a:spLocks noGrp="1"/>
          </p:cNvSpPr>
          <p:nvPr>
            <p:ph sz="half" idx="1"/>
          </p:nvPr>
        </p:nvSpPr>
        <p:spPr/>
        <p:txBody>
          <a:bodyPr/>
          <a:lstStyle/>
          <a:p>
            <a:r>
              <a:rPr lang="en-US" sz="1600" dirty="0"/>
              <a:t>The investment tax credit (IRC §48). Applies to the purchase, construction, or installation of a broad range of items such as solar panels, geothermal systems, combined heat and power systems, and electrochromic glass, just to name a few. </a:t>
            </a:r>
          </a:p>
          <a:p>
            <a:r>
              <a:rPr lang="en-US" sz="1600" dirty="0"/>
              <a:t>Credit for qualified commercial clean vehicles (IRC §45W). Applies to new electric vehicle purchases or leases. </a:t>
            </a:r>
          </a:p>
          <a:p>
            <a:r>
              <a:rPr lang="en-US" sz="1600" dirty="0"/>
              <a:t>Alternative fuel vehicle refueling property credit (IRC §30C). Applies to several types of alternative fueling stations, including electric vehicle charge stations installed on nonprofit premises.</a:t>
            </a:r>
          </a:p>
          <a:p>
            <a:endParaRPr lang="en-US" dirty="0"/>
          </a:p>
        </p:txBody>
      </p:sp>
      <p:pic>
        <p:nvPicPr>
          <p:cNvPr id="10" name="Content Placeholder 9">
            <a:extLst>
              <a:ext uri="{FF2B5EF4-FFF2-40B4-BE49-F238E27FC236}">
                <a16:creationId xmlns:a16="http://schemas.microsoft.com/office/drawing/2014/main" id="{D1C97B87-4EC0-8208-24FC-DD2CC09FB4C9}"/>
              </a:ext>
            </a:extLst>
          </p:cNvPr>
          <p:cNvPicPr>
            <a:picLocks noGrp="1" noChangeAspect="1"/>
          </p:cNvPicPr>
          <p:nvPr>
            <p:ph sz="half" idx="2"/>
          </p:nvPr>
        </p:nvPicPr>
        <p:blipFill>
          <a:blip r:embed="rId3"/>
          <a:stretch>
            <a:fillRect/>
          </a:stretch>
        </p:blipFill>
        <p:spPr>
          <a:xfrm>
            <a:off x="5191125" y="1932781"/>
            <a:ext cx="2952750" cy="1552575"/>
          </a:xfrm>
        </p:spPr>
      </p:pic>
      <p:sp>
        <p:nvSpPr>
          <p:cNvPr id="2" name="Title 1">
            <a:extLst>
              <a:ext uri="{FF2B5EF4-FFF2-40B4-BE49-F238E27FC236}">
                <a16:creationId xmlns:a16="http://schemas.microsoft.com/office/drawing/2014/main" id="{D5C3AA34-9A56-6323-4DE9-31B40BAECE52}"/>
              </a:ext>
            </a:extLst>
          </p:cNvPr>
          <p:cNvSpPr>
            <a:spLocks noGrp="1"/>
          </p:cNvSpPr>
          <p:nvPr>
            <p:ph type="title"/>
          </p:nvPr>
        </p:nvSpPr>
        <p:spPr/>
        <p:txBody>
          <a:bodyPr/>
          <a:lstStyle/>
          <a:p>
            <a:r>
              <a:rPr lang="en-US" dirty="0"/>
              <a:t>Clean Energy Credits To Consider</a:t>
            </a:r>
          </a:p>
        </p:txBody>
      </p:sp>
      <p:sp>
        <p:nvSpPr>
          <p:cNvPr id="4" name="Slide Number Placeholder 3">
            <a:extLst>
              <a:ext uri="{FF2B5EF4-FFF2-40B4-BE49-F238E27FC236}">
                <a16:creationId xmlns:a16="http://schemas.microsoft.com/office/drawing/2014/main" id="{D9618E6C-3D91-E384-5D3C-475CE535FC8C}"/>
              </a:ext>
            </a:extLst>
          </p:cNvPr>
          <p:cNvSpPr>
            <a:spLocks noGrp="1"/>
          </p:cNvSpPr>
          <p:nvPr>
            <p:ph type="sldNum" sz="quarter" idx="4"/>
          </p:nvPr>
        </p:nvSpPr>
        <p:spPr/>
        <p:txBody>
          <a:bodyPr/>
          <a:lstStyle/>
          <a:p>
            <a:fld id="{6DAB3F6F-6A30-410C-8DAB-3E7769D71CBC}" type="slidenum">
              <a:rPr lang="en-US" smtClean="0"/>
              <a:pPr/>
              <a:t>15</a:t>
            </a:fld>
            <a:endParaRPr lang="en-US" dirty="0"/>
          </a:p>
        </p:txBody>
      </p:sp>
    </p:spTree>
    <p:extLst>
      <p:ext uri="{BB962C8B-B14F-4D97-AF65-F5344CB8AC3E}">
        <p14:creationId xmlns:p14="http://schemas.microsoft.com/office/powerpoint/2010/main" val="2388499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4C4D06-282B-A3AA-0FCA-DD165B0FF11D}"/>
              </a:ext>
            </a:extLst>
          </p:cNvPr>
          <p:cNvSpPr>
            <a:spLocks noGrp="1"/>
          </p:cNvSpPr>
          <p:nvPr>
            <p:ph type="sldNum" sz="quarter" idx="4"/>
          </p:nvPr>
        </p:nvSpPr>
        <p:spPr/>
        <p:txBody>
          <a:bodyPr/>
          <a:lstStyle/>
          <a:p>
            <a:fld id="{F8E24598-D429-A34B-B4A6-5808099B37D3}" type="slidenum">
              <a:rPr lang="en-US" smtClean="0"/>
              <a:pPr/>
              <a:t>16</a:t>
            </a:fld>
            <a:endParaRPr lang="en-US" dirty="0"/>
          </a:p>
        </p:txBody>
      </p:sp>
      <p:sp>
        <p:nvSpPr>
          <p:cNvPr id="3" name="Subtitle 2">
            <a:extLst>
              <a:ext uri="{FF2B5EF4-FFF2-40B4-BE49-F238E27FC236}">
                <a16:creationId xmlns:a16="http://schemas.microsoft.com/office/drawing/2014/main" id="{BA506D52-BCCF-F203-F1A2-499A3AA1B788}"/>
              </a:ext>
            </a:extLst>
          </p:cNvPr>
          <p:cNvSpPr>
            <a:spLocks noGrp="1"/>
          </p:cNvSpPr>
          <p:nvPr>
            <p:ph type="subTitle" idx="1"/>
          </p:nvPr>
        </p:nvSpPr>
        <p:spPr/>
        <p:txBody>
          <a:bodyPr/>
          <a:lstStyle/>
          <a:p>
            <a:endParaRPr lang="en-US"/>
          </a:p>
        </p:txBody>
      </p:sp>
      <p:sp>
        <p:nvSpPr>
          <p:cNvPr id="4" name="Title 3">
            <a:extLst>
              <a:ext uri="{FF2B5EF4-FFF2-40B4-BE49-F238E27FC236}">
                <a16:creationId xmlns:a16="http://schemas.microsoft.com/office/drawing/2014/main" id="{1611EBED-80B5-D01F-BC7F-533AF5A90239}"/>
              </a:ext>
            </a:extLst>
          </p:cNvPr>
          <p:cNvSpPr>
            <a:spLocks noGrp="1"/>
          </p:cNvSpPr>
          <p:nvPr>
            <p:ph type="ctrTitle"/>
          </p:nvPr>
        </p:nvSpPr>
        <p:spPr/>
        <p:txBody>
          <a:bodyPr/>
          <a:lstStyle/>
          <a:p>
            <a:r>
              <a:rPr lang="en-US" dirty="0"/>
              <a:t>Preview of Expected State Compliance Changes</a:t>
            </a:r>
          </a:p>
        </p:txBody>
      </p:sp>
    </p:spTree>
    <p:extLst>
      <p:ext uri="{BB962C8B-B14F-4D97-AF65-F5344CB8AC3E}">
        <p14:creationId xmlns:p14="http://schemas.microsoft.com/office/powerpoint/2010/main" val="200327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F29A9-DC58-B944-ADC1-1249D2A33A0D}"/>
              </a:ext>
            </a:extLst>
          </p:cNvPr>
          <p:cNvSpPr>
            <a:spLocks noGrp="1"/>
          </p:cNvSpPr>
          <p:nvPr>
            <p:ph type="title"/>
          </p:nvPr>
        </p:nvSpPr>
        <p:spPr/>
        <p:txBody>
          <a:bodyPr/>
          <a:lstStyle/>
          <a:p>
            <a:r>
              <a:rPr lang="en-US" dirty="0"/>
              <a:t>Preliminary Changes Expected – 23/24</a:t>
            </a:r>
          </a:p>
        </p:txBody>
      </p:sp>
      <p:sp>
        <p:nvSpPr>
          <p:cNvPr id="3" name="Content Placeholder 2">
            <a:extLst>
              <a:ext uri="{FF2B5EF4-FFF2-40B4-BE49-F238E27FC236}">
                <a16:creationId xmlns:a16="http://schemas.microsoft.com/office/drawing/2014/main" id="{A3720C34-5B6F-417F-4974-52F2E6C8E21A}"/>
              </a:ext>
            </a:extLst>
          </p:cNvPr>
          <p:cNvSpPr>
            <a:spLocks noGrp="1"/>
          </p:cNvSpPr>
          <p:nvPr>
            <p:ph idx="1"/>
          </p:nvPr>
        </p:nvSpPr>
        <p:spPr/>
        <p:txBody>
          <a:bodyPr/>
          <a:lstStyle/>
          <a:p>
            <a:r>
              <a:rPr lang="en-US" dirty="0"/>
              <a:t>Ca Clean Energy – expected to be removed 3/2024</a:t>
            </a:r>
          </a:p>
          <a:p>
            <a:r>
              <a:rPr lang="en-US" dirty="0"/>
              <a:t>Immunizations - expect to remove testing for grades 1st and 8th grade (testing K and7th)</a:t>
            </a:r>
          </a:p>
          <a:p>
            <a:r>
              <a:rPr lang="en-US" dirty="0"/>
              <a:t>ELO-P - expected to add guidance indicating school closures will need to be verified against a board resolution documenting the closure in addition to documentation substantiating the need for closure. This will result in no penalty as a result of the emergency closure. </a:t>
            </a:r>
          </a:p>
          <a:p>
            <a:r>
              <a:rPr lang="en-US" dirty="0"/>
              <a:t>TK – expect to add testing of early enrollment children for reduced ratio requirements of 20:1 and 10:1.</a:t>
            </a:r>
          </a:p>
        </p:txBody>
      </p:sp>
      <p:sp>
        <p:nvSpPr>
          <p:cNvPr id="4" name="Slide Number Placeholder 3">
            <a:extLst>
              <a:ext uri="{FF2B5EF4-FFF2-40B4-BE49-F238E27FC236}">
                <a16:creationId xmlns:a16="http://schemas.microsoft.com/office/drawing/2014/main" id="{6997561F-97BF-6C54-3E63-8E341442CA83}"/>
              </a:ext>
            </a:extLst>
          </p:cNvPr>
          <p:cNvSpPr>
            <a:spLocks noGrp="1"/>
          </p:cNvSpPr>
          <p:nvPr>
            <p:ph type="sldNum" sz="quarter" idx="4"/>
          </p:nvPr>
        </p:nvSpPr>
        <p:spPr/>
        <p:txBody>
          <a:bodyPr/>
          <a:lstStyle/>
          <a:p>
            <a:fld id="{6DAB3F6F-6A30-410C-8DAB-3E7769D71CBC}" type="slidenum">
              <a:rPr lang="en-US" smtClean="0"/>
              <a:pPr/>
              <a:t>17</a:t>
            </a:fld>
            <a:endParaRPr lang="en-US" dirty="0"/>
          </a:p>
        </p:txBody>
      </p:sp>
    </p:spTree>
    <p:extLst>
      <p:ext uri="{BB962C8B-B14F-4D97-AF65-F5344CB8AC3E}">
        <p14:creationId xmlns:p14="http://schemas.microsoft.com/office/powerpoint/2010/main" val="14082088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F08BB-14D9-CC79-7BA0-BD2CB4F7FD60}"/>
              </a:ext>
            </a:extLst>
          </p:cNvPr>
          <p:cNvSpPr>
            <a:spLocks noGrp="1"/>
          </p:cNvSpPr>
          <p:nvPr>
            <p:ph type="title"/>
          </p:nvPr>
        </p:nvSpPr>
        <p:spPr/>
        <p:txBody>
          <a:bodyPr/>
          <a:lstStyle/>
          <a:p>
            <a:r>
              <a:rPr lang="en-US" dirty="0"/>
              <a:t>Preliminary Changes Expected – 23/24</a:t>
            </a:r>
          </a:p>
        </p:txBody>
      </p:sp>
      <p:sp>
        <p:nvSpPr>
          <p:cNvPr id="3" name="Content Placeholder 2">
            <a:extLst>
              <a:ext uri="{FF2B5EF4-FFF2-40B4-BE49-F238E27FC236}">
                <a16:creationId xmlns:a16="http://schemas.microsoft.com/office/drawing/2014/main" id="{41A7F5BA-299D-A362-29EA-6F154C7750B6}"/>
              </a:ext>
            </a:extLst>
          </p:cNvPr>
          <p:cNvSpPr>
            <a:spLocks noGrp="1"/>
          </p:cNvSpPr>
          <p:nvPr>
            <p:ph idx="1"/>
          </p:nvPr>
        </p:nvSpPr>
        <p:spPr/>
        <p:txBody>
          <a:bodyPr/>
          <a:lstStyle/>
          <a:p>
            <a:r>
              <a:rPr lang="en-US" dirty="0"/>
              <a:t>New section to be tested: Arts and Music in Schools (Proposition 28)</a:t>
            </a:r>
          </a:p>
          <a:p>
            <a:pPr lvl="1"/>
            <a:r>
              <a:rPr lang="en-US" sz="1600" dirty="0"/>
              <a:t>Check certifications were made</a:t>
            </a:r>
          </a:p>
          <a:p>
            <a:pPr lvl="1"/>
            <a:r>
              <a:rPr lang="en-US" sz="1600" dirty="0"/>
              <a:t>LEA posted on its website board adopted report required under Ed Code section 8820(g)(4)</a:t>
            </a:r>
          </a:p>
          <a:p>
            <a:pPr lvl="1"/>
            <a:r>
              <a:rPr lang="en-US" sz="1600" dirty="0"/>
              <a:t>Funds used to supplement existing funds available for arts education programs.</a:t>
            </a:r>
          </a:p>
          <a:p>
            <a:pPr lvl="1"/>
            <a:r>
              <a:rPr lang="en-US" sz="1600" dirty="0"/>
              <a:t>Testing of expenditures (might not be in 23/24)</a:t>
            </a:r>
          </a:p>
          <a:p>
            <a:pPr lvl="1"/>
            <a:r>
              <a:rPr lang="en-US" sz="1600" dirty="0"/>
              <a:t>Expenditures testing that that no more than 20 percent of the expenditures (Resource 6770) for the allocation year were used for allowable purposes other than certificated or classified salaries and benefits for arts education program instruction and no more than 1 percent of the total funding received in the allocation year (Resource 6770) was used for administrative expenses, including indirect costs. (20% waiver can be obtained)</a:t>
            </a:r>
          </a:p>
        </p:txBody>
      </p:sp>
      <p:sp>
        <p:nvSpPr>
          <p:cNvPr id="4" name="Slide Number Placeholder 3">
            <a:extLst>
              <a:ext uri="{FF2B5EF4-FFF2-40B4-BE49-F238E27FC236}">
                <a16:creationId xmlns:a16="http://schemas.microsoft.com/office/drawing/2014/main" id="{34872BD2-8A94-1D12-37D6-0184926E038C}"/>
              </a:ext>
            </a:extLst>
          </p:cNvPr>
          <p:cNvSpPr>
            <a:spLocks noGrp="1"/>
          </p:cNvSpPr>
          <p:nvPr>
            <p:ph type="sldNum" sz="quarter" idx="4"/>
          </p:nvPr>
        </p:nvSpPr>
        <p:spPr/>
        <p:txBody>
          <a:bodyPr/>
          <a:lstStyle/>
          <a:p>
            <a:fld id="{6DAB3F6F-6A30-410C-8DAB-3E7769D71CBC}" type="slidenum">
              <a:rPr lang="en-US" smtClean="0"/>
              <a:pPr/>
              <a:t>18</a:t>
            </a:fld>
            <a:endParaRPr lang="en-US" dirty="0"/>
          </a:p>
        </p:txBody>
      </p:sp>
    </p:spTree>
    <p:extLst>
      <p:ext uri="{BB962C8B-B14F-4D97-AF65-F5344CB8AC3E}">
        <p14:creationId xmlns:p14="http://schemas.microsoft.com/office/powerpoint/2010/main" val="3017156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749-409F-4AD8-9B23-163209A9A94C}"/>
              </a:ext>
            </a:extLst>
          </p:cNvPr>
          <p:cNvSpPr>
            <a:spLocks noGrp="1"/>
          </p:cNvSpPr>
          <p:nvPr>
            <p:ph type="title"/>
          </p:nvPr>
        </p:nvSpPr>
        <p:spPr/>
        <p:txBody>
          <a:bodyPr/>
          <a:lstStyle/>
          <a:p>
            <a:r>
              <a:rPr lang="en-US" dirty="0"/>
              <a:t>Preliminary Changes – 24/25</a:t>
            </a:r>
          </a:p>
        </p:txBody>
      </p:sp>
      <p:sp>
        <p:nvSpPr>
          <p:cNvPr id="3" name="Content Placeholder 2">
            <a:extLst>
              <a:ext uri="{FF2B5EF4-FFF2-40B4-BE49-F238E27FC236}">
                <a16:creationId xmlns:a16="http://schemas.microsoft.com/office/drawing/2014/main" id="{A170DB41-724A-B41A-578B-AA6C3F823CAD}"/>
              </a:ext>
            </a:extLst>
          </p:cNvPr>
          <p:cNvSpPr>
            <a:spLocks noGrp="1"/>
          </p:cNvSpPr>
          <p:nvPr>
            <p:ph idx="1"/>
          </p:nvPr>
        </p:nvSpPr>
        <p:spPr/>
        <p:txBody>
          <a:bodyPr/>
          <a:lstStyle/>
          <a:p>
            <a:r>
              <a:rPr lang="en-US" sz="1600" dirty="0"/>
              <a:t>In-Person Instruction Grant</a:t>
            </a:r>
          </a:p>
          <a:p>
            <a:pPr lvl="1"/>
            <a:r>
              <a:rPr lang="en-US" sz="1600" dirty="0"/>
              <a:t>Expect to verify the LEA submitted the expenditure report to CDE pursuant to Education Code section 43523(c)</a:t>
            </a:r>
          </a:p>
          <a:p>
            <a:r>
              <a:rPr lang="en-US" sz="1600" dirty="0"/>
              <a:t>Schedule of Instructional Time – J13A</a:t>
            </a:r>
          </a:p>
          <a:p>
            <a:pPr lvl="1"/>
            <a:r>
              <a:rPr lang="en-US" sz="1600" dirty="0"/>
              <a:t>Expecting to add requirement that a finding be reported if the school’s J13A is not approved by the CDE by the time the audit report is issued as the school does not meet minimum requirements without it.</a:t>
            </a:r>
          </a:p>
        </p:txBody>
      </p:sp>
      <p:sp>
        <p:nvSpPr>
          <p:cNvPr id="4" name="Slide Number Placeholder 3">
            <a:extLst>
              <a:ext uri="{FF2B5EF4-FFF2-40B4-BE49-F238E27FC236}">
                <a16:creationId xmlns:a16="http://schemas.microsoft.com/office/drawing/2014/main" id="{C7B7A84C-117A-ACD4-F63F-7B803B4FB4F2}"/>
              </a:ext>
            </a:extLst>
          </p:cNvPr>
          <p:cNvSpPr>
            <a:spLocks noGrp="1"/>
          </p:cNvSpPr>
          <p:nvPr>
            <p:ph type="sldNum" sz="quarter" idx="4"/>
          </p:nvPr>
        </p:nvSpPr>
        <p:spPr/>
        <p:txBody>
          <a:bodyPr/>
          <a:lstStyle/>
          <a:p>
            <a:fld id="{6DAB3F6F-6A30-410C-8DAB-3E7769D71CBC}" type="slidenum">
              <a:rPr lang="en-US" smtClean="0"/>
              <a:pPr/>
              <a:t>19</a:t>
            </a:fld>
            <a:endParaRPr lang="en-US" dirty="0"/>
          </a:p>
        </p:txBody>
      </p:sp>
    </p:spTree>
    <p:extLst>
      <p:ext uri="{BB962C8B-B14F-4D97-AF65-F5344CB8AC3E}">
        <p14:creationId xmlns:p14="http://schemas.microsoft.com/office/powerpoint/2010/main" val="18948690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CAEDE7-E8E3-4BA9-A9BF-FB01707516C6}"/>
              </a:ext>
            </a:extLst>
          </p:cNvPr>
          <p:cNvSpPr>
            <a:spLocks noGrp="1"/>
          </p:cNvSpPr>
          <p:nvPr>
            <p:ph type="sldNum" sz="quarter" idx="10"/>
          </p:nvPr>
        </p:nvSpPr>
        <p:spPr/>
        <p:txBody>
          <a:bodyPr/>
          <a:lstStyle/>
          <a:p>
            <a:fld id="{F8E24598-D429-A34B-B4A6-5808099B37D3}" type="slidenum">
              <a:rPr lang="en-US" smtClean="0"/>
              <a:pPr/>
              <a:t>2</a:t>
            </a:fld>
            <a:endParaRPr lang="en-US" dirty="0"/>
          </a:p>
        </p:txBody>
      </p:sp>
    </p:spTree>
    <p:extLst>
      <p:ext uri="{BB962C8B-B14F-4D97-AF65-F5344CB8AC3E}">
        <p14:creationId xmlns:p14="http://schemas.microsoft.com/office/powerpoint/2010/main" val="8661525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74091-4BD8-75A4-DDC5-2D6421A7B81B}"/>
              </a:ext>
            </a:extLst>
          </p:cNvPr>
          <p:cNvSpPr>
            <a:spLocks noGrp="1"/>
          </p:cNvSpPr>
          <p:nvPr>
            <p:ph type="title"/>
          </p:nvPr>
        </p:nvSpPr>
        <p:spPr/>
        <p:txBody>
          <a:bodyPr/>
          <a:lstStyle/>
          <a:p>
            <a:r>
              <a:rPr lang="en-US" dirty="0"/>
              <a:t>Preliminary Changes – 24/25</a:t>
            </a:r>
          </a:p>
        </p:txBody>
      </p:sp>
      <p:sp>
        <p:nvSpPr>
          <p:cNvPr id="3" name="Content Placeholder 2">
            <a:extLst>
              <a:ext uri="{FF2B5EF4-FFF2-40B4-BE49-F238E27FC236}">
                <a16:creationId xmlns:a16="http://schemas.microsoft.com/office/drawing/2014/main" id="{E5625180-8F2A-3128-E086-E97E12F61776}"/>
              </a:ext>
            </a:extLst>
          </p:cNvPr>
          <p:cNvSpPr>
            <a:spLocks noGrp="1"/>
          </p:cNvSpPr>
          <p:nvPr>
            <p:ph idx="1"/>
          </p:nvPr>
        </p:nvSpPr>
        <p:spPr/>
        <p:txBody>
          <a:bodyPr/>
          <a:lstStyle/>
          <a:p>
            <a:r>
              <a:rPr lang="en-US" sz="1600" dirty="0"/>
              <a:t>Immunizations </a:t>
            </a:r>
          </a:p>
          <a:p>
            <a:pPr lvl="1"/>
            <a:r>
              <a:rPr lang="en-US" sz="1600" dirty="0"/>
              <a:t>Expected change for medical exemptions: will be required to be issued through the California Immunization Registry - Medical Exemption website (Form IMM-1288)</a:t>
            </a:r>
          </a:p>
          <a:p>
            <a:r>
              <a:rPr lang="en-US" sz="1600" dirty="0"/>
              <a:t>ELO-P</a:t>
            </a:r>
          </a:p>
          <a:p>
            <a:pPr lvl="1"/>
            <a:r>
              <a:rPr lang="en-US" sz="1600" dirty="0"/>
              <a:t>Verification that all program staff and volunteers were subject to health screening and fingerprinting clearance requirements.</a:t>
            </a:r>
          </a:p>
          <a:p>
            <a:pPr lvl="1"/>
            <a:r>
              <a:rPr lang="en-US" sz="1600" dirty="0"/>
              <a:t>If the LEA contracted with a third-party to operate a program, verification the LEA complied with the following: The contract required the third-party to notify the LEA by the next working day following, and to submit a written report within seven days of, the occurrence of any health- or safety related issues, including, but not limited to, issues involving criminal background clearances for employees, building safety, and any event specified in subdivision (c) pursuant to EC section 8483.4(b).</a:t>
            </a:r>
          </a:p>
          <a:p>
            <a:pPr lvl="1"/>
            <a:r>
              <a:rPr lang="en-US" sz="1600" dirty="0"/>
              <a:t>The LEA required the third party to request from parents or guardians pupil health information, such as whether a pupil has allergies or asthma, before pupil enrollment pursuant to EC section 8483.4(d).</a:t>
            </a:r>
          </a:p>
        </p:txBody>
      </p:sp>
      <p:sp>
        <p:nvSpPr>
          <p:cNvPr id="4" name="Slide Number Placeholder 3">
            <a:extLst>
              <a:ext uri="{FF2B5EF4-FFF2-40B4-BE49-F238E27FC236}">
                <a16:creationId xmlns:a16="http://schemas.microsoft.com/office/drawing/2014/main" id="{B7D1096E-6A3F-6422-12BD-184F91D08293}"/>
              </a:ext>
            </a:extLst>
          </p:cNvPr>
          <p:cNvSpPr>
            <a:spLocks noGrp="1"/>
          </p:cNvSpPr>
          <p:nvPr>
            <p:ph type="sldNum" sz="quarter" idx="4"/>
          </p:nvPr>
        </p:nvSpPr>
        <p:spPr/>
        <p:txBody>
          <a:bodyPr/>
          <a:lstStyle/>
          <a:p>
            <a:fld id="{6DAB3F6F-6A30-410C-8DAB-3E7769D71CBC}" type="slidenum">
              <a:rPr lang="en-US" smtClean="0"/>
              <a:pPr/>
              <a:t>20</a:t>
            </a:fld>
            <a:endParaRPr lang="en-US" dirty="0"/>
          </a:p>
        </p:txBody>
      </p:sp>
    </p:spTree>
    <p:extLst>
      <p:ext uri="{BB962C8B-B14F-4D97-AF65-F5344CB8AC3E}">
        <p14:creationId xmlns:p14="http://schemas.microsoft.com/office/powerpoint/2010/main" val="21929945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sz="half" idx="2"/>
          </p:nvPr>
        </p:nvSpPr>
        <p:spPr>
          <a:xfrm>
            <a:off x="519953" y="397621"/>
            <a:ext cx="3526268" cy="1860922"/>
          </a:xfrm>
        </p:spPr>
        <p:txBody>
          <a:bodyPr/>
          <a:lstStyle/>
          <a:p>
            <a:pPr lvl="0"/>
            <a:r>
              <a:rPr lang="en-US" dirty="0"/>
              <a:t>Marlen Gomez, CPA</a:t>
            </a:r>
          </a:p>
          <a:p>
            <a:pPr lvl="0"/>
            <a:r>
              <a:rPr lang="en-US" dirty="0"/>
              <a:t>Principal</a:t>
            </a:r>
          </a:p>
          <a:p>
            <a:pPr lvl="0"/>
            <a:r>
              <a:rPr lang="en-US" dirty="0"/>
              <a:t>Nonprofit</a:t>
            </a:r>
          </a:p>
          <a:p>
            <a:pPr lvl="0"/>
            <a:r>
              <a:rPr lang="en-US" dirty="0"/>
              <a:t>Marlen.Gomez@claconnect.com</a:t>
            </a:r>
          </a:p>
          <a:p>
            <a:pPr lvl="0"/>
            <a:r>
              <a:rPr lang="en-US" dirty="0"/>
              <a:t>626-857-7300</a:t>
            </a:r>
          </a:p>
          <a:p>
            <a:pPr lvl="0"/>
            <a:endParaRPr lang="en-US" dirty="0"/>
          </a:p>
        </p:txBody>
      </p:sp>
      <p:sp>
        <p:nvSpPr>
          <p:cNvPr id="2" name="Slide Number Placeholder 1"/>
          <p:cNvSpPr>
            <a:spLocks noGrp="1"/>
          </p:cNvSpPr>
          <p:nvPr>
            <p:ph type="sldNum" sz="quarter" idx="4294967295"/>
          </p:nvPr>
        </p:nvSpPr>
        <p:spPr>
          <a:xfrm>
            <a:off x="8748713" y="4772025"/>
            <a:ext cx="395287" cy="342900"/>
          </a:xfrm>
        </p:spPr>
        <p:txBody>
          <a:bodyPr/>
          <a:lstStyle/>
          <a:p>
            <a:fld id="{F8E24598-D429-A34B-B4A6-5808099B37D3}" type="slidenum">
              <a:rPr lang="en-US" smtClean="0"/>
              <a:pPr/>
              <a:t>21</a:t>
            </a:fld>
            <a:endParaRPr lang="en-US" dirty="0"/>
          </a:p>
        </p:txBody>
      </p:sp>
      <p:sp>
        <p:nvSpPr>
          <p:cNvPr id="3" name="TextBox 2">
            <a:extLst>
              <a:ext uri="{FF2B5EF4-FFF2-40B4-BE49-F238E27FC236}">
                <a16:creationId xmlns:a16="http://schemas.microsoft.com/office/drawing/2014/main" id="{C9C35833-091A-BA17-8E2B-B0C761C4C048}"/>
              </a:ext>
            </a:extLst>
          </p:cNvPr>
          <p:cNvSpPr txBox="1"/>
          <p:nvPr/>
        </p:nvSpPr>
        <p:spPr>
          <a:xfrm>
            <a:off x="4808220" y="450919"/>
            <a:ext cx="4053840" cy="1754326"/>
          </a:xfrm>
          <a:prstGeom prst="rect">
            <a:avLst/>
          </a:prstGeom>
          <a:noFill/>
        </p:spPr>
        <p:txBody>
          <a:bodyPr wrap="square" rtlCol="0">
            <a:spAutoFit/>
          </a:bodyPr>
          <a:lstStyle/>
          <a:p>
            <a:pPr lvl="0"/>
            <a:r>
              <a:rPr lang="en-US" dirty="0">
                <a:latin typeface="Georgia" panose="02040502050405020303" pitchFamily="18" charset="0"/>
              </a:rPr>
              <a:t>Robert Arredondo</a:t>
            </a:r>
          </a:p>
          <a:p>
            <a:pPr lvl="0"/>
            <a:r>
              <a:rPr lang="en-US" dirty="0">
                <a:latin typeface="Georgia" panose="02040502050405020303" pitchFamily="18" charset="0"/>
              </a:rPr>
              <a:t>Senior</a:t>
            </a:r>
          </a:p>
          <a:p>
            <a:pPr lvl="0"/>
            <a:r>
              <a:rPr lang="en-US" dirty="0">
                <a:latin typeface="Georgia" panose="02040502050405020303" pitchFamily="18" charset="0"/>
              </a:rPr>
              <a:t>Nonprofit</a:t>
            </a:r>
          </a:p>
          <a:p>
            <a:pPr lvl="0"/>
            <a:r>
              <a:rPr lang="en-US" dirty="0">
                <a:latin typeface="Georgia" panose="02040502050405020303" pitchFamily="18" charset="0"/>
              </a:rPr>
              <a:t>Robert.Arredondo@claconnect.com</a:t>
            </a:r>
          </a:p>
          <a:p>
            <a:pPr lvl="0"/>
            <a:r>
              <a:rPr lang="en-US" dirty="0">
                <a:latin typeface="Georgia" panose="02040502050405020303" pitchFamily="18" charset="0"/>
              </a:rPr>
              <a:t>626-387-5239 </a:t>
            </a:r>
          </a:p>
          <a:p>
            <a:endParaRPr lang="en-US" dirty="0"/>
          </a:p>
        </p:txBody>
      </p:sp>
    </p:spTree>
    <p:extLst>
      <p:ext uri="{BB962C8B-B14F-4D97-AF65-F5344CB8AC3E}">
        <p14:creationId xmlns:p14="http://schemas.microsoft.com/office/powerpoint/2010/main" val="4176448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a:t>
            </a:r>
          </a:p>
        </p:txBody>
      </p:sp>
      <p:sp>
        <p:nvSpPr>
          <p:cNvPr id="11" name="Slide Number Placeholder 10"/>
          <p:cNvSpPr>
            <a:spLocks noGrp="1"/>
          </p:cNvSpPr>
          <p:nvPr>
            <p:ph type="sldNum" sz="quarter" idx="4"/>
          </p:nvPr>
        </p:nvSpPr>
        <p:spPr/>
        <p:txBody>
          <a:bodyPr/>
          <a:lstStyle/>
          <a:p>
            <a:fld id="{F8E24598-D429-A34B-B4A6-5808099B37D3}" type="slidenum">
              <a:rPr lang="en-US" smtClean="0"/>
              <a:pPr/>
              <a:t>3</a:t>
            </a:fld>
            <a:endParaRPr lang="en-US" dirty="0"/>
          </a:p>
        </p:txBody>
      </p:sp>
      <p:graphicFrame>
        <p:nvGraphicFramePr>
          <p:cNvPr id="5" name="Content Placeholder 6"/>
          <p:cNvGraphicFramePr>
            <a:graphicFrameLocks/>
          </p:cNvGraphicFramePr>
          <p:nvPr>
            <p:extLst>
              <p:ext uri="{D42A27DB-BD31-4B8C-83A1-F6EECF244321}">
                <p14:modId xmlns:p14="http://schemas.microsoft.com/office/powerpoint/2010/main" val="4110006496"/>
              </p:ext>
            </p:extLst>
          </p:nvPr>
        </p:nvGraphicFramePr>
        <p:xfrm>
          <a:off x="457200" y="942550"/>
          <a:ext cx="8229600" cy="1741149"/>
        </p:xfrm>
        <a:graphic>
          <a:graphicData uri="http://schemas.openxmlformats.org/drawingml/2006/table">
            <a:tbl>
              <a:tblPr firstRow="1">
                <a:tableStyleId>{5C22544A-7EE6-4342-B048-85BDC9FD1C3A}</a:tableStyleId>
              </a:tblPr>
              <a:tblGrid>
                <a:gridCol w="7100047">
                  <a:extLst>
                    <a:ext uri="{9D8B030D-6E8A-4147-A177-3AD203B41FA5}">
                      <a16:colId xmlns:a16="http://schemas.microsoft.com/office/drawing/2014/main" val="20000"/>
                    </a:ext>
                  </a:extLst>
                </a:gridCol>
                <a:gridCol w="1129553">
                  <a:extLst>
                    <a:ext uri="{9D8B030D-6E8A-4147-A177-3AD203B41FA5}">
                      <a16:colId xmlns:a16="http://schemas.microsoft.com/office/drawing/2014/main" val="20001"/>
                    </a:ext>
                  </a:extLst>
                </a:gridCol>
              </a:tblGrid>
              <a:tr h="230289">
                <a:tc>
                  <a:txBody>
                    <a:bodyPr/>
                    <a:lstStyle/>
                    <a:p>
                      <a:r>
                        <a:rPr lang="en-US" sz="1200" b="0" i="1" dirty="0">
                          <a:solidFill>
                            <a:schemeClr val="bg2">
                              <a:lumMod val="50000"/>
                            </a:schemeClr>
                          </a:solidFill>
                        </a:rPr>
                        <a:t>Topic</a:t>
                      </a:r>
                    </a:p>
                  </a:txBody>
                  <a:tcPr marL="72614" marR="72614" marT="25718" marB="25718">
                    <a:noFill/>
                  </a:tcPr>
                </a:tc>
                <a:tc>
                  <a:txBody>
                    <a:bodyPr/>
                    <a:lstStyle/>
                    <a:p>
                      <a:pPr algn="ctr"/>
                      <a:r>
                        <a:rPr lang="en-US" sz="1200" b="0" i="1" dirty="0">
                          <a:solidFill>
                            <a:schemeClr val="bg2">
                              <a:lumMod val="50000"/>
                            </a:schemeClr>
                          </a:solidFill>
                        </a:rPr>
                        <a:t>Slide</a:t>
                      </a:r>
                    </a:p>
                  </a:txBody>
                  <a:tcPr marL="72614" marR="72614" marT="25718" marB="25718">
                    <a:noFill/>
                  </a:tcPr>
                </a:tc>
                <a:extLst>
                  <a:ext uri="{0D108BD9-81ED-4DB2-BD59-A6C34878D82A}">
                    <a16:rowId xmlns:a16="http://schemas.microsoft.com/office/drawing/2014/main" val="10000"/>
                  </a:ext>
                </a:extLst>
              </a:tr>
              <a:tr h="237309">
                <a:tc>
                  <a:txBody>
                    <a:bodyPr/>
                    <a:lstStyle/>
                    <a:p>
                      <a:pPr marL="0" indent="0">
                        <a:buFont typeface="Arial" panose="020B0604020202020204" pitchFamily="34" charset="0"/>
                        <a:buNone/>
                      </a:pPr>
                      <a:r>
                        <a:rPr lang="en-US" sz="1400" b="1" dirty="0"/>
                        <a:t>Executive Summary</a:t>
                      </a:r>
                    </a:p>
                  </a:txBody>
                  <a:tcPr marL="72614" marR="72614" marT="25718" marB="25718">
                    <a:solidFill>
                      <a:schemeClr val="accent3">
                        <a:lumMod val="20000"/>
                        <a:lumOff val="80000"/>
                      </a:schemeClr>
                    </a:solidFill>
                  </a:tcPr>
                </a:tc>
                <a:tc>
                  <a:txBody>
                    <a:bodyPr/>
                    <a:lstStyle/>
                    <a:p>
                      <a:pPr marL="0" indent="0" algn="ctr">
                        <a:buFont typeface="Arial" panose="020B0604020202020204" pitchFamily="34" charset="0"/>
                        <a:buNone/>
                      </a:pPr>
                      <a:r>
                        <a:rPr lang="en-US" sz="1200" b="0" dirty="0"/>
                        <a:t>5</a:t>
                      </a:r>
                    </a:p>
                  </a:txBody>
                  <a:tcPr marL="72614" marR="72614" marT="25718" marB="25718">
                    <a:solidFill>
                      <a:schemeClr val="accent3">
                        <a:lumMod val="20000"/>
                        <a:lumOff val="80000"/>
                      </a:schemeClr>
                    </a:solidFill>
                  </a:tcPr>
                </a:tc>
                <a:extLst>
                  <a:ext uri="{0D108BD9-81ED-4DB2-BD59-A6C34878D82A}">
                    <a16:rowId xmlns:a16="http://schemas.microsoft.com/office/drawing/2014/main" val="10001"/>
                  </a:ext>
                </a:extLst>
              </a:tr>
              <a:tr h="237309">
                <a:tc gridSpan="2">
                  <a:txBody>
                    <a:bodyPr/>
                    <a:lstStyle/>
                    <a:p>
                      <a:r>
                        <a:rPr lang="en-US" sz="1400" b="1" dirty="0"/>
                        <a:t>Your Business</a:t>
                      </a:r>
                    </a:p>
                  </a:txBody>
                  <a:tcPr marL="72614" marR="72614" marT="25718" marB="25718">
                    <a:solidFill>
                      <a:schemeClr val="accent3">
                        <a:lumMod val="20000"/>
                        <a:lumOff val="80000"/>
                      </a:schemeClr>
                    </a:solidFill>
                  </a:tcPr>
                </a:tc>
                <a:tc hMerge="1">
                  <a:txBody>
                    <a:bodyPr/>
                    <a:lstStyle/>
                    <a:p>
                      <a:pPr algn="ctr"/>
                      <a:endParaRPr lang="en-US" sz="1100" dirty="0"/>
                    </a:p>
                  </a:txBody>
                  <a:tcPr marL="72614" marR="72614" marT="25718" marB="25718"/>
                </a:tc>
                <a:extLst>
                  <a:ext uri="{0D108BD9-81ED-4DB2-BD59-A6C34878D82A}">
                    <a16:rowId xmlns:a16="http://schemas.microsoft.com/office/drawing/2014/main" val="10006"/>
                  </a:ext>
                </a:extLst>
              </a:tr>
              <a:tr h="228573">
                <a:tc>
                  <a:txBody>
                    <a:bodyPr/>
                    <a:lstStyle/>
                    <a:p>
                      <a:pPr marL="0" lvl="1" indent="0"/>
                      <a:r>
                        <a:rPr lang="en-US" sz="1100" dirty="0"/>
                        <a:t>Financial Highlights</a:t>
                      </a:r>
                    </a:p>
                  </a:txBody>
                  <a:tcPr marL="72614" marR="72614" marT="25718" marB="25718">
                    <a:noFill/>
                  </a:tcPr>
                </a:tc>
                <a:tc>
                  <a:txBody>
                    <a:bodyPr/>
                    <a:lstStyle/>
                    <a:p>
                      <a:pPr algn="ctr"/>
                      <a:r>
                        <a:rPr lang="en-US" sz="1100" dirty="0"/>
                        <a:t>7-10</a:t>
                      </a:r>
                    </a:p>
                  </a:txBody>
                  <a:tcPr marL="72614" marR="72614" marT="25718" marB="25718">
                    <a:noFill/>
                  </a:tcPr>
                </a:tc>
                <a:extLst>
                  <a:ext uri="{0D108BD9-81ED-4DB2-BD59-A6C34878D82A}">
                    <a16:rowId xmlns:a16="http://schemas.microsoft.com/office/drawing/2014/main" val="10008"/>
                  </a:ext>
                </a:extLst>
              </a:tr>
              <a:tr h="237309">
                <a:tc>
                  <a:txBody>
                    <a:bodyPr/>
                    <a:lstStyle/>
                    <a:p>
                      <a:pPr marL="0" indent="0">
                        <a:buFont typeface="Arial" panose="020B0604020202020204" pitchFamily="34" charset="0"/>
                        <a:buNone/>
                      </a:pPr>
                      <a:r>
                        <a:rPr lang="en-US" sz="1400" b="1" dirty="0"/>
                        <a:t>New Standards &amp; Creating Opportunities</a:t>
                      </a:r>
                    </a:p>
                  </a:txBody>
                  <a:tcPr marL="72614" marR="72614" marT="25718" marB="25718">
                    <a:solidFill>
                      <a:schemeClr val="accent3">
                        <a:lumMod val="20000"/>
                        <a:lumOff val="80000"/>
                      </a:schemeClr>
                    </a:solidFill>
                  </a:tcPr>
                </a:tc>
                <a:tc>
                  <a:txBody>
                    <a:bodyPr/>
                    <a:lstStyle/>
                    <a:p>
                      <a:pPr marL="0" indent="0" algn="ctr">
                        <a:buFont typeface="Arial" panose="020B0604020202020204" pitchFamily="34" charset="0"/>
                        <a:buNone/>
                      </a:pPr>
                      <a:r>
                        <a:rPr lang="en-US" sz="1200" b="0" dirty="0"/>
                        <a:t>11-15</a:t>
                      </a:r>
                    </a:p>
                  </a:txBody>
                  <a:tcPr marL="72614" marR="72614" marT="25718" marB="25718"/>
                </a:tc>
                <a:extLst>
                  <a:ext uri="{0D108BD9-81ED-4DB2-BD59-A6C34878D82A}">
                    <a16:rowId xmlns:a16="http://schemas.microsoft.com/office/drawing/2014/main" val="10009"/>
                  </a:ext>
                </a:extLst>
              </a:tr>
              <a:tr h="237309">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dirty="0"/>
                        <a:t>Preview of Expected State Compliance Changes</a:t>
                      </a:r>
                    </a:p>
                  </a:txBody>
                  <a:tcPr marL="72614" marR="72614" marT="25718" marB="25718">
                    <a:solidFill>
                      <a:schemeClr val="accent3">
                        <a:lumMod val="20000"/>
                        <a:lumOff val="80000"/>
                      </a:schemeClr>
                    </a:solidFill>
                  </a:tcPr>
                </a:tc>
                <a:tc>
                  <a:txBody>
                    <a:bodyPr/>
                    <a:lstStyle/>
                    <a:p>
                      <a:pPr marL="0" indent="0" algn="ctr">
                        <a:buFont typeface="Arial" panose="020B0604020202020204" pitchFamily="34" charset="0"/>
                        <a:buNone/>
                      </a:pPr>
                      <a:r>
                        <a:rPr lang="en-US" sz="1200" b="0" dirty="0"/>
                        <a:t>16-20</a:t>
                      </a:r>
                    </a:p>
                  </a:txBody>
                  <a:tcPr marL="72614" marR="72614" marT="25718" marB="25718"/>
                </a:tc>
                <a:extLst>
                  <a:ext uri="{0D108BD9-81ED-4DB2-BD59-A6C34878D82A}">
                    <a16:rowId xmlns:a16="http://schemas.microsoft.com/office/drawing/2014/main" val="3902762276"/>
                  </a:ext>
                </a:extLst>
              </a:tr>
              <a:tr h="202262">
                <a:tc>
                  <a:txBody>
                    <a:bodyPr/>
                    <a:lstStyle/>
                    <a:p>
                      <a:pPr marL="0" lvl="1" indent="0"/>
                      <a:endParaRPr lang="en-US" sz="1100" dirty="0"/>
                    </a:p>
                  </a:txBody>
                  <a:tcPr marL="72614" marR="72614" marT="25718" marB="25718">
                    <a:solidFill>
                      <a:schemeClr val="bg1"/>
                    </a:solidFill>
                  </a:tcPr>
                </a:tc>
                <a:tc>
                  <a:txBody>
                    <a:bodyPr/>
                    <a:lstStyle/>
                    <a:p>
                      <a:pPr algn="ctr"/>
                      <a:endParaRPr lang="en-US" sz="1100" dirty="0"/>
                    </a:p>
                  </a:txBody>
                  <a:tcPr marL="72614" marR="72614" marT="25718" marB="25718">
                    <a:solidFill>
                      <a:schemeClr val="bg1"/>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1160443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r>
              <a:rPr lang="en-US" dirty="0"/>
              <a:t>Results of Professional Services</a:t>
            </a:r>
          </a:p>
        </p:txBody>
      </p:sp>
      <p:sp>
        <p:nvSpPr>
          <p:cNvPr id="5" name="Title 4"/>
          <p:cNvSpPr>
            <a:spLocks noGrp="1"/>
          </p:cNvSpPr>
          <p:nvPr>
            <p:ph type="ctrTitle"/>
          </p:nvPr>
        </p:nvSpPr>
        <p:spPr/>
        <p:txBody>
          <a:bodyPr/>
          <a:lstStyle/>
          <a:p>
            <a:r>
              <a:rPr lang="en-US" dirty="0"/>
              <a:t>Executive Summary</a:t>
            </a:r>
          </a:p>
        </p:txBody>
      </p:sp>
      <p:sp>
        <p:nvSpPr>
          <p:cNvPr id="4" name="Slide Number Placeholder 3"/>
          <p:cNvSpPr>
            <a:spLocks noGrp="1"/>
          </p:cNvSpPr>
          <p:nvPr>
            <p:ph type="sldNum" sz="quarter" idx="4"/>
          </p:nvPr>
        </p:nvSpPr>
        <p:spPr/>
        <p:txBody>
          <a:bodyPr/>
          <a:lstStyle/>
          <a:p>
            <a:fld id="{F8E24598-D429-A34B-B4A6-5808099B37D3}" type="slidenum">
              <a:rPr lang="en-US" smtClean="0"/>
              <a:pPr/>
              <a:t>4</a:t>
            </a:fld>
            <a:endParaRPr lang="en-US" dirty="0"/>
          </a:p>
        </p:txBody>
      </p:sp>
    </p:spTree>
    <p:extLst>
      <p:ext uri="{BB962C8B-B14F-4D97-AF65-F5344CB8AC3E}">
        <p14:creationId xmlns:p14="http://schemas.microsoft.com/office/powerpoint/2010/main" val="19692520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Results of Professional Services</a:t>
            </a:r>
          </a:p>
        </p:txBody>
      </p:sp>
      <p:sp>
        <p:nvSpPr>
          <p:cNvPr id="4" name="Slide Number Placeholder 3"/>
          <p:cNvSpPr>
            <a:spLocks noGrp="1"/>
          </p:cNvSpPr>
          <p:nvPr>
            <p:ph type="sldNum" sz="quarter" idx="4"/>
          </p:nvPr>
        </p:nvSpPr>
        <p:spPr/>
        <p:txBody>
          <a:bodyPr/>
          <a:lstStyle/>
          <a:p>
            <a:fld id="{F8E24598-D429-A34B-B4A6-5808099B37D3}" type="slidenum">
              <a:rPr lang="en-US" smtClean="0"/>
              <a:pPr/>
              <a:t>5</a:t>
            </a:fld>
            <a:endParaRPr lang="en-US" dirty="0"/>
          </a:p>
        </p:txBody>
      </p:sp>
      <p:graphicFrame>
        <p:nvGraphicFramePr>
          <p:cNvPr id="5" name="Diagram 4"/>
          <p:cNvGraphicFramePr/>
          <p:nvPr>
            <p:extLst>
              <p:ext uri="{D42A27DB-BD31-4B8C-83A1-F6EECF244321}">
                <p14:modId xmlns:p14="http://schemas.microsoft.com/office/powerpoint/2010/main" val="2758457506"/>
              </p:ext>
            </p:extLst>
          </p:nvPr>
        </p:nvGraphicFramePr>
        <p:xfrm>
          <a:off x="457200" y="859809"/>
          <a:ext cx="8229600" cy="387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8275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1408E6-C70D-BD87-70F5-66E37104F832}"/>
              </a:ext>
            </a:extLst>
          </p:cNvPr>
          <p:cNvSpPr>
            <a:spLocks noGrp="1"/>
          </p:cNvSpPr>
          <p:nvPr>
            <p:ph type="sldNum" sz="quarter" idx="4"/>
          </p:nvPr>
        </p:nvSpPr>
        <p:spPr/>
        <p:txBody>
          <a:bodyPr/>
          <a:lstStyle/>
          <a:p>
            <a:fld id="{F8E24598-D429-A34B-B4A6-5808099B37D3}" type="slidenum">
              <a:rPr lang="en-US" smtClean="0"/>
              <a:pPr/>
              <a:t>6</a:t>
            </a:fld>
            <a:endParaRPr lang="en-US" dirty="0"/>
          </a:p>
        </p:txBody>
      </p:sp>
      <p:sp>
        <p:nvSpPr>
          <p:cNvPr id="3" name="Title 2">
            <a:extLst>
              <a:ext uri="{FF2B5EF4-FFF2-40B4-BE49-F238E27FC236}">
                <a16:creationId xmlns:a16="http://schemas.microsoft.com/office/drawing/2014/main" id="{8576C77E-A630-0DFC-AD57-6BCA642A5C86}"/>
              </a:ext>
            </a:extLst>
          </p:cNvPr>
          <p:cNvSpPr>
            <a:spLocks noGrp="1"/>
          </p:cNvSpPr>
          <p:nvPr>
            <p:ph type="ctrTitle"/>
          </p:nvPr>
        </p:nvSpPr>
        <p:spPr/>
        <p:txBody>
          <a:bodyPr/>
          <a:lstStyle/>
          <a:p>
            <a:r>
              <a:rPr lang="en-US" dirty="0"/>
              <a:t>Your Business</a:t>
            </a:r>
          </a:p>
        </p:txBody>
      </p:sp>
      <p:sp>
        <p:nvSpPr>
          <p:cNvPr id="4" name="Subtitle 3">
            <a:extLst>
              <a:ext uri="{FF2B5EF4-FFF2-40B4-BE49-F238E27FC236}">
                <a16:creationId xmlns:a16="http://schemas.microsoft.com/office/drawing/2014/main" id="{18F59168-A227-9175-ECCF-CE53A8908B7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861611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dirty="0"/>
              <a:t>Financial Highlights</a:t>
            </a:r>
          </a:p>
        </p:txBody>
      </p:sp>
      <p:graphicFrame>
        <p:nvGraphicFramePr>
          <p:cNvPr id="3" name="Content Placeholder 2">
            <a:extLst>
              <a:ext uri="{FF2B5EF4-FFF2-40B4-BE49-F238E27FC236}">
                <a16:creationId xmlns:a16="http://schemas.microsoft.com/office/drawing/2014/main" id="{4DB7488A-EF05-64C3-C1AB-3889B2549734}"/>
              </a:ext>
            </a:extLst>
          </p:cNvPr>
          <p:cNvGraphicFramePr>
            <a:graphicFrameLocks noGrp="1"/>
          </p:cNvGraphicFramePr>
          <p:nvPr>
            <p:ph idx="1"/>
            <p:extLst>
              <p:ext uri="{D42A27DB-BD31-4B8C-83A1-F6EECF244321}">
                <p14:modId xmlns:p14="http://schemas.microsoft.com/office/powerpoint/2010/main" val="2080563152"/>
              </p:ext>
            </p:extLst>
          </p:nvPr>
        </p:nvGraphicFramePr>
        <p:xfrm>
          <a:off x="457200" y="804863"/>
          <a:ext cx="8229600" cy="37607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4"/>
          </p:nvPr>
        </p:nvSpPr>
        <p:spPr/>
        <p:txBody>
          <a:bodyPr/>
          <a:lstStyle/>
          <a:p>
            <a:fld id="{F8E24598-D429-A34B-B4A6-5808099B37D3}" type="slidenum">
              <a:rPr lang="en-US" smtClean="0"/>
              <a:pPr/>
              <a:t>7</a:t>
            </a:fld>
            <a:endParaRPr lang="en-US" dirty="0"/>
          </a:p>
        </p:txBody>
      </p:sp>
    </p:spTree>
    <p:extLst>
      <p:ext uri="{BB962C8B-B14F-4D97-AF65-F5344CB8AC3E}">
        <p14:creationId xmlns:p14="http://schemas.microsoft.com/office/powerpoint/2010/main" val="27814806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64140-182B-B40F-18B9-47F9B8070FCF}"/>
              </a:ext>
            </a:extLst>
          </p:cNvPr>
          <p:cNvSpPr>
            <a:spLocks noGrp="1"/>
          </p:cNvSpPr>
          <p:nvPr>
            <p:ph type="title"/>
          </p:nvPr>
        </p:nvSpPr>
        <p:spPr/>
        <p:txBody>
          <a:bodyPr/>
          <a:lstStyle/>
          <a:p>
            <a:r>
              <a:rPr lang="en-US" dirty="0"/>
              <a:t>Financial Highlights</a:t>
            </a:r>
          </a:p>
        </p:txBody>
      </p:sp>
      <p:sp>
        <p:nvSpPr>
          <p:cNvPr id="4" name="Slide Number Placeholder 3">
            <a:extLst>
              <a:ext uri="{FF2B5EF4-FFF2-40B4-BE49-F238E27FC236}">
                <a16:creationId xmlns:a16="http://schemas.microsoft.com/office/drawing/2014/main" id="{8FD8DBB7-A0B7-7630-A48F-0176F6523C9F}"/>
              </a:ext>
            </a:extLst>
          </p:cNvPr>
          <p:cNvSpPr>
            <a:spLocks noGrp="1"/>
          </p:cNvSpPr>
          <p:nvPr>
            <p:ph type="sldNum" sz="quarter" idx="4"/>
          </p:nvPr>
        </p:nvSpPr>
        <p:spPr/>
        <p:txBody>
          <a:bodyPr/>
          <a:lstStyle/>
          <a:p>
            <a:fld id="{6DAB3F6F-6A30-410C-8DAB-3E7769D71CBC}" type="slidenum">
              <a:rPr lang="en-US" smtClean="0"/>
              <a:pPr/>
              <a:t>8</a:t>
            </a:fld>
            <a:endParaRPr lang="en-US" dirty="0"/>
          </a:p>
        </p:txBody>
      </p:sp>
      <p:pic>
        <p:nvPicPr>
          <p:cNvPr id="8" name="Content Placeholder 7">
            <a:extLst>
              <a:ext uri="{FF2B5EF4-FFF2-40B4-BE49-F238E27FC236}">
                <a16:creationId xmlns:a16="http://schemas.microsoft.com/office/drawing/2014/main" id="{15F75D0F-0C4A-3024-5985-85ADA4D19D34}"/>
              </a:ext>
            </a:extLst>
          </p:cNvPr>
          <p:cNvPicPr>
            <a:picLocks noGrp="1" noChangeAspect="1"/>
          </p:cNvPicPr>
          <p:nvPr>
            <p:ph idx="1"/>
          </p:nvPr>
        </p:nvPicPr>
        <p:blipFill>
          <a:blip r:embed="rId3"/>
          <a:stretch>
            <a:fillRect/>
          </a:stretch>
        </p:blipFill>
        <p:spPr>
          <a:xfrm>
            <a:off x="2658501" y="804863"/>
            <a:ext cx="3983304" cy="3914389"/>
          </a:xfrm>
        </p:spPr>
      </p:pic>
    </p:spTree>
    <p:extLst>
      <p:ext uri="{BB962C8B-B14F-4D97-AF65-F5344CB8AC3E}">
        <p14:creationId xmlns:p14="http://schemas.microsoft.com/office/powerpoint/2010/main" val="51487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D31AA-A3D0-BEEA-0A74-7C092513EBCC}"/>
              </a:ext>
            </a:extLst>
          </p:cNvPr>
          <p:cNvSpPr>
            <a:spLocks noGrp="1"/>
          </p:cNvSpPr>
          <p:nvPr>
            <p:ph type="title"/>
          </p:nvPr>
        </p:nvSpPr>
        <p:spPr/>
        <p:txBody>
          <a:bodyPr/>
          <a:lstStyle/>
          <a:p>
            <a:r>
              <a:rPr lang="en-US" dirty="0"/>
              <a:t>Financial Highlights</a:t>
            </a:r>
          </a:p>
        </p:txBody>
      </p:sp>
      <p:pic>
        <p:nvPicPr>
          <p:cNvPr id="6" name="Content Placeholder 5">
            <a:extLst>
              <a:ext uri="{FF2B5EF4-FFF2-40B4-BE49-F238E27FC236}">
                <a16:creationId xmlns:a16="http://schemas.microsoft.com/office/drawing/2014/main" id="{EC783D55-575C-A913-20DA-B83B6B239AD4}"/>
              </a:ext>
            </a:extLst>
          </p:cNvPr>
          <p:cNvPicPr>
            <a:picLocks noGrp="1" noChangeAspect="1"/>
          </p:cNvPicPr>
          <p:nvPr>
            <p:ph idx="1"/>
          </p:nvPr>
        </p:nvPicPr>
        <p:blipFill>
          <a:blip r:embed="rId3"/>
          <a:stretch>
            <a:fillRect/>
          </a:stretch>
        </p:blipFill>
        <p:spPr>
          <a:xfrm>
            <a:off x="1738312" y="846931"/>
            <a:ext cx="5667375" cy="3676650"/>
          </a:xfrm>
        </p:spPr>
      </p:pic>
      <p:sp>
        <p:nvSpPr>
          <p:cNvPr id="4" name="Slide Number Placeholder 3">
            <a:extLst>
              <a:ext uri="{FF2B5EF4-FFF2-40B4-BE49-F238E27FC236}">
                <a16:creationId xmlns:a16="http://schemas.microsoft.com/office/drawing/2014/main" id="{70488B18-4C1C-638A-AFCC-5757829776F6}"/>
              </a:ext>
            </a:extLst>
          </p:cNvPr>
          <p:cNvSpPr>
            <a:spLocks noGrp="1"/>
          </p:cNvSpPr>
          <p:nvPr>
            <p:ph type="sldNum" sz="quarter" idx="4"/>
          </p:nvPr>
        </p:nvSpPr>
        <p:spPr/>
        <p:txBody>
          <a:bodyPr/>
          <a:lstStyle/>
          <a:p>
            <a:fld id="{6DAB3F6F-6A30-410C-8DAB-3E7769D71CBC}" type="slidenum">
              <a:rPr lang="en-US" smtClean="0"/>
              <a:pPr/>
              <a:t>9</a:t>
            </a:fld>
            <a:endParaRPr lang="en-US" dirty="0"/>
          </a:p>
        </p:txBody>
      </p:sp>
    </p:spTree>
    <p:extLst>
      <p:ext uri="{BB962C8B-B14F-4D97-AF65-F5344CB8AC3E}">
        <p14:creationId xmlns:p14="http://schemas.microsoft.com/office/powerpoint/2010/main" val="823744207"/>
      </p:ext>
    </p:extLst>
  </p:cSld>
  <p:clrMapOvr>
    <a:masterClrMapping/>
  </p:clrMapOvr>
</p:sld>
</file>

<file path=ppt/theme/theme1.xml><?xml version="1.0" encoding="utf-8"?>
<a:theme xmlns:a="http://schemas.openxmlformats.org/drawingml/2006/main" name="1_1-CLA-PowerPoint HD">
  <a:themeElements>
    <a:clrScheme name="CLA Color Palette">
      <a:dk1>
        <a:srgbClr val="414142"/>
      </a:dk1>
      <a:lt1>
        <a:srgbClr val="FFFFFF"/>
      </a:lt1>
      <a:dk2>
        <a:srgbClr val="414142"/>
      </a:dk2>
      <a:lt2>
        <a:srgbClr val="DAD8D7"/>
      </a:lt2>
      <a:accent1>
        <a:srgbClr val="2E334E"/>
      </a:accent1>
      <a:accent2>
        <a:srgbClr val="7DD2D3"/>
      </a:accent2>
      <a:accent3>
        <a:srgbClr val="E2E868"/>
      </a:accent3>
      <a:accent4>
        <a:srgbClr val="EE5340"/>
      </a:accent4>
      <a:accent5>
        <a:srgbClr val="FBC55A"/>
      </a:accent5>
      <a:accent6>
        <a:srgbClr val="DAD8D7"/>
      </a:accent6>
      <a:hlink>
        <a:srgbClr val="5CB8B2"/>
      </a:hlink>
      <a:folHlink>
        <a:srgbClr val="5CB8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ヒラギノ角ゴ Pro W3"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000000"/>
        </a:dk1>
        <a:lt1>
          <a:srgbClr val="DBD4C5"/>
        </a:lt1>
        <a:dk2>
          <a:srgbClr val="FFFFFF"/>
        </a:dk2>
        <a:lt2>
          <a:srgbClr val="323232"/>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4">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09859"/>
        </a:folHlink>
      </a:clrScheme>
      <a:clrMap bg1="lt1" tx1="dk1" bg2="lt2" tx2="dk2" accent1="accent1" accent2="accent2" accent3="accent3" accent4="accent4" accent5="accent5" accent6="accent6" hlink="hlink" folHlink="folHlink"/>
    </a:extraClrScheme>
    <a:extraClrScheme>
      <a:clrScheme name="Blank Presentation 15">
        <a:dk1>
          <a:srgbClr val="000000"/>
        </a:dk1>
        <a:lt1>
          <a:srgbClr val="DBD4C5"/>
        </a:lt1>
        <a:dk2>
          <a:srgbClr val="FFFFFF"/>
        </a:dk2>
        <a:lt2>
          <a:srgbClr val="ED6F1E"/>
        </a:lt2>
        <a:accent1>
          <a:srgbClr val="A78F91"/>
        </a:accent1>
        <a:accent2>
          <a:srgbClr val="B55341"/>
        </a:accent2>
        <a:accent3>
          <a:srgbClr val="EAE6DF"/>
        </a:accent3>
        <a:accent4>
          <a:srgbClr val="000000"/>
        </a:accent4>
        <a:accent5>
          <a:srgbClr val="D0C6C7"/>
        </a:accent5>
        <a:accent6>
          <a:srgbClr val="A44A3A"/>
        </a:accent6>
        <a:hlink>
          <a:srgbClr val="5D87A1"/>
        </a:hlink>
        <a:folHlink>
          <a:srgbClr val="9EA37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LA-Widescreen" id="{4D1ABCCF-DFD5-4E5E-9231-B6C831BF1E19}" vid="{BD1CACB8-EEF4-4B66-A1E0-CC852773BA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1234F0215D9104BB094789FFCA3949D" ma:contentTypeVersion="9" ma:contentTypeDescription="Create a new document." ma:contentTypeScope="" ma:versionID="ed66bd444616b7f1bb1ea79cee0a8807">
  <xsd:schema xmlns:xsd="http://www.w3.org/2001/XMLSchema" xmlns:xs="http://www.w3.org/2001/XMLSchema" xmlns:p="http://schemas.microsoft.com/office/2006/metadata/properties" xmlns:ns2="1c866872-bc7f-4f4f-a388-ff9389fdbb7b" targetNamespace="http://schemas.microsoft.com/office/2006/metadata/properties" ma:root="true" ma:fieldsID="287de1b0a8de1476a3329ee6be4b0730" ns2:_="">
    <xsd:import namespace="1c866872-bc7f-4f4f-a388-ff9389fdbb7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866872-bc7f-4f4f-a388-ff9389fdbb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DA104B3-3D1C-4F10-9723-68F746A77802}">
  <ds:schemaRefs>
    <ds:schemaRef ds:uri="http://schemas.microsoft.com/sharepoint/v3/contenttype/forms"/>
  </ds:schemaRefs>
</ds:datastoreItem>
</file>

<file path=customXml/itemProps2.xml><?xml version="1.0" encoding="utf-8"?>
<ds:datastoreItem xmlns:ds="http://schemas.openxmlformats.org/officeDocument/2006/customXml" ds:itemID="{DD970948-E753-4CFA-9BCD-11F3CA3BBC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866872-bc7f-4f4f-a388-ff9389fdbb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944BBBC-50C5-47EB-8D82-EC547626082F}">
  <ds:schemaRefs>
    <ds:schemaRef ds:uri="http://schemas.microsoft.com/office/2006/metadata/properties"/>
    <ds:schemaRef ds:uri="http://purl.org/dc/dcmitype/"/>
    <ds:schemaRef ds:uri="http://purl.org/dc/elements/1.1/"/>
    <ds:schemaRef ds:uri="http://schemas.microsoft.com/office/2006/documentManagement/types"/>
    <ds:schemaRef ds:uri="1c866872-bc7f-4f4f-a388-ff9389fdbb7b"/>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651</TotalTime>
  <Words>2327</Words>
  <Application>Microsoft Macintosh PowerPoint</Application>
  <PresentationFormat>On-screen Show (16:9)</PresentationFormat>
  <Paragraphs>192</Paragraphs>
  <Slides>21</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Arial Narrow</vt:lpstr>
      <vt:lpstr>Calibri</vt:lpstr>
      <vt:lpstr>Courier New</vt:lpstr>
      <vt:lpstr>Georgia</vt:lpstr>
      <vt:lpstr>Symbol</vt:lpstr>
      <vt:lpstr>Times New Roman</vt:lpstr>
      <vt:lpstr>Wingdings</vt:lpstr>
      <vt:lpstr>1_1-CLA-PowerPoint HD</vt:lpstr>
      <vt:lpstr>Ocean Charter School</vt:lpstr>
      <vt:lpstr>PowerPoint Presentation</vt:lpstr>
      <vt:lpstr>Table of Contents</vt:lpstr>
      <vt:lpstr>Executive Summary</vt:lpstr>
      <vt:lpstr>Results of Professional Services</vt:lpstr>
      <vt:lpstr>Your Business</vt:lpstr>
      <vt:lpstr>Financial Highlights</vt:lpstr>
      <vt:lpstr>Financial Highlights</vt:lpstr>
      <vt:lpstr>Financial Highlights</vt:lpstr>
      <vt:lpstr>Financial Highlights</vt:lpstr>
      <vt:lpstr>New Standards and Creating Opportunities</vt:lpstr>
      <vt:lpstr>New Auditing Standards</vt:lpstr>
      <vt:lpstr>New Auditing Standards – questions to help prepare for implementation</vt:lpstr>
      <vt:lpstr>CLA Resources and Publications</vt:lpstr>
      <vt:lpstr>Clean Energy Credits To Consider</vt:lpstr>
      <vt:lpstr>Preview of Expected State Compliance Changes</vt:lpstr>
      <vt:lpstr>Preliminary Changes Expected – 23/24</vt:lpstr>
      <vt:lpstr>Preliminary Changes Expected – 23/24</vt:lpstr>
      <vt:lpstr>Preliminary Changes – 24/25</vt:lpstr>
      <vt:lpstr>Preliminary Changes – 24/25</vt:lpstr>
      <vt:lpstr>PowerPoint Presentation</vt:lpstr>
    </vt:vector>
  </TitlesOfParts>
  <Company>CLA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Dzwonkiewicz, Nicole</dc:creator>
  <cp:lastModifiedBy>LAUSD User</cp:lastModifiedBy>
  <cp:revision>81</cp:revision>
  <dcterms:created xsi:type="dcterms:W3CDTF">2021-05-06T15:30:06Z</dcterms:created>
  <dcterms:modified xsi:type="dcterms:W3CDTF">2023-12-05T01:15:44Z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0x01010091234F0215D9104BB094789FFCA3949D</vt:lpwstr>
  </property>
  <property fmtid="{D5CDD505-2E9C-101B-9397-08002B2CF9AE}" pid="3" name="tabName">
    <vt:lpwstr>General Correspondence</vt:lpwstr>
  </property>
  <property fmtid="{D5CDD505-2E9C-101B-9397-08002B2CF9AE}" pid="4" name="tabIndex">
    <vt:lpwstr>0120.00</vt:lpwstr>
  </property>
  <property fmtid="{D5CDD505-2E9C-101B-9397-08002B2CF9AE}" pid="5" name="workpaperIndex">
    <vt:lpwstr>0120.10</vt:lpwstr>
  </property>
</Properties>
</file>