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27"/>
  </p:notesMasterIdLst>
  <p:sldIdLst>
    <p:sldId id="550" r:id="rId5"/>
    <p:sldId id="443" r:id="rId6"/>
    <p:sldId id="552" r:id="rId7"/>
    <p:sldId id="579" r:id="rId8"/>
    <p:sldId id="459" r:id="rId9"/>
    <p:sldId id="394" r:id="rId10"/>
    <p:sldId id="580" r:id="rId11"/>
    <p:sldId id="574" r:id="rId12"/>
    <p:sldId id="554" r:id="rId13"/>
    <p:sldId id="388" r:id="rId14"/>
    <p:sldId id="481" r:id="rId15"/>
    <p:sldId id="389" r:id="rId16"/>
    <p:sldId id="576" r:id="rId17"/>
    <p:sldId id="563" r:id="rId18"/>
    <p:sldId id="575" r:id="rId19"/>
    <p:sldId id="582" r:id="rId20"/>
    <p:sldId id="567" r:id="rId21"/>
    <p:sldId id="569" r:id="rId22"/>
    <p:sldId id="555" r:id="rId23"/>
    <p:sldId id="581" r:id="rId24"/>
    <p:sldId id="577" r:id="rId25"/>
    <p:sldId id="439"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7416" userDrawn="1">
          <p15:clr>
            <a:srgbClr val="A4A3A4"/>
          </p15:clr>
        </p15:guide>
        <p15:guide id="3" pos="7224" userDrawn="1">
          <p15:clr>
            <a:srgbClr val="A4A3A4"/>
          </p15:clr>
        </p15:guide>
        <p15:guide id="4" orient="horz" pos="568" userDrawn="1">
          <p15:clr>
            <a:srgbClr val="A4A3A4"/>
          </p15:clr>
        </p15:guide>
        <p15:guide id="5" orient="horz" pos="1632" userDrawn="1">
          <p15:clr>
            <a:srgbClr val="A4A3A4"/>
          </p15:clr>
        </p15:guide>
        <p15:guide id="7" orient="horz" pos="1752" userDrawn="1">
          <p15:clr>
            <a:srgbClr val="A4A3A4"/>
          </p15:clr>
        </p15:guide>
        <p15:guide id="8" orient="horz" pos="1488" userDrawn="1">
          <p15:clr>
            <a:srgbClr val="A4A3A4"/>
          </p15:clr>
        </p15:guide>
        <p15:guide id="9" pos="870" userDrawn="1">
          <p15:clr>
            <a:srgbClr val="A4A3A4"/>
          </p15:clr>
        </p15:guide>
        <p15:guide id="10" pos="3384" userDrawn="1">
          <p15:clr>
            <a:srgbClr val="A4A3A4"/>
          </p15:clr>
        </p15:guide>
        <p15:guide id="11" pos="5616" userDrawn="1">
          <p15:clr>
            <a:srgbClr val="A4A3A4"/>
          </p15:clr>
        </p15:guide>
        <p15:guide id="12" pos="5398" userDrawn="1">
          <p15:clr>
            <a:srgbClr val="A4A3A4"/>
          </p15:clr>
        </p15:guide>
        <p15:guide id="13" pos="466" userDrawn="1">
          <p15:clr>
            <a:srgbClr val="A4A3A4"/>
          </p15:clr>
        </p15:guide>
        <p15:guide id="14" orient="horz" pos="3216" userDrawn="1">
          <p15:clr>
            <a:srgbClr val="A4A3A4"/>
          </p15:clr>
        </p15:guide>
        <p15:guide id="15" pos="6973"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rnandez, Karen" initials="HK" lastIdx="2" clrIdx="0"/>
  <p:cmAuthor id="2" name="Alexa Keefer" initials="AK" lastIdx="42" clrIdx="1">
    <p:extLst>
      <p:ext uri="{19B8F6BF-5375-455C-9EA6-DF929625EA0E}">
        <p15:presenceInfo xmlns:p15="http://schemas.microsoft.com/office/powerpoint/2012/main" userId="Alexa Keefer" providerId="None"/>
      </p:ext>
    </p:extLst>
  </p:cmAuthor>
  <p:cmAuthor id="3" name="Samantha Haugh" initials="SH" lastIdx="6" clrIdx="2">
    <p:extLst>
      <p:ext uri="{19B8F6BF-5375-455C-9EA6-DF929625EA0E}">
        <p15:presenceInfo xmlns:p15="http://schemas.microsoft.com/office/powerpoint/2012/main" userId="S-1-5-21-861567501-1409082233-839522115-40555" providerId="AD"/>
      </p:ext>
    </p:extLst>
  </p:cmAuthor>
  <p:cmAuthor id="4" name="BOC Marketing" initials="BM" lastIdx="1" clrIdx="3">
    <p:extLst>
      <p:ext uri="{19B8F6BF-5375-455C-9EA6-DF929625EA0E}">
        <p15:presenceInfo xmlns:p15="http://schemas.microsoft.com/office/powerpoint/2012/main" userId="e2ae16a9ced687ba" providerId="Windows Live"/>
      </p:ext>
    </p:extLst>
  </p:cmAuthor>
  <p:cmAuthor id="5" name="Karen Hernandez" initials="KH" lastIdx="5" clrIdx="4">
    <p:extLst>
      <p:ext uri="{19B8F6BF-5375-455C-9EA6-DF929625EA0E}">
        <p15:presenceInfo xmlns:p15="http://schemas.microsoft.com/office/powerpoint/2012/main" userId="0eb7ccb6180f2c1d" providerId="Windows Live"/>
      </p:ext>
    </p:extLst>
  </p:cmAuthor>
  <p:cmAuthor id="6" name="Monica Robinson" initials="MR" lastIdx="1" clrIdx="5">
    <p:extLst>
      <p:ext uri="{19B8F6BF-5375-455C-9EA6-DF929625EA0E}">
        <p15:presenceInfo xmlns:p15="http://schemas.microsoft.com/office/powerpoint/2012/main" userId="S-1-5-21-861567501-1409082233-839522115-645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6"/>
    <a:srgbClr val="000000"/>
    <a:srgbClr val="5B6770"/>
    <a:srgbClr val="001B2C"/>
    <a:srgbClr val="7DCEF1"/>
    <a:srgbClr val="E8EBED"/>
    <a:srgbClr val="CDB36B"/>
    <a:srgbClr val="F4F5F6"/>
    <a:srgbClr val="C6CDD1"/>
    <a:srgbClr val="DBC5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40" autoAdjust="0"/>
    <p:restoredTop sz="93383" autoAdjust="0"/>
  </p:normalViewPr>
  <p:slideViewPr>
    <p:cSldViewPr snapToGrid="0" snapToObjects="1">
      <p:cViewPr varScale="1">
        <p:scale>
          <a:sx n="107" d="100"/>
          <a:sy n="107" d="100"/>
        </p:scale>
        <p:origin x="856" y="168"/>
      </p:cViewPr>
      <p:guideLst>
        <p:guide orient="horz" pos="2208"/>
        <p:guide pos="7416"/>
        <p:guide pos="7224"/>
        <p:guide orient="horz" pos="568"/>
        <p:guide orient="horz" pos="1632"/>
        <p:guide orient="horz" pos="1752"/>
        <p:guide orient="horz" pos="1488"/>
        <p:guide pos="870"/>
        <p:guide pos="3384"/>
        <p:guide pos="5616"/>
        <p:guide pos="5398"/>
        <p:guide pos="466"/>
        <p:guide orient="horz" pos="3216"/>
        <p:guide pos="697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83" d="100"/>
          <a:sy n="83" d="100"/>
        </p:scale>
        <p:origin x="389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3426DF0E-E636-1C4A-804E-D355A8FA0BA5}" type="datetimeFigureOut">
              <a:rPr lang="en-US" smtClean="0"/>
              <a:t>10/30/23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5857BB9-130C-414F-8906-833BE2C7E6E1}" type="slidenum">
              <a:rPr lang="en-US" smtClean="0"/>
              <a:t>‹#›</a:t>
            </a:fld>
            <a:endParaRPr lang="en-US" dirty="0"/>
          </a:p>
        </p:txBody>
      </p:sp>
    </p:spTree>
    <p:extLst>
      <p:ext uri="{BB962C8B-B14F-4D97-AF65-F5344CB8AC3E}">
        <p14:creationId xmlns:p14="http://schemas.microsoft.com/office/powerpoint/2010/main" val="3511465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5857BB9-130C-414F-8906-833BE2C7E6E1}" type="slidenum">
              <a:rPr lang="en-US" smtClean="0"/>
              <a:t>1</a:t>
            </a:fld>
            <a:endParaRPr lang="en-US" dirty="0"/>
          </a:p>
        </p:txBody>
      </p:sp>
    </p:spTree>
    <p:extLst>
      <p:ext uri="{BB962C8B-B14F-4D97-AF65-F5344CB8AC3E}">
        <p14:creationId xmlns:p14="http://schemas.microsoft.com/office/powerpoint/2010/main" val="90819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Shape 721"/>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Font typeface="Arial" panose="020B0604020202020204" pitchFamily="34" charset="0"/>
              <a:buNone/>
            </a:pPr>
            <a:endParaRPr sz="1600" dirty="0"/>
          </a:p>
        </p:txBody>
      </p:sp>
      <p:sp>
        <p:nvSpPr>
          <p:cNvPr id="722" name="Shape 72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1971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3EB85CAC-15FE-3843-96DB-EC20F187D5EB}" type="slidenum">
              <a:rPr lang="en-US" smtClean="0"/>
              <a:pPr>
                <a:defRPr/>
              </a:pPr>
              <a:t>11</a:t>
            </a:fld>
            <a:endParaRPr lang="en-US" dirty="0"/>
          </a:p>
        </p:txBody>
      </p:sp>
    </p:spTree>
    <p:extLst>
      <p:ext uri="{BB962C8B-B14F-4D97-AF65-F5344CB8AC3E}">
        <p14:creationId xmlns:p14="http://schemas.microsoft.com/office/powerpoint/2010/main" val="8862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701040" y="4415790"/>
            <a:ext cx="5608320" cy="418338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2" name="Shape 3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6395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EEEF068-43B1-5C42-BE8F-9F5BD2C135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116DF98-2C34-6A46-9D38-4C362C1CB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8132" name="Slide Number Placeholder 3">
            <a:extLst>
              <a:ext uri="{FF2B5EF4-FFF2-40B4-BE49-F238E27FC236}">
                <a16:creationId xmlns:a16="http://schemas.microsoft.com/office/drawing/2014/main" id="{89F196D7-8E91-8F4E-9A2A-2AE23AAFB8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fld id="{5C90C6E8-1CD4-0D4A-BE95-8827C8934EDE}" type="slidenum">
              <a:rPr lang="en-US" altLang="en-US" sz="1200">
                <a:latin typeface="Arial" panose="020B0604020202020204" pitchFamily="34" charset="0"/>
              </a:rPr>
              <a:pPr/>
              <a:t>13</a:t>
            </a:fld>
            <a:endParaRPr lang="en-US" altLang="en-US" sz="1200">
              <a:latin typeface="Arial" panose="020B0604020202020204" pitchFamily="34" charset="0"/>
            </a:endParaRPr>
          </a:p>
        </p:txBody>
      </p:sp>
    </p:spTree>
    <p:extLst>
      <p:ext uri="{BB962C8B-B14F-4D97-AF65-F5344CB8AC3E}">
        <p14:creationId xmlns:p14="http://schemas.microsoft.com/office/powerpoint/2010/main" val="2077722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57BB9-130C-414F-8906-833BE2C7E6E1}" type="slidenum">
              <a:rPr lang="en-US" smtClean="0"/>
              <a:t>14</a:t>
            </a:fld>
            <a:endParaRPr lang="en-US" dirty="0"/>
          </a:p>
        </p:txBody>
      </p:sp>
    </p:spTree>
    <p:extLst>
      <p:ext uri="{BB962C8B-B14F-4D97-AF65-F5344CB8AC3E}">
        <p14:creationId xmlns:p14="http://schemas.microsoft.com/office/powerpoint/2010/main" val="2106553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EEEF068-43B1-5C42-BE8F-9F5BD2C135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116DF98-2C34-6A46-9D38-4C362C1CB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8132" name="Slide Number Placeholder 3">
            <a:extLst>
              <a:ext uri="{FF2B5EF4-FFF2-40B4-BE49-F238E27FC236}">
                <a16:creationId xmlns:a16="http://schemas.microsoft.com/office/drawing/2014/main" id="{89F196D7-8E91-8F4E-9A2A-2AE23AAFB8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fld id="{5C90C6E8-1CD4-0D4A-BE95-8827C8934EDE}" type="slidenum">
              <a:rPr lang="en-US" altLang="en-US" sz="1200">
                <a:latin typeface="Arial" panose="020B0604020202020204" pitchFamily="34" charset="0"/>
              </a:rPr>
              <a:pPr/>
              <a:t>19</a:t>
            </a:fld>
            <a:endParaRPr lang="en-US" altLang="en-US" sz="1200">
              <a:latin typeface="Arial" panose="020B0604020202020204" pitchFamily="34" charset="0"/>
            </a:endParaRPr>
          </a:p>
        </p:txBody>
      </p:sp>
    </p:spTree>
    <p:extLst>
      <p:ext uri="{BB962C8B-B14F-4D97-AF65-F5344CB8AC3E}">
        <p14:creationId xmlns:p14="http://schemas.microsoft.com/office/powerpoint/2010/main" val="272363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5857BB9-130C-414F-8906-833BE2C7E6E1}" type="slidenum">
              <a:rPr lang="en-US" smtClean="0"/>
              <a:t>20</a:t>
            </a:fld>
            <a:endParaRPr lang="en-US" dirty="0"/>
          </a:p>
        </p:txBody>
      </p:sp>
    </p:spTree>
    <p:extLst>
      <p:ext uri="{BB962C8B-B14F-4D97-AF65-F5344CB8AC3E}">
        <p14:creationId xmlns:p14="http://schemas.microsoft.com/office/powerpoint/2010/main" val="4174002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EEEF068-43B1-5C42-BE8F-9F5BD2C135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116DF98-2C34-6A46-9D38-4C362C1CB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8132" name="Slide Number Placeholder 3">
            <a:extLst>
              <a:ext uri="{FF2B5EF4-FFF2-40B4-BE49-F238E27FC236}">
                <a16:creationId xmlns:a16="http://schemas.microsoft.com/office/drawing/2014/main" id="{89F196D7-8E91-8F4E-9A2A-2AE23AAFB8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fld id="{5C90C6E8-1CD4-0D4A-BE95-8827C8934EDE}" type="slidenum">
              <a:rPr lang="en-US" altLang="en-US" sz="1200">
                <a:latin typeface="Arial" panose="020B0604020202020204" pitchFamily="34" charset="0"/>
              </a:rPr>
              <a:pPr/>
              <a:t>21</a:t>
            </a:fld>
            <a:endParaRPr lang="en-US" altLang="en-US" sz="1200">
              <a:latin typeface="Arial" panose="020B0604020202020204" pitchFamily="34" charset="0"/>
            </a:endParaRPr>
          </a:p>
        </p:txBody>
      </p:sp>
    </p:spTree>
    <p:extLst>
      <p:ext uri="{BB962C8B-B14F-4D97-AF65-F5344CB8AC3E}">
        <p14:creationId xmlns:p14="http://schemas.microsoft.com/office/powerpoint/2010/main" val="1803958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57BB9-130C-414F-8906-833BE2C7E6E1}" type="slidenum">
              <a:rPr lang="en-US" smtClean="0"/>
              <a:t>22</a:t>
            </a:fld>
            <a:endParaRPr lang="en-US" dirty="0"/>
          </a:p>
        </p:txBody>
      </p:sp>
    </p:spTree>
    <p:extLst>
      <p:ext uri="{BB962C8B-B14F-4D97-AF65-F5344CB8AC3E}">
        <p14:creationId xmlns:p14="http://schemas.microsoft.com/office/powerpoint/2010/main" val="779123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857BB9-130C-414F-8906-833BE2C7E6E1}" type="slidenum">
              <a:rPr lang="en-US" smtClean="0"/>
              <a:t>2</a:t>
            </a:fld>
            <a:endParaRPr lang="en-US" dirty="0"/>
          </a:p>
        </p:txBody>
      </p:sp>
    </p:spTree>
    <p:extLst>
      <p:ext uri="{BB962C8B-B14F-4D97-AF65-F5344CB8AC3E}">
        <p14:creationId xmlns:p14="http://schemas.microsoft.com/office/powerpoint/2010/main" val="178757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EEEF068-43B1-5C42-BE8F-9F5BD2C135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116DF98-2C34-6A46-9D38-4C362C1CB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a:p>
            <a:pPr eaLnBrk="1" hangingPunct="1">
              <a:spcBef>
                <a:spcPct val="0"/>
              </a:spcBef>
            </a:pPr>
            <a:endParaRPr lang="en-US" altLang="en-US" dirty="0"/>
          </a:p>
        </p:txBody>
      </p:sp>
      <p:sp>
        <p:nvSpPr>
          <p:cNvPr id="48132" name="Slide Number Placeholder 3">
            <a:extLst>
              <a:ext uri="{FF2B5EF4-FFF2-40B4-BE49-F238E27FC236}">
                <a16:creationId xmlns:a16="http://schemas.microsoft.com/office/drawing/2014/main" id="{89F196D7-8E91-8F4E-9A2A-2AE23AAFB8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fld id="{5C90C6E8-1CD4-0D4A-BE95-8827C8934EDE}" type="slidenum">
              <a:rPr lang="en-US" altLang="en-US" sz="1200">
                <a:latin typeface="Arial" panose="020B0604020202020204" pitchFamily="34" charset="0"/>
              </a:rPr>
              <a:pPr/>
              <a:t>3</a:t>
            </a:fld>
            <a:endParaRPr lang="en-US" altLang="en-US" sz="1200">
              <a:latin typeface="Arial" panose="020B0604020202020204" pitchFamily="34" charset="0"/>
            </a:endParaRPr>
          </a:p>
        </p:txBody>
      </p:sp>
    </p:spTree>
    <p:extLst>
      <p:ext uri="{BB962C8B-B14F-4D97-AF65-F5344CB8AC3E}">
        <p14:creationId xmlns:p14="http://schemas.microsoft.com/office/powerpoint/2010/main" val="780736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5857BB9-130C-414F-8906-833BE2C7E6E1}" type="slidenum">
              <a:rPr lang="en-US" smtClean="0"/>
              <a:t>4</a:t>
            </a:fld>
            <a:endParaRPr lang="en-US" dirty="0"/>
          </a:p>
        </p:txBody>
      </p:sp>
    </p:spTree>
    <p:extLst>
      <p:ext uri="{BB962C8B-B14F-4D97-AF65-F5344CB8AC3E}">
        <p14:creationId xmlns:p14="http://schemas.microsoft.com/office/powerpoint/2010/main" val="3680262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57BB9-130C-414F-8906-833BE2C7E6E1}" type="slidenum">
              <a:rPr lang="en-US" smtClean="0"/>
              <a:t>5</a:t>
            </a:fld>
            <a:endParaRPr lang="en-US" dirty="0"/>
          </a:p>
        </p:txBody>
      </p:sp>
    </p:spTree>
    <p:extLst>
      <p:ext uri="{BB962C8B-B14F-4D97-AF65-F5344CB8AC3E}">
        <p14:creationId xmlns:p14="http://schemas.microsoft.com/office/powerpoint/2010/main" val="3589222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25857BB9-130C-414F-8906-833BE2C7E6E1}" type="slidenum">
              <a:rPr lang="en-US" smtClean="0"/>
              <a:t>6</a:t>
            </a:fld>
            <a:endParaRPr lang="en-US" dirty="0"/>
          </a:p>
        </p:txBody>
      </p:sp>
    </p:spTree>
    <p:extLst>
      <p:ext uri="{BB962C8B-B14F-4D97-AF65-F5344CB8AC3E}">
        <p14:creationId xmlns:p14="http://schemas.microsoft.com/office/powerpoint/2010/main" val="111841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57BB9-130C-414F-8906-833BE2C7E6E1}" type="slidenum">
              <a:rPr lang="en-US" smtClean="0"/>
              <a:t>7</a:t>
            </a:fld>
            <a:endParaRPr lang="en-US" dirty="0"/>
          </a:p>
        </p:txBody>
      </p:sp>
    </p:spTree>
    <p:extLst>
      <p:ext uri="{BB962C8B-B14F-4D97-AF65-F5344CB8AC3E}">
        <p14:creationId xmlns:p14="http://schemas.microsoft.com/office/powerpoint/2010/main" val="59379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857BB9-130C-414F-8906-833BE2C7E6E1}" type="slidenum">
              <a:rPr lang="en-US" smtClean="0"/>
              <a:t>8</a:t>
            </a:fld>
            <a:endParaRPr lang="en-US" dirty="0"/>
          </a:p>
        </p:txBody>
      </p:sp>
    </p:spTree>
    <p:extLst>
      <p:ext uri="{BB962C8B-B14F-4D97-AF65-F5344CB8AC3E}">
        <p14:creationId xmlns:p14="http://schemas.microsoft.com/office/powerpoint/2010/main" val="9592325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5EEEF068-43B1-5C42-BE8F-9F5BD2C1352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1116DF98-2C34-6A46-9D38-4C362C1CB0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8132" name="Slide Number Placeholder 3">
            <a:extLst>
              <a:ext uri="{FF2B5EF4-FFF2-40B4-BE49-F238E27FC236}">
                <a16:creationId xmlns:a16="http://schemas.microsoft.com/office/drawing/2014/main" id="{89F196D7-8E91-8F4E-9A2A-2AE23AAFB82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fld id="{5C90C6E8-1CD4-0D4A-BE95-8827C8934EDE}" type="slidenum">
              <a:rPr lang="en-US" altLang="en-US" sz="1200">
                <a:latin typeface="Arial" panose="020B0604020202020204" pitchFamily="34" charset="0"/>
              </a:rPr>
              <a:pPr/>
              <a:t>9</a:t>
            </a:fld>
            <a:endParaRPr lang="en-US" altLang="en-US" sz="1200">
              <a:latin typeface="Arial" panose="020B0604020202020204" pitchFamily="34" charset="0"/>
            </a:endParaRPr>
          </a:p>
        </p:txBody>
      </p:sp>
    </p:spTree>
    <p:extLst>
      <p:ext uri="{BB962C8B-B14F-4D97-AF65-F5344CB8AC3E}">
        <p14:creationId xmlns:p14="http://schemas.microsoft.com/office/powerpoint/2010/main" val="29076792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4" name="Picture 23" descr="A picture containing rectangle&#10;&#10;Description automatically generated">
            <a:extLst>
              <a:ext uri="{FF2B5EF4-FFF2-40B4-BE49-F238E27FC236}">
                <a16:creationId xmlns:a16="http://schemas.microsoft.com/office/drawing/2014/main" id="{826B52E0-4F6D-A842-ACD4-06D5000D5502}"/>
              </a:ext>
            </a:extLst>
          </p:cNvPr>
          <p:cNvPicPr>
            <a:picLocks noChangeAspect="1"/>
          </p:cNvPicPr>
          <p:nvPr userDrawn="1"/>
        </p:nvPicPr>
        <p:blipFill rotWithShape="1">
          <a:blip r:embed="rId2"/>
          <a:srcRect r="803"/>
          <a:stretch/>
        </p:blipFill>
        <p:spPr>
          <a:xfrm>
            <a:off x="0" y="0"/>
            <a:ext cx="12192000" cy="6857999"/>
          </a:xfrm>
          <a:prstGeom prst="rect">
            <a:avLst/>
          </a:prstGeom>
          <a:effectLst/>
        </p:spPr>
      </p:pic>
      <p:sp>
        <p:nvSpPr>
          <p:cNvPr id="3" name="Text Placeholder 2">
            <a:extLst>
              <a:ext uri="{FF2B5EF4-FFF2-40B4-BE49-F238E27FC236}">
                <a16:creationId xmlns:a16="http://schemas.microsoft.com/office/drawing/2014/main" id="{D1E13286-DC2B-4549-A3CC-CD3C71847447}"/>
              </a:ext>
            </a:extLst>
          </p:cNvPr>
          <p:cNvSpPr>
            <a:spLocks noGrp="1"/>
          </p:cNvSpPr>
          <p:nvPr>
            <p:ph type="body" sz="quarter" idx="14" hasCustomPrompt="1"/>
          </p:nvPr>
        </p:nvSpPr>
        <p:spPr>
          <a:xfrm>
            <a:off x="630238" y="2260405"/>
            <a:ext cx="5465762" cy="1652783"/>
          </a:xfrm>
        </p:spPr>
        <p:txBody>
          <a:bodyPr>
            <a:noAutofit/>
          </a:bodyPr>
          <a:lstStyle>
            <a:lvl1pPr marL="0" indent="0">
              <a:spcBef>
                <a:spcPts val="0"/>
              </a:spcBef>
              <a:buNone/>
              <a:defRPr sz="4000"/>
            </a:lvl1pPr>
          </a:lstStyle>
          <a:p>
            <a:pPr lvl="0"/>
            <a:r>
              <a:rPr lang="en-US" dirty="0"/>
              <a:t>PRESENTATION TITLE</a:t>
            </a:r>
          </a:p>
        </p:txBody>
      </p:sp>
      <p:sp>
        <p:nvSpPr>
          <p:cNvPr id="10" name="Text Placeholder 9">
            <a:extLst>
              <a:ext uri="{FF2B5EF4-FFF2-40B4-BE49-F238E27FC236}">
                <a16:creationId xmlns:a16="http://schemas.microsoft.com/office/drawing/2014/main" id="{50FDB2D5-410A-9847-A964-518954284606}"/>
              </a:ext>
            </a:extLst>
          </p:cNvPr>
          <p:cNvSpPr>
            <a:spLocks noGrp="1"/>
          </p:cNvSpPr>
          <p:nvPr>
            <p:ph type="body" sz="quarter" idx="15" hasCustomPrompt="1"/>
          </p:nvPr>
        </p:nvSpPr>
        <p:spPr>
          <a:xfrm>
            <a:off x="630238" y="3913188"/>
            <a:ext cx="2292350" cy="595312"/>
          </a:xfrm>
        </p:spPr>
        <p:txBody>
          <a:bodyPr>
            <a:normAutofit/>
          </a:bodyPr>
          <a:lstStyle>
            <a:lvl1pPr marL="0" indent="0">
              <a:buNone/>
              <a:defRPr sz="2400">
                <a:solidFill>
                  <a:srgbClr val="5B6770"/>
                </a:solidFill>
              </a:defRPr>
            </a:lvl1pPr>
          </a:lstStyle>
          <a:p>
            <a:pPr lvl="0"/>
            <a:r>
              <a:rPr lang="en-US" dirty="0"/>
              <a:t>Subtitle</a:t>
            </a:r>
          </a:p>
        </p:txBody>
      </p:sp>
      <p:pic>
        <p:nvPicPr>
          <p:cNvPr id="15" name="Picture 14">
            <a:extLst>
              <a:ext uri="{FF2B5EF4-FFF2-40B4-BE49-F238E27FC236}">
                <a16:creationId xmlns:a16="http://schemas.microsoft.com/office/drawing/2014/main" id="{B7336961-4772-DD4A-94CE-570E33A2E703}"/>
              </a:ext>
            </a:extLst>
          </p:cNvPr>
          <p:cNvPicPr>
            <a:picLocks noChangeAspect="1"/>
          </p:cNvPicPr>
          <p:nvPr userDrawn="1"/>
        </p:nvPicPr>
        <p:blipFill>
          <a:blip r:embed="rId3"/>
          <a:stretch>
            <a:fillRect/>
          </a:stretch>
        </p:blipFill>
        <p:spPr>
          <a:xfrm>
            <a:off x="797718" y="740229"/>
            <a:ext cx="6248677" cy="696016"/>
          </a:xfrm>
          <a:prstGeom prst="rect">
            <a:avLst/>
          </a:prstGeom>
        </p:spPr>
      </p:pic>
      <p:sp>
        <p:nvSpPr>
          <p:cNvPr id="22" name="TextBox 21">
            <a:extLst>
              <a:ext uri="{FF2B5EF4-FFF2-40B4-BE49-F238E27FC236}">
                <a16:creationId xmlns:a16="http://schemas.microsoft.com/office/drawing/2014/main" id="{BE50EAEF-F3BE-4C4E-B6F6-4ADFE1D6A4C9}"/>
              </a:ext>
            </a:extLst>
          </p:cNvPr>
          <p:cNvSpPr txBox="1"/>
          <p:nvPr userDrawn="1"/>
        </p:nvSpPr>
        <p:spPr>
          <a:xfrm>
            <a:off x="630237" y="6169908"/>
            <a:ext cx="2144767" cy="323165"/>
          </a:xfrm>
          <a:prstGeom prst="rect">
            <a:avLst/>
          </a:prstGeom>
          <a:noFill/>
        </p:spPr>
        <p:txBody>
          <a:bodyPr wrap="square" rtlCol="0">
            <a:spAutoFit/>
          </a:bodyPr>
          <a:lstStyle/>
          <a:p>
            <a:pPr algn="l"/>
            <a:r>
              <a:rPr lang="en-US" sz="1500" b="1" dirty="0">
                <a:solidFill>
                  <a:schemeClr val="tx2"/>
                </a:solidFill>
                <a:latin typeface="+mn-lt"/>
              </a:rPr>
              <a:t>www.bancofcal.com</a:t>
            </a:r>
          </a:p>
        </p:txBody>
      </p:sp>
      <p:pic>
        <p:nvPicPr>
          <p:cNvPr id="8" name="Picture 7">
            <a:extLst>
              <a:ext uri="{FF2B5EF4-FFF2-40B4-BE49-F238E27FC236}">
                <a16:creationId xmlns:a16="http://schemas.microsoft.com/office/drawing/2014/main" id="{00BCE693-2434-D442-A2B7-BCDC080F719C}"/>
              </a:ext>
            </a:extLst>
          </p:cNvPr>
          <p:cNvPicPr>
            <a:picLocks noChangeAspect="1"/>
          </p:cNvPicPr>
          <p:nvPr userDrawn="1"/>
        </p:nvPicPr>
        <p:blipFill>
          <a:blip r:embed="rId4"/>
          <a:stretch>
            <a:fillRect/>
          </a:stretch>
        </p:blipFill>
        <p:spPr>
          <a:xfrm>
            <a:off x="774700" y="1625600"/>
            <a:ext cx="11417300" cy="5232400"/>
          </a:xfrm>
          <a:prstGeom prst="rect">
            <a:avLst/>
          </a:prstGeom>
        </p:spPr>
      </p:pic>
    </p:spTree>
    <p:extLst>
      <p:ext uri="{BB962C8B-B14F-4D97-AF65-F5344CB8AC3E}">
        <p14:creationId xmlns:p14="http://schemas.microsoft.com/office/powerpoint/2010/main" val="3131477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408835" cy="990600"/>
          </a:xfrm>
          <a:prstGeom prst="rect">
            <a:avLst/>
          </a:prstGeom>
        </p:spPr>
        <p:txBody>
          <a:bodyPr/>
          <a:lstStyle>
            <a:lvl1pPr>
              <a:defRPr baseline="0">
                <a:latin typeface="Arial" panose="020B060402020202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p>
            <a:pPr>
              <a:defRPr/>
            </a:pPr>
            <a:endParaRPr lang="en-US" dirty="0"/>
          </a:p>
        </p:txBody>
      </p:sp>
      <p:sp>
        <p:nvSpPr>
          <p:cNvPr id="5" name="Content Placeholder 4"/>
          <p:cNvSpPr>
            <a:spLocks noGrp="1"/>
          </p:cNvSpPr>
          <p:nvPr>
            <p:ph sz="quarter" idx="11"/>
          </p:nvPr>
        </p:nvSpPr>
        <p:spPr>
          <a:xfrm>
            <a:off x="609600" y="1143001"/>
            <a:ext cx="10972800" cy="4773613"/>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874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ography 01">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408835" cy="990600"/>
          </a:xfrm>
          <a:prstGeom prst="rect">
            <a:avLst/>
          </a:prstGeom>
        </p:spPr>
        <p:txBody>
          <a:bodyPr/>
          <a:lstStyle>
            <a:lvl1pPr>
              <a:defRPr baseline="0">
                <a:latin typeface="Arial" panose="020B060402020202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p>
            <a:pPr>
              <a:defRPr/>
            </a:pPr>
            <a:endParaRPr lang="en-US" dirty="0"/>
          </a:p>
        </p:txBody>
      </p:sp>
      <p:sp>
        <p:nvSpPr>
          <p:cNvPr id="4" name="Picture Placeholder 4"/>
          <p:cNvSpPr>
            <a:spLocks noGrp="1"/>
          </p:cNvSpPr>
          <p:nvPr>
            <p:ph type="pic" sz="quarter" idx="11" hasCustomPrompt="1"/>
          </p:nvPr>
        </p:nvSpPr>
        <p:spPr>
          <a:xfrm>
            <a:off x="609600" y="1219200"/>
            <a:ext cx="2450833" cy="2286000"/>
          </a:xfrm>
          <a:prstGeom prst="ellipse">
            <a:avLst/>
          </a:prstGeom>
          <a:solidFill>
            <a:schemeClr val="bg1">
              <a:lumMod val="95000"/>
            </a:schemeClr>
          </a:solidFill>
        </p:spPr>
        <p:txBody>
          <a:bodyPr/>
          <a:lstStyle>
            <a:lvl1pPr>
              <a:defRPr baseline="0">
                <a:latin typeface="Arial" panose="020B0604020202020204" pitchFamily="34" charset="0"/>
              </a:defRPr>
            </a:lvl1pPr>
          </a:lstStyle>
          <a:p>
            <a:r>
              <a:rPr lang="en-US" dirty="0"/>
              <a:t>Drag picture to placeholder or click icon to add</a:t>
            </a:r>
          </a:p>
        </p:txBody>
      </p:sp>
      <p:sp>
        <p:nvSpPr>
          <p:cNvPr id="5" name="Text Placeholder 7"/>
          <p:cNvSpPr>
            <a:spLocks noGrp="1"/>
          </p:cNvSpPr>
          <p:nvPr>
            <p:ph type="body" sz="quarter" idx="13" hasCustomPrompt="1"/>
          </p:nvPr>
        </p:nvSpPr>
        <p:spPr>
          <a:xfrm>
            <a:off x="3980805" y="1002157"/>
            <a:ext cx="7620000" cy="914400"/>
          </a:xfrm>
        </p:spPr>
        <p:txBody>
          <a:bodyPr anchor="b"/>
          <a:lstStyle>
            <a:lvl1pPr marL="0" indent="0">
              <a:buNone/>
              <a:defRPr sz="2000" b="1" i="0" baseline="0">
                <a:solidFill>
                  <a:schemeClr val="accent1"/>
                </a:solidFill>
                <a:latin typeface="Arial" panose="020B0604020202020204" pitchFamily="34" charset="0"/>
                <a:ea typeface="Proxima Nova Rg" charset="0"/>
                <a:cs typeface="Proxima Nova Rg" charset="0"/>
              </a:defRPr>
            </a:lvl1pPr>
            <a:lvl2pPr>
              <a:defRPr b="1" i="0">
                <a:latin typeface="Proxima Nova Rg" charset="0"/>
                <a:ea typeface="Proxima Nova Rg" charset="0"/>
                <a:cs typeface="Proxima Nova Rg" charset="0"/>
              </a:defRPr>
            </a:lvl2pPr>
            <a:lvl3pPr>
              <a:defRPr b="1" i="0">
                <a:latin typeface="Proxima Nova Rg" charset="0"/>
                <a:ea typeface="Proxima Nova Rg" charset="0"/>
                <a:cs typeface="Proxima Nova Rg" charset="0"/>
              </a:defRPr>
            </a:lvl3pPr>
            <a:lvl4pPr>
              <a:defRPr b="1" i="0">
                <a:latin typeface="Proxima Nova Rg" charset="0"/>
                <a:ea typeface="Proxima Nova Rg" charset="0"/>
                <a:cs typeface="Proxima Nova Rg" charset="0"/>
              </a:defRPr>
            </a:lvl4pPr>
            <a:lvl5pPr>
              <a:defRPr b="1" i="0">
                <a:latin typeface="Proxima Nova Rg" charset="0"/>
                <a:ea typeface="Proxima Nova Rg" charset="0"/>
                <a:cs typeface="Proxima Nova Rg" charset="0"/>
              </a:defRPr>
            </a:lvl5pPr>
          </a:lstStyle>
          <a:p>
            <a:pPr lvl="0"/>
            <a:r>
              <a:rPr lang="en-US" dirty="0"/>
              <a:t>INSERT NAME</a:t>
            </a:r>
          </a:p>
        </p:txBody>
      </p:sp>
      <p:sp>
        <p:nvSpPr>
          <p:cNvPr id="6" name="Text Placeholder 7"/>
          <p:cNvSpPr>
            <a:spLocks noGrp="1"/>
          </p:cNvSpPr>
          <p:nvPr>
            <p:ph type="body" sz="quarter" idx="15" hasCustomPrompt="1"/>
          </p:nvPr>
        </p:nvSpPr>
        <p:spPr>
          <a:xfrm>
            <a:off x="3980805" y="1913975"/>
            <a:ext cx="7620000" cy="307383"/>
          </a:xfrm>
        </p:spPr>
        <p:txBody>
          <a:bodyPr anchor="t"/>
          <a:lstStyle>
            <a:lvl1pPr marL="0" indent="0">
              <a:buNone/>
              <a:defRPr sz="1800" b="1" i="0" baseline="0">
                <a:solidFill>
                  <a:schemeClr val="accent4"/>
                </a:solidFill>
                <a:latin typeface="Arial" panose="020B0604020202020204" pitchFamily="34" charset="0"/>
                <a:ea typeface="Proxima Nova Rg" charset="0"/>
                <a:cs typeface="Proxima Nova Rg" charset="0"/>
              </a:defRPr>
            </a:lvl1pPr>
            <a:lvl2pPr>
              <a:defRPr b="1" i="0">
                <a:latin typeface="Proxima Nova Rg" charset="0"/>
                <a:ea typeface="Proxima Nova Rg" charset="0"/>
                <a:cs typeface="Proxima Nova Rg" charset="0"/>
              </a:defRPr>
            </a:lvl2pPr>
            <a:lvl3pPr>
              <a:defRPr b="1" i="0">
                <a:latin typeface="Proxima Nova Rg" charset="0"/>
                <a:ea typeface="Proxima Nova Rg" charset="0"/>
                <a:cs typeface="Proxima Nova Rg" charset="0"/>
              </a:defRPr>
            </a:lvl3pPr>
            <a:lvl4pPr>
              <a:defRPr b="1" i="0">
                <a:latin typeface="Proxima Nova Rg" charset="0"/>
                <a:ea typeface="Proxima Nova Rg" charset="0"/>
                <a:cs typeface="Proxima Nova Rg" charset="0"/>
              </a:defRPr>
            </a:lvl4pPr>
            <a:lvl5pPr>
              <a:defRPr b="1" i="0">
                <a:latin typeface="Proxima Nova Rg" charset="0"/>
                <a:ea typeface="Proxima Nova Rg" charset="0"/>
                <a:cs typeface="Proxima Nova Rg" charset="0"/>
              </a:defRPr>
            </a:lvl5pPr>
          </a:lstStyle>
          <a:p>
            <a:pPr lvl="0"/>
            <a:r>
              <a:rPr lang="en-US" dirty="0"/>
              <a:t>Job title</a:t>
            </a:r>
          </a:p>
        </p:txBody>
      </p:sp>
      <p:sp>
        <p:nvSpPr>
          <p:cNvPr id="7" name="Content Placeholder 15"/>
          <p:cNvSpPr>
            <a:spLocks noGrp="1"/>
          </p:cNvSpPr>
          <p:nvPr>
            <p:ph sz="quarter" idx="18"/>
          </p:nvPr>
        </p:nvSpPr>
        <p:spPr>
          <a:xfrm>
            <a:off x="3980805" y="2438400"/>
            <a:ext cx="7620000" cy="3337369"/>
          </a:xfrm>
        </p:spPr>
        <p:txBody>
          <a:bodyPr/>
          <a:lstStyle>
            <a:lvl1pPr>
              <a:defRPr b="0" i="0" baseline="0">
                <a:latin typeface="Arial" panose="020B0604020202020204" pitchFamily="34" charset="0"/>
                <a:ea typeface="Proxima Nova Rg" charset="0"/>
                <a:cs typeface="Proxima Nova Rg" charset="0"/>
              </a:defRPr>
            </a:lvl1pPr>
            <a:lvl2pPr>
              <a:defRPr b="0" i="0" baseline="0">
                <a:latin typeface="Arial" panose="020B0604020202020204" pitchFamily="34" charset="0"/>
                <a:ea typeface="Proxima Nova Rg" charset="0"/>
                <a:cs typeface="Proxima Nova Rg" charset="0"/>
              </a:defRPr>
            </a:lvl2pPr>
            <a:lvl3pPr>
              <a:defRPr b="0" i="0" baseline="0">
                <a:latin typeface="Arial" panose="020B0604020202020204" pitchFamily="34" charset="0"/>
                <a:ea typeface="Proxima Nova Rg" charset="0"/>
                <a:cs typeface="Proxima Nova Rg" charset="0"/>
              </a:defRPr>
            </a:lvl3pPr>
            <a:lvl4pPr>
              <a:defRPr b="0" i="0" baseline="0">
                <a:latin typeface="Arial" panose="020B0604020202020204" pitchFamily="34" charset="0"/>
                <a:ea typeface="Proxima Nova Rg" charset="0"/>
                <a:cs typeface="Proxima Nova Rg" charset="0"/>
              </a:defRPr>
            </a:lvl4pPr>
            <a:lvl5pPr>
              <a:defRPr b="0" i="0" baseline="0">
                <a:latin typeface="Arial" panose="020B0604020202020204" pitchFamily="34" charset="0"/>
                <a:ea typeface="Proxima Nova Rg" charset="0"/>
                <a:cs typeface="Proxima Nova Rg"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bwMode="auto">
          <a:xfrm>
            <a:off x="3980806" y="2286000"/>
            <a:ext cx="7607945" cy="0"/>
          </a:xfrm>
          <a:prstGeom prst="line">
            <a:avLst/>
          </a:prstGeom>
          <a:noFill/>
          <a:ln w="9525">
            <a:solidFill>
              <a:schemeClr val="bg1">
                <a:lumMod val="75000"/>
              </a:schemeClr>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spTree>
    <p:extLst>
      <p:ext uri="{BB962C8B-B14F-4D97-AF65-F5344CB8AC3E}">
        <p14:creationId xmlns:p14="http://schemas.microsoft.com/office/powerpoint/2010/main" val="2468738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iography 01">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408835" cy="990600"/>
          </a:xfrm>
          <a:prstGeom prst="rect">
            <a:avLst/>
          </a:prstGeom>
        </p:spPr>
        <p:txBody>
          <a:bodyPr/>
          <a:lstStyle>
            <a:lvl1pPr>
              <a:defRPr baseline="0">
                <a:latin typeface="Arial" panose="020B060402020202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p>
            <a:pPr>
              <a:defRPr/>
            </a:pPr>
            <a:endParaRPr lang="en-US" dirty="0"/>
          </a:p>
        </p:txBody>
      </p:sp>
      <p:sp>
        <p:nvSpPr>
          <p:cNvPr id="4" name="Picture Placeholder 4"/>
          <p:cNvSpPr>
            <a:spLocks noGrp="1"/>
          </p:cNvSpPr>
          <p:nvPr>
            <p:ph type="pic" sz="quarter" idx="11" hasCustomPrompt="1"/>
          </p:nvPr>
        </p:nvSpPr>
        <p:spPr>
          <a:xfrm>
            <a:off x="609600" y="1219200"/>
            <a:ext cx="2450833" cy="2286000"/>
          </a:xfrm>
          <a:prstGeom prst="ellipse">
            <a:avLst/>
          </a:prstGeom>
          <a:solidFill>
            <a:schemeClr val="bg1">
              <a:lumMod val="95000"/>
            </a:schemeClr>
          </a:solidFill>
        </p:spPr>
        <p:txBody>
          <a:bodyPr/>
          <a:lstStyle>
            <a:lvl1pPr>
              <a:defRPr baseline="0">
                <a:latin typeface="Arial" panose="020B0604020202020204" pitchFamily="34" charset="0"/>
              </a:defRPr>
            </a:lvl1pPr>
          </a:lstStyle>
          <a:p>
            <a:r>
              <a:rPr lang="en-US" dirty="0"/>
              <a:t>Drag picture to placeholder or click icon to add</a:t>
            </a:r>
          </a:p>
        </p:txBody>
      </p:sp>
      <p:sp>
        <p:nvSpPr>
          <p:cNvPr id="5" name="Text Placeholder 7"/>
          <p:cNvSpPr>
            <a:spLocks noGrp="1"/>
          </p:cNvSpPr>
          <p:nvPr>
            <p:ph type="body" sz="quarter" idx="13" hasCustomPrompt="1"/>
          </p:nvPr>
        </p:nvSpPr>
        <p:spPr>
          <a:xfrm>
            <a:off x="3980805" y="1524000"/>
            <a:ext cx="7620000" cy="914400"/>
          </a:xfrm>
        </p:spPr>
        <p:txBody>
          <a:bodyPr anchor="b"/>
          <a:lstStyle>
            <a:lvl1pPr marL="0" indent="0">
              <a:buNone/>
              <a:defRPr sz="2000" b="1" i="0" baseline="0">
                <a:solidFill>
                  <a:schemeClr val="accent1"/>
                </a:solidFill>
                <a:latin typeface="Arial" panose="020B0604020202020204" pitchFamily="34" charset="0"/>
                <a:ea typeface="Proxima Nova Rg" charset="0"/>
                <a:cs typeface="Proxima Nova Rg" charset="0"/>
              </a:defRPr>
            </a:lvl1pPr>
            <a:lvl2pPr>
              <a:defRPr b="1" i="0">
                <a:latin typeface="Proxima Nova Rg" charset="0"/>
                <a:ea typeface="Proxima Nova Rg" charset="0"/>
                <a:cs typeface="Proxima Nova Rg" charset="0"/>
              </a:defRPr>
            </a:lvl2pPr>
            <a:lvl3pPr>
              <a:defRPr b="1" i="0">
                <a:latin typeface="Proxima Nova Rg" charset="0"/>
                <a:ea typeface="Proxima Nova Rg" charset="0"/>
                <a:cs typeface="Proxima Nova Rg" charset="0"/>
              </a:defRPr>
            </a:lvl3pPr>
            <a:lvl4pPr>
              <a:defRPr b="1" i="0">
                <a:latin typeface="Proxima Nova Rg" charset="0"/>
                <a:ea typeface="Proxima Nova Rg" charset="0"/>
                <a:cs typeface="Proxima Nova Rg" charset="0"/>
              </a:defRPr>
            </a:lvl4pPr>
            <a:lvl5pPr>
              <a:defRPr b="1" i="0">
                <a:latin typeface="Proxima Nova Rg" charset="0"/>
                <a:ea typeface="Proxima Nova Rg" charset="0"/>
                <a:cs typeface="Proxima Nova Rg" charset="0"/>
              </a:defRPr>
            </a:lvl5pPr>
          </a:lstStyle>
          <a:p>
            <a:pPr lvl="0"/>
            <a:r>
              <a:rPr lang="en-US" dirty="0"/>
              <a:t>INSERT NAME</a:t>
            </a:r>
          </a:p>
        </p:txBody>
      </p:sp>
      <p:sp>
        <p:nvSpPr>
          <p:cNvPr id="6" name="Text Placeholder 7"/>
          <p:cNvSpPr>
            <a:spLocks noGrp="1"/>
          </p:cNvSpPr>
          <p:nvPr>
            <p:ph type="body" sz="quarter" idx="15" hasCustomPrompt="1"/>
          </p:nvPr>
        </p:nvSpPr>
        <p:spPr>
          <a:xfrm>
            <a:off x="3980805" y="2435818"/>
            <a:ext cx="7620000" cy="307383"/>
          </a:xfrm>
        </p:spPr>
        <p:txBody>
          <a:bodyPr anchor="t"/>
          <a:lstStyle>
            <a:lvl1pPr marL="0" indent="0">
              <a:buNone/>
              <a:defRPr sz="1800" b="1" i="0" baseline="0">
                <a:solidFill>
                  <a:schemeClr val="accent4"/>
                </a:solidFill>
                <a:latin typeface="Arial" panose="020B0604020202020204" pitchFamily="34" charset="0"/>
                <a:ea typeface="Proxima Nova Rg" charset="0"/>
                <a:cs typeface="Proxima Nova Rg" charset="0"/>
              </a:defRPr>
            </a:lvl1pPr>
            <a:lvl2pPr>
              <a:defRPr b="1" i="0">
                <a:latin typeface="Proxima Nova Rg" charset="0"/>
                <a:ea typeface="Proxima Nova Rg" charset="0"/>
                <a:cs typeface="Proxima Nova Rg" charset="0"/>
              </a:defRPr>
            </a:lvl2pPr>
            <a:lvl3pPr>
              <a:defRPr b="1" i="0">
                <a:latin typeface="Proxima Nova Rg" charset="0"/>
                <a:ea typeface="Proxima Nova Rg" charset="0"/>
                <a:cs typeface="Proxima Nova Rg" charset="0"/>
              </a:defRPr>
            </a:lvl3pPr>
            <a:lvl4pPr>
              <a:defRPr b="1" i="0">
                <a:latin typeface="Proxima Nova Rg" charset="0"/>
                <a:ea typeface="Proxima Nova Rg" charset="0"/>
                <a:cs typeface="Proxima Nova Rg" charset="0"/>
              </a:defRPr>
            </a:lvl4pPr>
            <a:lvl5pPr>
              <a:defRPr b="1" i="0">
                <a:latin typeface="Proxima Nova Rg" charset="0"/>
                <a:ea typeface="Proxima Nova Rg" charset="0"/>
                <a:cs typeface="Proxima Nova Rg" charset="0"/>
              </a:defRPr>
            </a:lvl5pPr>
          </a:lstStyle>
          <a:p>
            <a:pPr lvl="0"/>
            <a:r>
              <a:rPr lang="en-US" dirty="0"/>
              <a:t>Job title</a:t>
            </a:r>
          </a:p>
        </p:txBody>
      </p:sp>
      <p:sp>
        <p:nvSpPr>
          <p:cNvPr id="7" name="Content Placeholder 15"/>
          <p:cNvSpPr>
            <a:spLocks noGrp="1"/>
          </p:cNvSpPr>
          <p:nvPr>
            <p:ph sz="quarter" idx="18"/>
          </p:nvPr>
        </p:nvSpPr>
        <p:spPr>
          <a:xfrm>
            <a:off x="3980805" y="2960243"/>
            <a:ext cx="7620000" cy="3337369"/>
          </a:xfrm>
        </p:spPr>
        <p:txBody>
          <a:bodyPr/>
          <a:lstStyle>
            <a:lvl1pPr>
              <a:defRPr b="0" i="0" baseline="0">
                <a:latin typeface="Arial" panose="020B0604020202020204" pitchFamily="34" charset="0"/>
                <a:ea typeface="Proxima Nova Rg" charset="0"/>
                <a:cs typeface="Proxima Nova Rg" charset="0"/>
              </a:defRPr>
            </a:lvl1pPr>
            <a:lvl2pPr>
              <a:defRPr b="0" i="0" baseline="0">
                <a:latin typeface="Arial" panose="020B0604020202020204" pitchFamily="34" charset="0"/>
                <a:ea typeface="Proxima Nova Rg" charset="0"/>
                <a:cs typeface="Proxima Nova Rg" charset="0"/>
              </a:defRPr>
            </a:lvl2pPr>
            <a:lvl3pPr>
              <a:defRPr b="0" i="0" baseline="0">
                <a:latin typeface="Arial" panose="020B0604020202020204" pitchFamily="34" charset="0"/>
                <a:ea typeface="Proxima Nova Rg" charset="0"/>
                <a:cs typeface="Proxima Nova Rg" charset="0"/>
              </a:defRPr>
            </a:lvl3pPr>
            <a:lvl4pPr>
              <a:defRPr b="0" i="0" baseline="0">
                <a:latin typeface="Arial" panose="020B0604020202020204" pitchFamily="34" charset="0"/>
                <a:ea typeface="Proxima Nova Rg" charset="0"/>
                <a:cs typeface="Proxima Nova Rg" charset="0"/>
              </a:defRPr>
            </a:lvl4pPr>
            <a:lvl5pPr>
              <a:defRPr b="0" i="0" baseline="0">
                <a:latin typeface="Arial" panose="020B0604020202020204" pitchFamily="34" charset="0"/>
                <a:ea typeface="Proxima Nova Rg" charset="0"/>
                <a:cs typeface="Proxima Nova Rg"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94241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ography">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408835" cy="990600"/>
          </a:xfrm>
          <a:prstGeom prst="rect">
            <a:avLst/>
          </a:prstGeom>
        </p:spPr>
        <p:txBody>
          <a:bodyPr/>
          <a:lstStyle>
            <a:lvl1pPr>
              <a:defRPr baseline="0">
                <a:latin typeface="Arial" panose="020B060402020202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p>
            <a:pPr>
              <a:defRPr/>
            </a:pPr>
            <a:endParaRPr lang="en-US" dirty="0"/>
          </a:p>
        </p:txBody>
      </p:sp>
      <p:sp>
        <p:nvSpPr>
          <p:cNvPr id="5" name="Picture Placeholder 4"/>
          <p:cNvSpPr>
            <a:spLocks noGrp="1"/>
          </p:cNvSpPr>
          <p:nvPr>
            <p:ph type="pic" sz="quarter" idx="11" hasCustomPrompt="1"/>
          </p:nvPr>
        </p:nvSpPr>
        <p:spPr>
          <a:xfrm>
            <a:off x="609600" y="1219200"/>
            <a:ext cx="1930559" cy="1828800"/>
          </a:xfrm>
          <a:prstGeom prst="ellipse">
            <a:avLst/>
          </a:prstGeom>
          <a:solidFill>
            <a:schemeClr val="bg1">
              <a:lumMod val="95000"/>
            </a:schemeClr>
          </a:solidFill>
        </p:spPr>
        <p:txBody>
          <a:bodyPr/>
          <a:lstStyle>
            <a:lvl1pPr>
              <a:defRPr baseline="0">
                <a:latin typeface="Arial" panose="020B0604020202020204" pitchFamily="34" charset="0"/>
              </a:defRPr>
            </a:lvl1pPr>
          </a:lstStyle>
          <a:p>
            <a:r>
              <a:rPr lang="en-US" dirty="0"/>
              <a:t>Drag picture to placeholder or click icon to add</a:t>
            </a:r>
          </a:p>
        </p:txBody>
      </p:sp>
      <p:sp>
        <p:nvSpPr>
          <p:cNvPr id="6" name="Picture Placeholder 4"/>
          <p:cNvSpPr>
            <a:spLocks noGrp="1"/>
          </p:cNvSpPr>
          <p:nvPr>
            <p:ph type="pic" sz="quarter" idx="12"/>
          </p:nvPr>
        </p:nvSpPr>
        <p:spPr>
          <a:xfrm>
            <a:off x="6419205" y="1219200"/>
            <a:ext cx="1874568" cy="1828800"/>
          </a:xfrm>
          <a:prstGeom prst="ellipse">
            <a:avLst/>
          </a:prstGeom>
          <a:solidFill>
            <a:schemeClr val="bg1">
              <a:lumMod val="95000"/>
            </a:schemeClr>
          </a:solidFill>
        </p:spPr>
        <p:txBody>
          <a:bodyPr/>
          <a:lstStyle/>
          <a:p>
            <a:r>
              <a:rPr lang="en-US" dirty="0"/>
              <a:t>Drag picture to placeholder or click icon to add</a:t>
            </a:r>
          </a:p>
        </p:txBody>
      </p:sp>
      <p:sp>
        <p:nvSpPr>
          <p:cNvPr id="8" name="Text Placeholder 7"/>
          <p:cNvSpPr>
            <a:spLocks noGrp="1"/>
          </p:cNvSpPr>
          <p:nvPr>
            <p:ph type="body" sz="quarter" idx="13" hasCustomPrompt="1"/>
          </p:nvPr>
        </p:nvSpPr>
        <p:spPr>
          <a:xfrm>
            <a:off x="3251200" y="1524000"/>
            <a:ext cx="2438400" cy="914400"/>
          </a:xfrm>
        </p:spPr>
        <p:txBody>
          <a:bodyPr anchor="b"/>
          <a:lstStyle>
            <a:lvl1pPr marL="0" indent="0">
              <a:buNone/>
              <a:defRPr sz="1600" b="1" i="0" baseline="0">
                <a:solidFill>
                  <a:schemeClr val="accent1"/>
                </a:solidFill>
                <a:latin typeface="Arial" panose="020B0604020202020204" pitchFamily="34" charset="0"/>
                <a:ea typeface="Proxima Nova Rg" charset="0"/>
                <a:cs typeface="Proxima Nova Rg" charset="0"/>
              </a:defRPr>
            </a:lvl1pPr>
            <a:lvl2pPr>
              <a:defRPr b="1" i="0">
                <a:latin typeface="Proxima Nova Rg" charset="0"/>
                <a:ea typeface="Proxima Nova Rg" charset="0"/>
                <a:cs typeface="Proxima Nova Rg" charset="0"/>
              </a:defRPr>
            </a:lvl2pPr>
            <a:lvl3pPr>
              <a:defRPr b="1" i="0">
                <a:latin typeface="Proxima Nova Rg" charset="0"/>
                <a:ea typeface="Proxima Nova Rg" charset="0"/>
                <a:cs typeface="Proxima Nova Rg" charset="0"/>
              </a:defRPr>
            </a:lvl3pPr>
            <a:lvl4pPr>
              <a:defRPr b="1" i="0">
                <a:latin typeface="Proxima Nova Rg" charset="0"/>
                <a:ea typeface="Proxima Nova Rg" charset="0"/>
                <a:cs typeface="Proxima Nova Rg" charset="0"/>
              </a:defRPr>
            </a:lvl4pPr>
            <a:lvl5pPr>
              <a:defRPr b="1" i="0">
                <a:latin typeface="Proxima Nova Rg" charset="0"/>
                <a:ea typeface="Proxima Nova Rg" charset="0"/>
                <a:cs typeface="Proxima Nova Rg" charset="0"/>
              </a:defRPr>
            </a:lvl5pPr>
          </a:lstStyle>
          <a:p>
            <a:pPr lvl="0"/>
            <a:r>
              <a:rPr lang="en-US" dirty="0"/>
              <a:t>INSERT NAME</a:t>
            </a:r>
          </a:p>
        </p:txBody>
      </p:sp>
      <p:sp>
        <p:nvSpPr>
          <p:cNvPr id="9" name="Text Placeholder 7"/>
          <p:cNvSpPr>
            <a:spLocks noGrp="1"/>
          </p:cNvSpPr>
          <p:nvPr>
            <p:ph type="body" sz="quarter" idx="14" hasCustomPrompt="1"/>
          </p:nvPr>
        </p:nvSpPr>
        <p:spPr>
          <a:xfrm>
            <a:off x="9060805" y="1524000"/>
            <a:ext cx="2438400" cy="914400"/>
          </a:xfrm>
        </p:spPr>
        <p:txBody>
          <a:bodyPr anchor="b"/>
          <a:lstStyle>
            <a:lvl1pPr marL="0" indent="0">
              <a:buNone/>
              <a:defRPr sz="1600" b="1" i="0" baseline="0">
                <a:solidFill>
                  <a:schemeClr val="accent1"/>
                </a:solidFill>
                <a:latin typeface="Arial" panose="020B0604020202020204" pitchFamily="34" charset="0"/>
                <a:ea typeface="Proxima Nova Rg" charset="0"/>
                <a:cs typeface="Proxima Nova Rg" charset="0"/>
              </a:defRPr>
            </a:lvl1pPr>
            <a:lvl2pPr>
              <a:defRPr b="1" i="0">
                <a:latin typeface="Proxima Nova Rg" charset="0"/>
                <a:ea typeface="Proxima Nova Rg" charset="0"/>
                <a:cs typeface="Proxima Nova Rg" charset="0"/>
              </a:defRPr>
            </a:lvl2pPr>
            <a:lvl3pPr>
              <a:defRPr b="1" i="0">
                <a:latin typeface="Proxima Nova Rg" charset="0"/>
                <a:ea typeface="Proxima Nova Rg" charset="0"/>
                <a:cs typeface="Proxima Nova Rg" charset="0"/>
              </a:defRPr>
            </a:lvl3pPr>
            <a:lvl4pPr>
              <a:defRPr b="1" i="0">
                <a:latin typeface="Proxima Nova Rg" charset="0"/>
                <a:ea typeface="Proxima Nova Rg" charset="0"/>
                <a:cs typeface="Proxima Nova Rg" charset="0"/>
              </a:defRPr>
            </a:lvl4pPr>
            <a:lvl5pPr>
              <a:defRPr b="1" i="0">
                <a:latin typeface="Proxima Nova Rg" charset="0"/>
                <a:ea typeface="Proxima Nova Rg" charset="0"/>
                <a:cs typeface="Proxima Nova Rg" charset="0"/>
              </a:defRPr>
            </a:lvl5pPr>
          </a:lstStyle>
          <a:p>
            <a:pPr lvl="0"/>
            <a:r>
              <a:rPr lang="en-US" dirty="0"/>
              <a:t>INSERT NAME</a:t>
            </a:r>
          </a:p>
        </p:txBody>
      </p:sp>
      <p:sp>
        <p:nvSpPr>
          <p:cNvPr id="10" name="Text Placeholder 7"/>
          <p:cNvSpPr>
            <a:spLocks noGrp="1"/>
          </p:cNvSpPr>
          <p:nvPr>
            <p:ph type="body" sz="quarter" idx="15" hasCustomPrompt="1"/>
          </p:nvPr>
        </p:nvSpPr>
        <p:spPr>
          <a:xfrm>
            <a:off x="3251200" y="2435818"/>
            <a:ext cx="2438400" cy="307383"/>
          </a:xfrm>
        </p:spPr>
        <p:txBody>
          <a:bodyPr anchor="t"/>
          <a:lstStyle>
            <a:lvl1pPr marL="0" indent="0">
              <a:buNone/>
              <a:defRPr sz="1400" b="1" i="0" baseline="0">
                <a:solidFill>
                  <a:schemeClr val="accent4"/>
                </a:solidFill>
                <a:latin typeface="Arial" panose="020B0604020202020204" pitchFamily="34" charset="0"/>
                <a:ea typeface="Proxima Nova Rg" charset="0"/>
                <a:cs typeface="Proxima Nova Rg" charset="0"/>
              </a:defRPr>
            </a:lvl1pPr>
            <a:lvl2pPr>
              <a:defRPr b="1" i="0">
                <a:latin typeface="Proxima Nova Rg" charset="0"/>
                <a:ea typeface="Proxima Nova Rg" charset="0"/>
                <a:cs typeface="Proxima Nova Rg" charset="0"/>
              </a:defRPr>
            </a:lvl2pPr>
            <a:lvl3pPr>
              <a:defRPr b="1" i="0">
                <a:latin typeface="Proxima Nova Rg" charset="0"/>
                <a:ea typeface="Proxima Nova Rg" charset="0"/>
                <a:cs typeface="Proxima Nova Rg" charset="0"/>
              </a:defRPr>
            </a:lvl3pPr>
            <a:lvl4pPr>
              <a:defRPr b="1" i="0">
                <a:latin typeface="Proxima Nova Rg" charset="0"/>
                <a:ea typeface="Proxima Nova Rg" charset="0"/>
                <a:cs typeface="Proxima Nova Rg" charset="0"/>
              </a:defRPr>
            </a:lvl4pPr>
            <a:lvl5pPr>
              <a:defRPr b="1" i="0">
                <a:latin typeface="Proxima Nova Rg" charset="0"/>
                <a:ea typeface="Proxima Nova Rg" charset="0"/>
                <a:cs typeface="Proxima Nova Rg" charset="0"/>
              </a:defRPr>
            </a:lvl5pPr>
          </a:lstStyle>
          <a:p>
            <a:pPr lvl="0"/>
            <a:r>
              <a:rPr lang="en-US" dirty="0"/>
              <a:t>Job title</a:t>
            </a:r>
          </a:p>
        </p:txBody>
      </p:sp>
      <p:sp>
        <p:nvSpPr>
          <p:cNvPr id="11" name="Text Placeholder 7"/>
          <p:cNvSpPr>
            <a:spLocks noGrp="1"/>
          </p:cNvSpPr>
          <p:nvPr>
            <p:ph type="body" sz="quarter" idx="16" hasCustomPrompt="1"/>
          </p:nvPr>
        </p:nvSpPr>
        <p:spPr>
          <a:xfrm>
            <a:off x="9060805" y="2435818"/>
            <a:ext cx="2438400" cy="307383"/>
          </a:xfrm>
        </p:spPr>
        <p:txBody>
          <a:bodyPr anchor="t"/>
          <a:lstStyle>
            <a:lvl1pPr marL="0" indent="0">
              <a:buNone/>
              <a:defRPr sz="1400" b="1" i="0" baseline="0">
                <a:solidFill>
                  <a:schemeClr val="accent4"/>
                </a:solidFill>
                <a:latin typeface="Arial" panose="020B0604020202020204" pitchFamily="34" charset="0"/>
                <a:ea typeface="Proxima Nova Rg" charset="0"/>
                <a:cs typeface="Proxima Nova Rg" charset="0"/>
              </a:defRPr>
            </a:lvl1pPr>
            <a:lvl2pPr>
              <a:defRPr b="1" i="0">
                <a:latin typeface="Proxima Nova Rg" charset="0"/>
                <a:ea typeface="Proxima Nova Rg" charset="0"/>
                <a:cs typeface="Proxima Nova Rg" charset="0"/>
              </a:defRPr>
            </a:lvl2pPr>
            <a:lvl3pPr>
              <a:defRPr b="1" i="0">
                <a:latin typeface="Proxima Nova Rg" charset="0"/>
                <a:ea typeface="Proxima Nova Rg" charset="0"/>
                <a:cs typeface="Proxima Nova Rg" charset="0"/>
              </a:defRPr>
            </a:lvl3pPr>
            <a:lvl4pPr>
              <a:defRPr b="1" i="0">
                <a:latin typeface="Proxima Nova Rg" charset="0"/>
                <a:ea typeface="Proxima Nova Rg" charset="0"/>
                <a:cs typeface="Proxima Nova Rg" charset="0"/>
              </a:defRPr>
            </a:lvl4pPr>
            <a:lvl5pPr>
              <a:defRPr b="1" i="0">
                <a:latin typeface="Proxima Nova Rg" charset="0"/>
                <a:ea typeface="Proxima Nova Rg" charset="0"/>
                <a:cs typeface="Proxima Nova Rg" charset="0"/>
              </a:defRPr>
            </a:lvl5pPr>
          </a:lstStyle>
          <a:p>
            <a:pPr lvl="0"/>
            <a:r>
              <a:rPr lang="en-US" dirty="0"/>
              <a:t>Job title</a:t>
            </a:r>
          </a:p>
        </p:txBody>
      </p:sp>
      <p:cxnSp>
        <p:nvCxnSpPr>
          <p:cNvPr id="13" name="Straight Connector 12"/>
          <p:cNvCxnSpPr/>
          <p:nvPr userDrawn="1"/>
        </p:nvCxnSpPr>
        <p:spPr bwMode="auto">
          <a:xfrm>
            <a:off x="3251200" y="2895600"/>
            <a:ext cx="2438400" cy="0"/>
          </a:xfrm>
          <a:prstGeom prst="line">
            <a:avLst/>
          </a:prstGeom>
          <a:noFill/>
          <a:ln w="9525">
            <a:solidFill>
              <a:schemeClr val="bg1">
                <a:lumMod val="75000"/>
              </a:schemeClr>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14" name="Straight Connector 13"/>
          <p:cNvCxnSpPr/>
          <p:nvPr userDrawn="1"/>
        </p:nvCxnSpPr>
        <p:spPr bwMode="auto">
          <a:xfrm>
            <a:off x="9060805" y="2895600"/>
            <a:ext cx="2438400" cy="0"/>
          </a:xfrm>
          <a:prstGeom prst="line">
            <a:avLst/>
          </a:prstGeom>
          <a:noFill/>
          <a:ln w="9525">
            <a:solidFill>
              <a:schemeClr val="bg1">
                <a:lumMod val="75000"/>
              </a:schemeClr>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sp>
        <p:nvSpPr>
          <p:cNvPr id="16" name="Content Placeholder 15"/>
          <p:cNvSpPr>
            <a:spLocks noGrp="1"/>
          </p:cNvSpPr>
          <p:nvPr>
            <p:ph sz="quarter" idx="17"/>
          </p:nvPr>
        </p:nvSpPr>
        <p:spPr>
          <a:xfrm>
            <a:off x="609600" y="3200400"/>
            <a:ext cx="5080000" cy="2514600"/>
          </a:xfrm>
        </p:spPr>
        <p:txBody>
          <a:bodyPr/>
          <a:lstStyle>
            <a:lvl1pPr>
              <a:defRPr b="0" i="0" baseline="0">
                <a:latin typeface="Arial" panose="020B0604020202020204" pitchFamily="34" charset="0"/>
                <a:ea typeface="Proxima Nova Rg" charset="0"/>
                <a:cs typeface="Proxima Nova Rg" charset="0"/>
              </a:defRPr>
            </a:lvl1pPr>
            <a:lvl2pPr>
              <a:defRPr b="0" i="0" baseline="0">
                <a:latin typeface="Arial" panose="020B0604020202020204" pitchFamily="34" charset="0"/>
                <a:ea typeface="Proxima Nova Rg" charset="0"/>
                <a:cs typeface="Proxima Nova Rg" charset="0"/>
              </a:defRPr>
            </a:lvl2pPr>
            <a:lvl3pPr>
              <a:defRPr b="0" i="0" baseline="0">
                <a:latin typeface="Arial" panose="020B0604020202020204" pitchFamily="34" charset="0"/>
                <a:ea typeface="Proxima Nova Rg" charset="0"/>
                <a:cs typeface="Proxima Nova Rg" charset="0"/>
              </a:defRPr>
            </a:lvl3pPr>
            <a:lvl4pPr>
              <a:defRPr b="0" i="0" baseline="0">
                <a:latin typeface="Arial" panose="020B0604020202020204" pitchFamily="34" charset="0"/>
                <a:ea typeface="Proxima Nova Rg" charset="0"/>
                <a:cs typeface="Proxima Nova Rg" charset="0"/>
              </a:defRPr>
            </a:lvl4pPr>
            <a:lvl5pPr>
              <a:defRPr b="0" i="0" baseline="0">
                <a:latin typeface="Arial" panose="020B0604020202020204" pitchFamily="34" charset="0"/>
                <a:ea typeface="Proxima Nova Rg" charset="0"/>
                <a:cs typeface="Proxima Nova Rg"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5"/>
          <p:cNvSpPr>
            <a:spLocks noGrp="1"/>
          </p:cNvSpPr>
          <p:nvPr>
            <p:ph sz="quarter" idx="18"/>
          </p:nvPr>
        </p:nvSpPr>
        <p:spPr>
          <a:xfrm>
            <a:off x="6419205" y="3200400"/>
            <a:ext cx="5181600" cy="2514600"/>
          </a:xfrm>
        </p:spPr>
        <p:txBody>
          <a:bodyPr/>
          <a:lstStyle>
            <a:lvl1pPr>
              <a:defRPr b="0" i="0" baseline="0">
                <a:latin typeface="Arial" panose="020B0604020202020204" pitchFamily="34" charset="0"/>
                <a:ea typeface="Proxima Nova Rg" charset="0"/>
                <a:cs typeface="Proxima Nova Rg" charset="0"/>
              </a:defRPr>
            </a:lvl1pPr>
            <a:lvl2pPr>
              <a:defRPr b="0" i="0" baseline="0">
                <a:latin typeface="Arial" panose="020B0604020202020204" pitchFamily="34" charset="0"/>
                <a:ea typeface="Proxima Nova Rg" charset="0"/>
                <a:cs typeface="Proxima Nova Rg" charset="0"/>
              </a:defRPr>
            </a:lvl2pPr>
            <a:lvl3pPr>
              <a:defRPr b="0" i="0" baseline="0">
                <a:latin typeface="Arial" panose="020B0604020202020204" pitchFamily="34" charset="0"/>
                <a:ea typeface="Proxima Nova Rg" charset="0"/>
                <a:cs typeface="Proxima Nova Rg" charset="0"/>
              </a:defRPr>
            </a:lvl3pPr>
            <a:lvl4pPr>
              <a:defRPr b="0" i="0" baseline="0">
                <a:latin typeface="Arial" panose="020B0604020202020204" pitchFamily="34" charset="0"/>
                <a:ea typeface="Proxima Nova Rg" charset="0"/>
                <a:cs typeface="Proxima Nova Rg" charset="0"/>
              </a:defRPr>
            </a:lvl4pPr>
            <a:lvl5pPr>
              <a:defRPr b="0" i="0" baseline="0">
                <a:latin typeface="Arial" panose="020B0604020202020204" pitchFamily="34" charset="0"/>
                <a:ea typeface="Proxima Nova Rg" charset="0"/>
                <a:cs typeface="Proxima Nova Rg"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59142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 Dark">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408835" cy="990600"/>
          </a:xfrm>
          <a:prstGeom prst="rect">
            <a:avLst/>
          </a:prstGeom>
        </p:spPr>
        <p:txBody>
          <a:bodyPr/>
          <a:lstStyle>
            <a:lvl1pPr>
              <a:defRPr baseline="0">
                <a:solidFill>
                  <a:schemeClr val="bg1"/>
                </a:solidFill>
                <a:latin typeface="Arial" panose="020B060402020202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p>
            <a:pPr>
              <a:defRPr/>
            </a:pPr>
            <a:endParaRPr lang="en-US" dirty="0"/>
          </a:p>
        </p:txBody>
      </p:sp>
      <p:sp>
        <p:nvSpPr>
          <p:cNvPr id="5" name="Content Placeholder 4"/>
          <p:cNvSpPr>
            <a:spLocks noGrp="1"/>
          </p:cNvSpPr>
          <p:nvPr>
            <p:ph sz="quarter" idx="11"/>
          </p:nvPr>
        </p:nvSpPr>
        <p:spPr>
          <a:xfrm>
            <a:off x="609600" y="1143001"/>
            <a:ext cx="10972800" cy="4773613"/>
          </a:xfrm>
        </p:spPr>
        <p:txBody>
          <a:bodyPr/>
          <a:lstStyle>
            <a:lvl1pPr>
              <a:defRPr baseline="0">
                <a:solidFill>
                  <a:schemeClr val="bg1"/>
                </a:solidFill>
                <a:latin typeface="Arial" panose="020B0604020202020204" pitchFamily="34" charset="0"/>
              </a:defRPr>
            </a:lvl1pPr>
            <a:lvl2pPr>
              <a:defRPr baseline="0">
                <a:solidFill>
                  <a:schemeClr val="bg1"/>
                </a:solidFill>
                <a:latin typeface="Arial" panose="020B0604020202020204" pitchFamily="34" charset="0"/>
              </a:defRPr>
            </a:lvl2pPr>
            <a:lvl3pPr>
              <a:defRPr baseline="0">
                <a:solidFill>
                  <a:schemeClr val="bg1"/>
                </a:solidFill>
                <a:latin typeface="Arial" panose="020B0604020202020204" pitchFamily="34" charset="0"/>
              </a:defRPr>
            </a:lvl3pPr>
            <a:lvl4pPr>
              <a:defRPr baseline="0">
                <a:solidFill>
                  <a:schemeClr val="bg1"/>
                </a:solidFill>
                <a:latin typeface="Arial" panose="020B0604020202020204" pitchFamily="34" charset="0"/>
              </a:defRPr>
            </a:lvl4pPr>
            <a:lvl5pPr>
              <a:defRPr baseline="0">
                <a:solidFill>
                  <a:schemeClr val="bg1"/>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8" name="Straight Connector 27"/>
          <p:cNvCxnSpPr/>
          <p:nvPr userDrawn="1"/>
        </p:nvCxnSpPr>
        <p:spPr bwMode="auto">
          <a:xfrm>
            <a:off x="609600" y="990600"/>
            <a:ext cx="10972800" cy="0"/>
          </a:xfrm>
          <a:prstGeom prst="line">
            <a:avLst/>
          </a:prstGeom>
          <a:noFill/>
          <a:ln w="9525">
            <a:solidFill>
              <a:schemeClr val="bg1"/>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29" name="Straight Connector 28"/>
          <p:cNvCxnSpPr/>
          <p:nvPr userDrawn="1"/>
        </p:nvCxnSpPr>
        <p:spPr bwMode="auto">
          <a:xfrm>
            <a:off x="609600" y="6324600"/>
            <a:ext cx="10972800" cy="0"/>
          </a:xfrm>
          <a:prstGeom prst="line">
            <a:avLst/>
          </a:prstGeom>
          <a:noFill/>
          <a:ln w="9525">
            <a:solidFill>
              <a:schemeClr val="bg1"/>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sp>
        <p:nvSpPr>
          <p:cNvPr id="30" name="TextBox 29"/>
          <p:cNvSpPr txBox="1"/>
          <p:nvPr userDrawn="1"/>
        </p:nvSpPr>
        <p:spPr>
          <a:xfrm>
            <a:off x="11604401" y="6457752"/>
            <a:ext cx="609600" cy="276999"/>
          </a:xfrm>
          <a:prstGeom prst="rect">
            <a:avLst/>
          </a:prstGeom>
          <a:noFill/>
        </p:spPr>
        <p:txBody>
          <a:bodyPr wrap="square" rtlCol="0">
            <a:spAutoFit/>
          </a:bodyPr>
          <a:lstStyle/>
          <a:p>
            <a:pPr algn="ctr"/>
            <a:fld id="{2C4CCE79-0855-4A90-95BB-CCC8570863DD}" type="slidenum">
              <a:rPr lang="en-US" sz="1200" b="1" smtClean="0">
                <a:solidFill>
                  <a:schemeClr val="bg1"/>
                </a:solidFill>
                <a:latin typeface="+mj-lt"/>
              </a:rPr>
              <a:pPr algn="ctr"/>
              <a:t>‹#›</a:t>
            </a:fld>
            <a:endParaRPr lang="en-US" sz="1200" b="1" dirty="0">
              <a:solidFill>
                <a:schemeClr val="bg1"/>
              </a:solidFill>
              <a:latin typeface="+mj-lt"/>
            </a:endParaRPr>
          </a:p>
        </p:txBody>
      </p:sp>
      <p:sp>
        <p:nvSpPr>
          <p:cNvPr id="32" name="TextBox 31"/>
          <p:cNvSpPr txBox="1"/>
          <p:nvPr userDrawn="1"/>
        </p:nvSpPr>
        <p:spPr>
          <a:xfrm>
            <a:off x="609601" y="6508899"/>
            <a:ext cx="9045508" cy="200055"/>
          </a:xfrm>
          <a:prstGeom prst="rect">
            <a:avLst/>
          </a:prstGeom>
          <a:noFill/>
        </p:spPr>
        <p:txBody>
          <a:bodyPr wrap="square" rtlCol="0">
            <a:spAutoFit/>
          </a:bodyPr>
          <a:lstStyle/>
          <a:p>
            <a:r>
              <a:rPr lang="en-US" sz="700" dirty="0">
                <a:solidFill>
                  <a:schemeClr val="bg1"/>
                </a:solidFill>
                <a:latin typeface="+mn-lt"/>
              </a:rPr>
              <a:t>© 2018 Banc of California, N.A., a wholly owned subsidiary of Banc of California, Inc. All rights reserved. NMLS# 530611.</a:t>
            </a:r>
          </a:p>
        </p:txBody>
      </p:sp>
      <p:pic>
        <p:nvPicPr>
          <p:cNvPr id="34" name="Picture 3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007716" y="350444"/>
            <a:ext cx="1574684" cy="423599"/>
          </a:xfrm>
          <a:prstGeom prst="rect">
            <a:avLst/>
          </a:prstGeom>
        </p:spPr>
      </p:pic>
      <p:pic>
        <p:nvPicPr>
          <p:cNvPr id="11" name="Picture 10" descr="FDIC Logo W.png">
            <a:extLst>
              <a:ext uri="{FF2B5EF4-FFF2-40B4-BE49-F238E27FC236}">
                <a16:creationId xmlns:a16="http://schemas.microsoft.com/office/drawing/2014/main" id="{EFFECCF6-ACA7-E94D-8477-D8B0BB8512D5}"/>
              </a:ext>
            </a:extLst>
          </p:cNvPr>
          <p:cNvPicPr>
            <a:picLocks noChangeAspect="1"/>
          </p:cNvPicPr>
          <p:nvPr userDrawn="1"/>
        </p:nvPicPr>
        <p:blipFill>
          <a:blip r:embed="rId3"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0875435" y="6421545"/>
            <a:ext cx="685800" cy="196702"/>
          </a:xfrm>
          <a:prstGeom prst="rect">
            <a:avLst/>
          </a:prstGeom>
        </p:spPr>
      </p:pic>
    </p:spTree>
    <p:extLst>
      <p:ext uri="{BB962C8B-B14F-4D97-AF65-F5344CB8AC3E}">
        <p14:creationId xmlns:p14="http://schemas.microsoft.com/office/powerpoint/2010/main" val="3511456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ppendix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4165598" y="1577013"/>
            <a:ext cx="7416801" cy="4290389"/>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4470398" y="6508898"/>
            <a:ext cx="4884134" cy="200055"/>
          </a:xfrm>
          <a:prstGeom prst="rect">
            <a:avLst/>
          </a:prstGeom>
          <a:noFill/>
        </p:spPr>
        <p:txBody>
          <a:bodyPr wrap="square" rtlCol="0">
            <a:spAutoFit/>
          </a:bodyPr>
          <a:lstStyle/>
          <a:p>
            <a:r>
              <a:rPr lang="en-US" sz="700" dirty="0">
                <a:solidFill>
                  <a:schemeClr val="accent6"/>
                </a:solidFill>
                <a:latin typeface="+mn-lt"/>
              </a:rPr>
              <a:t>© 2021 Banc of California, N.A., a wholly owned subsidiary of Banc of California, Inc. All rights reserved. Member FDIC</a:t>
            </a:r>
          </a:p>
        </p:txBody>
      </p:sp>
      <p:sp>
        <p:nvSpPr>
          <p:cNvPr id="12" name="Content Placeholder 11"/>
          <p:cNvSpPr>
            <a:spLocks noGrp="1"/>
          </p:cNvSpPr>
          <p:nvPr>
            <p:ph sz="quarter" idx="12"/>
          </p:nvPr>
        </p:nvSpPr>
        <p:spPr>
          <a:xfrm>
            <a:off x="609600" y="2385391"/>
            <a:ext cx="2946397" cy="4123360"/>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a:extLst>
              <a:ext uri="{FF2B5EF4-FFF2-40B4-BE49-F238E27FC236}">
                <a16:creationId xmlns:a16="http://schemas.microsoft.com/office/drawing/2014/main" id="{B1824ED6-349F-304A-AD48-32F274B9D660}"/>
              </a:ext>
            </a:extLst>
          </p:cNvPr>
          <p:cNvSpPr>
            <a:spLocks/>
          </p:cNvSpPr>
          <p:nvPr userDrawn="1"/>
        </p:nvSpPr>
        <p:spPr>
          <a:xfrm>
            <a:off x="0" y="248812"/>
            <a:ext cx="12192000" cy="914400"/>
          </a:xfrm>
          <a:prstGeom prst="rect">
            <a:avLst/>
          </a:prstGeom>
          <a:solidFill>
            <a:srgbClr val="C6CDD1">
              <a:lumMod val="40000"/>
              <a:lumOff val="60000"/>
            </a:srgbClr>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18" name="Picture 17">
            <a:extLst>
              <a:ext uri="{FF2B5EF4-FFF2-40B4-BE49-F238E27FC236}">
                <a16:creationId xmlns:a16="http://schemas.microsoft.com/office/drawing/2014/main" id="{F865519A-63E6-0143-985B-DC5F8DC2601D}"/>
              </a:ext>
            </a:extLst>
          </p:cNvPr>
          <p:cNvPicPr>
            <a:picLocks noChangeAspect="1"/>
          </p:cNvPicPr>
          <p:nvPr userDrawn="1"/>
        </p:nvPicPr>
        <p:blipFill>
          <a:blip r:embed="rId2"/>
          <a:stretch>
            <a:fillRect/>
          </a:stretch>
        </p:blipFill>
        <p:spPr>
          <a:xfrm>
            <a:off x="9888924" y="458811"/>
            <a:ext cx="1828800" cy="494402"/>
          </a:xfrm>
          <a:prstGeom prst="rect">
            <a:avLst/>
          </a:prstGeom>
        </p:spPr>
      </p:pic>
      <p:sp>
        <p:nvSpPr>
          <p:cNvPr id="19" name="Rectangle 18">
            <a:extLst>
              <a:ext uri="{FF2B5EF4-FFF2-40B4-BE49-F238E27FC236}">
                <a16:creationId xmlns:a16="http://schemas.microsoft.com/office/drawing/2014/main" id="{431B4432-FF34-194E-930B-AB68C15AAFA4}"/>
              </a:ext>
            </a:extLst>
          </p:cNvPr>
          <p:cNvSpPr/>
          <p:nvPr userDrawn="1"/>
        </p:nvSpPr>
        <p:spPr>
          <a:xfrm>
            <a:off x="9226563" y="248812"/>
            <a:ext cx="11836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Placeholder 2">
            <a:extLst>
              <a:ext uri="{FF2B5EF4-FFF2-40B4-BE49-F238E27FC236}">
                <a16:creationId xmlns:a16="http://schemas.microsoft.com/office/drawing/2014/main" id="{2D579332-1315-E544-8506-EA1C4C766689}"/>
              </a:ext>
            </a:extLst>
          </p:cNvPr>
          <p:cNvSpPr>
            <a:spLocks noGrp="1"/>
          </p:cNvSpPr>
          <p:nvPr>
            <p:ph type="title"/>
          </p:nvPr>
        </p:nvSpPr>
        <p:spPr bwMode="auto">
          <a:xfrm>
            <a:off x="474276" y="422164"/>
            <a:ext cx="8417933" cy="56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b" anchorCtr="0" compatLnSpc="1">
            <a:prstTxWarp prst="textNoShape">
              <a:avLst/>
            </a:prstTxWarp>
          </a:bodyPr>
          <a:lstStyle>
            <a:lvl1pPr>
              <a:defRPr baseline="0">
                <a:latin typeface="Arial" panose="020B0604020202020204" pitchFamily="34" charset="0"/>
              </a:defRPr>
            </a:lvl1pPr>
          </a:lstStyle>
          <a:p>
            <a:pPr lvl="0"/>
            <a:r>
              <a:rPr lang="en-US" dirty="0"/>
              <a:t>Click to edit Master title style</a:t>
            </a:r>
          </a:p>
        </p:txBody>
      </p:sp>
      <p:pic>
        <p:nvPicPr>
          <p:cNvPr id="21" name="Picture 20" descr="FDIC Logo W.png">
            <a:extLst>
              <a:ext uri="{FF2B5EF4-FFF2-40B4-BE49-F238E27FC236}">
                <a16:creationId xmlns:a16="http://schemas.microsoft.com/office/drawing/2014/main" id="{8AB92D67-A68C-C14D-AE58-87FDE29CBCE1}"/>
              </a:ext>
            </a:extLst>
          </p:cNvPr>
          <p:cNvPicPr>
            <a:picLocks noChangeAspect="1"/>
          </p:cNvPicPr>
          <p:nvPr userDrawn="1"/>
        </p:nvPicPr>
        <p:blipFill rotWithShape="1">
          <a:blip r:embed="rId3" cstate="screen">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11159325" y="6476999"/>
            <a:ext cx="232472" cy="196702"/>
          </a:xfrm>
          <a:prstGeom prst="rect">
            <a:avLst/>
          </a:prstGeom>
        </p:spPr>
      </p:pic>
      <p:sp>
        <p:nvSpPr>
          <p:cNvPr id="22" name="Rectangle 21">
            <a:extLst>
              <a:ext uri="{FF2B5EF4-FFF2-40B4-BE49-F238E27FC236}">
                <a16:creationId xmlns:a16="http://schemas.microsoft.com/office/drawing/2014/main" id="{0CE0059F-004D-284C-A564-DD142DFD2389}"/>
              </a:ext>
            </a:extLst>
          </p:cNvPr>
          <p:cNvSpPr>
            <a:spLocks/>
          </p:cNvSpPr>
          <p:nvPr userDrawn="1"/>
        </p:nvSpPr>
        <p:spPr>
          <a:xfrm rot="5400000">
            <a:off x="11434475" y="6552377"/>
            <a:ext cx="378783" cy="2324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6">
            <a:extLst>
              <a:ext uri="{FF2B5EF4-FFF2-40B4-BE49-F238E27FC236}">
                <a16:creationId xmlns:a16="http://schemas.microsoft.com/office/drawing/2014/main" id="{733B6F1A-735E-6248-8D45-F680DE5FD7B2}"/>
              </a:ext>
            </a:extLst>
          </p:cNvPr>
          <p:cNvSpPr txBox="1">
            <a:spLocks/>
          </p:cNvSpPr>
          <p:nvPr userDrawn="1"/>
        </p:nvSpPr>
        <p:spPr>
          <a:xfrm>
            <a:off x="11444828" y="6476999"/>
            <a:ext cx="361950" cy="228601"/>
          </a:xfrm>
          <a:prstGeom prst="rect">
            <a:avLst/>
          </a:prstGeom>
        </p:spPr>
        <p:txBody>
          <a:bodyPr vert="horz" lIns="0" tIns="0" rIns="0" bIns="0" rtlCol="0" anchor="ctr"/>
          <a:lstStyle>
            <a:defPPr>
              <a:defRPr lang="en-US"/>
            </a:defPPr>
            <a:lvl1pPr algn="r" rtl="0" fontAlgn="base">
              <a:spcBef>
                <a:spcPct val="0"/>
              </a:spcBef>
              <a:spcAft>
                <a:spcPct val="0"/>
              </a:spcAft>
              <a:defRPr sz="1000" kern="1200">
                <a:solidFill>
                  <a:schemeClr val="tx1"/>
                </a:solidFill>
                <a:latin typeface="+mn-lt"/>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lgn="ctr" defTabSz="914400"/>
            <a:fld id="{7A86C7CC-9FD6-FA4D-8021-A03850EDC07A}" type="slidenum">
              <a:rPr lang="en-US" sz="1000" b="1" baseline="0" smtClean="0">
                <a:solidFill>
                  <a:schemeClr val="bg1"/>
                </a:solidFill>
                <a:latin typeface="Arial" panose="020B0604020202020204"/>
              </a:rPr>
              <a:pPr algn="ctr" defTabSz="914400"/>
              <a:t>‹#›</a:t>
            </a:fld>
            <a:endParaRPr lang="en-US" sz="1000" b="1" baseline="0" dirty="0">
              <a:solidFill>
                <a:schemeClr val="bg1"/>
              </a:solidFill>
              <a:latin typeface="Arial" panose="020B0604020202020204"/>
            </a:endParaRPr>
          </a:p>
        </p:txBody>
      </p:sp>
    </p:spTree>
    <p:extLst>
      <p:ext uri="{BB962C8B-B14F-4D97-AF65-F5344CB8AC3E}">
        <p14:creationId xmlns:p14="http://schemas.microsoft.com/office/powerpoint/2010/main" val="1467550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408835" cy="990600"/>
          </a:xfrm>
          <a:prstGeom prst="rect">
            <a:avLst/>
          </a:prstGeom>
        </p:spPr>
        <p:txBody>
          <a:bodyPr/>
          <a:lstStyle>
            <a:lvl1pPr>
              <a:defRPr baseline="0">
                <a:latin typeface="Arial" panose="020B0604020202020204" pitchFamily="34" charset="0"/>
              </a:defRPr>
            </a:lvl1pPr>
          </a:lstStyle>
          <a:p>
            <a:r>
              <a:rPr lang="en-US" dirty="0"/>
              <a:t>Click to edit Master title style</a:t>
            </a:r>
          </a:p>
        </p:txBody>
      </p:sp>
      <p:sp>
        <p:nvSpPr>
          <p:cNvPr id="3" name="Footer Placeholder 2"/>
          <p:cNvSpPr>
            <a:spLocks noGrp="1"/>
          </p:cNvSpPr>
          <p:nvPr>
            <p:ph type="ftr" sz="quarter" idx="10"/>
          </p:nvPr>
        </p:nvSpPr>
        <p:spPr/>
        <p:txBody>
          <a:bodyPr/>
          <a:lstStyle/>
          <a:p>
            <a:pPr>
              <a:defRPr/>
            </a:pPr>
            <a:endParaRPr lang="en-US" dirty="0"/>
          </a:p>
        </p:txBody>
      </p:sp>
      <p:sp>
        <p:nvSpPr>
          <p:cNvPr id="5" name="Content Placeholder 4"/>
          <p:cNvSpPr>
            <a:spLocks noGrp="1"/>
          </p:cNvSpPr>
          <p:nvPr>
            <p:ph sz="quarter" idx="11"/>
          </p:nvPr>
        </p:nvSpPr>
        <p:spPr>
          <a:xfrm>
            <a:off x="609600" y="1143001"/>
            <a:ext cx="5283200" cy="4773613"/>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2"/>
          </p:nvPr>
        </p:nvSpPr>
        <p:spPr>
          <a:xfrm>
            <a:off x="6308825" y="1143001"/>
            <a:ext cx="5283200" cy="4773613"/>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1809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d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362200"/>
            <a:ext cx="8636000" cy="1219200"/>
          </a:xfrm>
          <a:prstGeom prst="rect">
            <a:avLst/>
          </a:prstGeom>
        </p:spPr>
        <p:txBody>
          <a:bodyPr lIns="0" rIns="0" anchor="b"/>
          <a:lstStyle>
            <a:lvl1pPr>
              <a:defRPr sz="2800" baseline="0">
                <a:solidFill>
                  <a:schemeClr val="accent1"/>
                </a:solidFill>
                <a:latin typeface="Arial" panose="020B0604020202020204" pitchFamily="34" charset="0"/>
              </a:defRPr>
            </a:lvl1pPr>
          </a:lstStyle>
          <a:p>
            <a:r>
              <a:rPr lang="en-US" dirty="0"/>
              <a:t>Click to edit Master title style</a:t>
            </a:r>
          </a:p>
        </p:txBody>
      </p:sp>
      <p:sp>
        <p:nvSpPr>
          <p:cNvPr id="4" name="Rectangle 3"/>
          <p:cNvSpPr/>
          <p:nvPr userDrawn="1"/>
        </p:nvSpPr>
        <p:spPr>
          <a:xfrm>
            <a:off x="0" y="6705600"/>
            <a:ext cx="12192000" cy="152400"/>
          </a:xfrm>
          <a:prstGeom prst="rect">
            <a:avLst/>
          </a:prstGeom>
          <a:gradFill flip="none" rotWithShape="1">
            <a:gsLst>
              <a:gs pos="0">
                <a:schemeClr val="accent4"/>
              </a:gs>
              <a:gs pos="82000">
                <a:schemeClr val="accent4">
                  <a:lumMod val="20000"/>
                  <a:lumOff val="80000"/>
                </a:schemeClr>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Holder 3"/>
          <p:cNvSpPr>
            <a:spLocks noGrp="1"/>
          </p:cNvSpPr>
          <p:nvPr>
            <p:ph type="subTitle" idx="4"/>
          </p:nvPr>
        </p:nvSpPr>
        <p:spPr>
          <a:xfrm>
            <a:off x="609600" y="3608665"/>
            <a:ext cx="8636000" cy="495300"/>
          </a:xfrm>
          <a:prstGeom prst="rect">
            <a:avLst/>
          </a:prstGeom>
        </p:spPr>
        <p:txBody>
          <a:bodyPr lIns="0" tIns="0" rIns="0" bIns="0">
            <a:noAutofit/>
          </a:bodyPr>
          <a:lstStyle>
            <a:lvl1pPr marL="0" indent="0">
              <a:buNone/>
              <a:defRPr sz="1800" b="0" baseline="0">
                <a:solidFill>
                  <a:schemeClr val="accent4">
                    <a:lumMod val="60000"/>
                    <a:lumOff val="40000"/>
                  </a:schemeClr>
                </a:solidFill>
                <a:latin typeface="Arial" panose="020B0604020202020204" pitchFamily="34" charset="0"/>
              </a:defRPr>
            </a:lvl1pPr>
          </a:lstStyle>
          <a:p>
            <a:r>
              <a:rPr lang="en-US" dirty="0"/>
              <a:t>Click to edit Master subtitle style</a:t>
            </a:r>
            <a:endParaRPr dirty="0"/>
          </a:p>
        </p:txBody>
      </p:sp>
      <p:sp>
        <p:nvSpPr>
          <p:cNvPr id="7" name="Rectangle 6"/>
          <p:cNvSpPr/>
          <p:nvPr userDrawn="1"/>
        </p:nvSpPr>
        <p:spPr>
          <a:xfrm>
            <a:off x="10379031" y="3228202"/>
            <a:ext cx="1356462" cy="292388"/>
          </a:xfrm>
          <a:prstGeom prst="rect">
            <a:avLst/>
          </a:prstGeom>
        </p:spPr>
        <p:txBody>
          <a:bodyPr wrap="none">
            <a:spAutoFit/>
          </a:bodyPr>
          <a:lstStyle/>
          <a:p>
            <a:pPr algn="r"/>
            <a:r>
              <a:rPr lang="en-US" sz="1300" b="1" i="0" baseline="0" dirty="0">
                <a:solidFill>
                  <a:schemeClr val="tx1">
                    <a:lumMod val="75000"/>
                    <a:lumOff val="25000"/>
                  </a:schemeClr>
                </a:solidFill>
                <a:latin typeface="Arial" panose="020B0604020202020204" pitchFamily="34" charset="0"/>
                <a:ea typeface="Proxima Nova Rg" charset="0"/>
                <a:cs typeface="Proxima Nova Rg" charset="0"/>
              </a:rPr>
              <a:t>bancofcal.com</a:t>
            </a:r>
          </a:p>
        </p:txBody>
      </p:sp>
      <p:sp>
        <p:nvSpPr>
          <p:cNvPr id="10" name="Rectangle 9">
            <a:extLst>
              <a:ext uri="{FF2B5EF4-FFF2-40B4-BE49-F238E27FC236}">
                <a16:creationId xmlns:a16="http://schemas.microsoft.com/office/drawing/2014/main" id="{C2BD4ADE-F80C-D94F-B252-AF360D5CD07D}"/>
              </a:ext>
            </a:extLst>
          </p:cNvPr>
          <p:cNvSpPr>
            <a:spLocks/>
          </p:cNvSpPr>
          <p:nvPr userDrawn="1"/>
        </p:nvSpPr>
        <p:spPr>
          <a:xfrm>
            <a:off x="0" y="248812"/>
            <a:ext cx="12192000" cy="914400"/>
          </a:xfrm>
          <a:prstGeom prst="rect">
            <a:avLst/>
          </a:prstGeom>
          <a:solidFill>
            <a:srgbClr val="C6CDD1">
              <a:lumMod val="40000"/>
              <a:lumOff val="60000"/>
            </a:srgbClr>
          </a:solidFill>
          <a:ln w="12700" cap="flat" cmpd="sng" algn="ctr">
            <a:no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5261DE5E-08BA-1F45-97C3-A6DE208CAC3A}"/>
              </a:ext>
            </a:extLst>
          </p:cNvPr>
          <p:cNvPicPr>
            <a:picLocks noChangeAspect="1"/>
          </p:cNvPicPr>
          <p:nvPr userDrawn="1"/>
        </p:nvPicPr>
        <p:blipFill>
          <a:blip r:embed="rId2"/>
          <a:stretch>
            <a:fillRect/>
          </a:stretch>
        </p:blipFill>
        <p:spPr>
          <a:xfrm>
            <a:off x="9888924" y="458811"/>
            <a:ext cx="1828800" cy="494402"/>
          </a:xfrm>
          <a:prstGeom prst="rect">
            <a:avLst/>
          </a:prstGeom>
        </p:spPr>
      </p:pic>
      <p:sp>
        <p:nvSpPr>
          <p:cNvPr id="12" name="Rectangle 11">
            <a:extLst>
              <a:ext uri="{FF2B5EF4-FFF2-40B4-BE49-F238E27FC236}">
                <a16:creationId xmlns:a16="http://schemas.microsoft.com/office/drawing/2014/main" id="{CC28FB05-0C57-6040-B23E-C2740C8AFD83}"/>
              </a:ext>
            </a:extLst>
          </p:cNvPr>
          <p:cNvSpPr/>
          <p:nvPr userDrawn="1"/>
        </p:nvSpPr>
        <p:spPr>
          <a:xfrm>
            <a:off x="9226563" y="248812"/>
            <a:ext cx="11836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54575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408835" cy="990600"/>
          </a:xfrm>
          <a:prstGeom prst="rect">
            <a:avLst/>
          </a:prstGeom>
        </p:spPr>
        <p:txBody>
          <a:bodyPr/>
          <a:lstStyle>
            <a:lvl1pPr>
              <a:defRPr baseline="0">
                <a:latin typeface="Arial" panose="020B0604020202020204" pitchFamily="34" charset="0"/>
              </a:defRPr>
            </a:lvl1pPr>
          </a:lstStyle>
          <a:p>
            <a:r>
              <a:rPr lang="en-US" dirty="0"/>
              <a:t>Click to edit Master title style</a:t>
            </a:r>
          </a:p>
        </p:txBody>
      </p:sp>
      <p:sp>
        <p:nvSpPr>
          <p:cNvPr id="5" name="Content Placeholder 4"/>
          <p:cNvSpPr>
            <a:spLocks noGrp="1"/>
          </p:cNvSpPr>
          <p:nvPr>
            <p:ph sz="quarter" idx="11"/>
          </p:nvPr>
        </p:nvSpPr>
        <p:spPr>
          <a:xfrm>
            <a:off x="609600" y="1143001"/>
            <a:ext cx="10972800" cy="4773613"/>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5400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077050"/>
            <a:ext cx="11423657" cy="990600"/>
          </a:xfrm>
          <a:prstGeom prst="rect">
            <a:avLst/>
          </a:prstGeom>
        </p:spPr>
        <p:txBody>
          <a:bodyPr anchor="ctr" anchorCtr="0"/>
          <a:lstStyle>
            <a:lvl1pPr>
              <a:defRPr baseline="0">
                <a:solidFill>
                  <a:srgbClr val="F4F4E2"/>
                </a:solidFill>
                <a:latin typeface="Arial" panose="020B0604020202020204" pitchFamily="34" charset="0"/>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bg>
      <p:bgPr>
        <a:solidFill>
          <a:schemeClr val="accent1"/>
        </a:solidFill>
        <a:effectLst/>
      </p:bgPr>
    </p:bg>
    <p:spTree>
      <p:nvGrpSpPr>
        <p:cNvPr id="1" name=""/>
        <p:cNvGrpSpPr/>
        <p:nvPr/>
      </p:nvGrpSpPr>
      <p:grpSpPr>
        <a:xfrm>
          <a:off x="0" y="0"/>
          <a:ext cx="0" cy="0"/>
          <a:chOff x="0" y="0"/>
          <a:chExt cx="0" cy="0"/>
        </a:xfrm>
      </p:grpSpPr>
      <p:sp>
        <p:nvSpPr>
          <p:cNvPr id="37" name="Text Placeholder 36">
            <a:extLst>
              <a:ext uri="{FF2B5EF4-FFF2-40B4-BE49-F238E27FC236}">
                <a16:creationId xmlns:a16="http://schemas.microsoft.com/office/drawing/2014/main" id="{13E79EFA-51CB-DB44-8ADF-340EB7150616}"/>
              </a:ext>
            </a:extLst>
          </p:cNvPr>
          <p:cNvSpPr>
            <a:spLocks noGrp="1"/>
          </p:cNvSpPr>
          <p:nvPr>
            <p:ph type="body" sz="quarter" idx="11" hasCustomPrompt="1"/>
          </p:nvPr>
        </p:nvSpPr>
        <p:spPr>
          <a:xfrm>
            <a:off x="1448593" y="4649401"/>
            <a:ext cx="9294812" cy="1271587"/>
          </a:xfrm>
        </p:spPr>
        <p:txBody>
          <a:bodyPr>
            <a:normAutofit/>
          </a:bodyPr>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2400" b="1">
                <a:solidFill>
                  <a:schemeClr val="bg1"/>
                </a:solidFill>
              </a:defRPr>
            </a:lvl1pPr>
          </a:lstStyle>
          <a:p>
            <a:pPr lvl="0"/>
            <a:r>
              <a:rPr lang="en-US" sz="2400" dirty="0"/>
              <a:t>Subtitle</a:t>
            </a:r>
            <a:endParaRPr lang="en-US" dirty="0"/>
          </a:p>
        </p:txBody>
      </p:sp>
      <p:sp>
        <p:nvSpPr>
          <p:cNvPr id="39" name="Text Placeholder 38">
            <a:extLst>
              <a:ext uri="{FF2B5EF4-FFF2-40B4-BE49-F238E27FC236}">
                <a16:creationId xmlns:a16="http://schemas.microsoft.com/office/drawing/2014/main" id="{BFEF489E-E7F1-194E-A5AD-647B6D1DB2C5}"/>
              </a:ext>
            </a:extLst>
          </p:cNvPr>
          <p:cNvSpPr>
            <a:spLocks noGrp="1"/>
          </p:cNvSpPr>
          <p:nvPr>
            <p:ph type="body" sz="quarter" idx="12" hasCustomPrompt="1"/>
          </p:nvPr>
        </p:nvSpPr>
        <p:spPr>
          <a:xfrm>
            <a:off x="1447800" y="3281773"/>
            <a:ext cx="9294813" cy="1271587"/>
          </a:xfrm>
        </p:spPr>
        <p:txBody>
          <a:bodyPr>
            <a:normAutofit/>
          </a:bodyPr>
          <a:lstStyle>
            <a:lvl1pPr marL="0" indent="0" algn="ctr">
              <a:spcBef>
                <a:spcPts val="0"/>
              </a:spcBef>
              <a:buNone/>
              <a:defRPr sz="4000">
                <a:solidFill>
                  <a:schemeClr val="bg1"/>
                </a:solidFill>
              </a:defRPr>
            </a:lvl1pPr>
          </a:lstStyle>
          <a:p>
            <a:pPr lvl="0"/>
            <a:r>
              <a:rPr lang="en-US" dirty="0"/>
              <a:t>PRESENTATION </a:t>
            </a:r>
            <a:br>
              <a:rPr lang="en-US" dirty="0"/>
            </a:br>
            <a:r>
              <a:rPr lang="en-US" dirty="0"/>
              <a:t>TITLE</a:t>
            </a:r>
          </a:p>
        </p:txBody>
      </p:sp>
      <p:pic>
        <p:nvPicPr>
          <p:cNvPr id="40" name="Picture 39">
            <a:extLst>
              <a:ext uri="{FF2B5EF4-FFF2-40B4-BE49-F238E27FC236}">
                <a16:creationId xmlns:a16="http://schemas.microsoft.com/office/drawing/2014/main" id="{025BED98-F074-AE4D-B32D-3EEABCFAE4F0}"/>
              </a:ext>
            </a:extLst>
          </p:cNvPr>
          <p:cNvPicPr>
            <a:picLocks noChangeAspect="1"/>
          </p:cNvPicPr>
          <p:nvPr userDrawn="1"/>
        </p:nvPicPr>
        <p:blipFill>
          <a:blip r:embed="rId2"/>
          <a:stretch>
            <a:fillRect/>
          </a:stretch>
        </p:blipFill>
        <p:spPr>
          <a:xfrm>
            <a:off x="5116430" y="1755242"/>
            <a:ext cx="1974561" cy="1100461"/>
          </a:xfrm>
          <a:prstGeom prst="rect">
            <a:avLst/>
          </a:prstGeom>
        </p:spPr>
      </p:pic>
      <p:pic>
        <p:nvPicPr>
          <p:cNvPr id="43" name="Picture 42" descr="Icon&#10;&#10;Description automatically generated">
            <a:extLst>
              <a:ext uri="{FF2B5EF4-FFF2-40B4-BE49-F238E27FC236}">
                <a16:creationId xmlns:a16="http://schemas.microsoft.com/office/drawing/2014/main" id="{87A0B77E-EF79-2644-8459-E3CE0A338CD8}"/>
              </a:ext>
            </a:extLst>
          </p:cNvPr>
          <p:cNvPicPr>
            <a:picLocks noChangeAspect="1"/>
          </p:cNvPicPr>
          <p:nvPr userDrawn="1"/>
        </p:nvPicPr>
        <p:blipFill>
          <a:blip r:embed="rId3"/>
          <a:stretch>
            <a:fillRect/>
          </a:stretch>
        </p:blipFill>
        <p:spPr>
          <a:xfrm>
            <a:off x="326572" y="272142"/>
            <a:ext cx="670393" cy="670393"/>
          </a:xfrm>
          <a:prstGeom prst="rect">
            <a:avLst/>
          </a:prstGeom>
        </p:spPr>
      </p:pic>
    </p:spTree>
    <p:extLst>
      <p:ext uri="{BB962C8B-B14F-4D97-AF65-F5344CB8AC3E}">
        <p14:creationId xmlns:p14="http://schemas.microsoft.com/office/powerpoint/2010/main" val="2047339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3">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408835" cy="990600"/>
          </a:xfrm>
          <a:prstGeom prst="rect">
            <a:avLst/>
          </a:prstGeom>
          <a:noFill/>
          <a:ln w="9525">
            <a:noFill/>
            <a:miter lim="800000"/>
            <a:headEnd/>
            <a:tailEnd/>
          </a:ln>
        </p:spPr>
        <p:txBody>
          <a:bodyPr lIns="91241" tIns="45621" rIns="91241" bIns="45621" anchor="b" anchorCtr="0"/>
          <a:lstStyle>
            <a:lvl1pPr>
              <a:defRPr lang="en-US" baseline="0" dirty="0">
                <a:latin typeface="Arial" panose="020B0604020202020204" pitchFamily="34" charset="0"/>
              </a:defRPr>
            </a:lvl1pPr>
          </a:lstStyle>
          <a:p>
            <a:pPr lvl="0"/>
            <a:r>
              <a:rPr lang="en-US" dirty="0"/>
              <a:t>Click to edit Master title style</a:t>
            </a:r>
          </a:p>
        </p:txBody>
      </p:sp>
      <p:sp>
        <p:nvSpPr>
          <p:cNvPr id="3" name="Slide Number Placeholder 2"/>
          <p:cNvSpPr>
            <a:spLocks noGrp="1"/>
          </p:cNvSpPr>
          <p:nvPr>
            <p:ph type="sldNum" sz="quarter" idx="10"/>
          </p:nvPr>
        </p:nvSpPr>
        <p:spPr>
          <a:xfrm>
            <a:off x="10975987" y="6613013"/>
            <a:ext cx="1057271" cy="186208"/>
          </a:xfrm>
          <a:prstGeom prst="rect">
            <a:avLst/>
          </a:prstGeom>
        </p:spPr>
        <p:txBody>
          <a:bodyPr/>
          <a:lstStyle/>
          <a:p>
            <a:fld id="{FFC86B60-C040-4840-B765-DD315ADE2A97}"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609600" y="1142999"/>
            <a:ext cx="5283200" cy="4888523"/>
          </a:xfrm>
        </p:spPr>
        <p:txBody>
          <a:bodyPr/>
          <a:lstStyle>
            <a:lvl1pPr>
              <a:defRPr baseline="0">
                <a:latin typeface="Arial" panose="020B0604020202020204" pitchFamily="34" charset="0"/>
              </a:defRPr>
            </a:lvl1pPr>
            <a:lvl2pPr marL="687388" indent="-342900">
              <a:defRPr baseline="0">
                <a:latin typeface="Arial" panose="020B0604020202020204" pitchFamily="34" charset="0"/>
              </a:defRPr>
            </a:lvl2pPr>
            <a:lvl3pPr marL="1031875" indent="-344488">
              <a:defRPr baseline="0">
                <a:latin typeface="Arial" panose="020B0604020202020204" pitchFamily="34" charset="0"/>
              </a:defRPr>
            </a:lvl3pPr>
            <a:lvl4pPr marL="1376363" indent="-344488">
              <a:defRPr baseline="0">
                <a:latin typeface="Arial" panose="020B0604020202020204" pitchFamily="34" charset="0"/>
              </a:defRPr>
            </a:lvl4pPr>
            <a:lvl5pPr marL="1711325" indent="-334963">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1"/>
          </p:nvPr>
        </p:nvSpPr>
        <p:spPr>
          <a:xfrm>
            <a:off x="6096000" y="1142999"/>
            <a:ext cx="5791200" cy="4888523"/>
          </a:xfrm>
        </p:spPr>
        <p:txBody>
          <a:bodyPr/>
          <a:lstStyle>
            <a:lvl1pPr>
              <a:defRPr baseline="0">
                <a:latin typeface="Arial" panose="020B0604020202020204" pitchFamily="34" charset="0"/>
              </a:defRPr>
            </a:lvl1pPr>
            <a:lvl2pPr marL="687388" indent="-342900">
              <a:defRPr baseline="0">
                <a:latin typeface="Arial" panose="020B0604020202020204" pitchFamily="34" charset="0"/>
              </a:defRPr>
            </a:lvl2pPr>
            <a:lvl3pPr marL="1031875" indent="-344488">
              <a:defRPr baseline="0">
                <a:latin typeface="Arial" panose="020B0604020202020204" pitchFamily="34" charset="0"/>
              </a:defRPr>
            </a:lvl3pPr>
            <a:lvl4pPr marL="1376363" indent="-344488">
              <a:defRPr baseline="0">
                <a:latin typeface="Arial" panose="020B0604020202020204" pitchFamily="34" charset="0"/>
              </a:defRPr>
            </a:lvl4pPr>
            <a:lvl5pPr marL="1711325" indent="-334963">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609600" y="0"/>
            <a:ext cx="11408835" cy="990600"/>
          </a:xfrm>
          <a:prstGeom prst="rect">
            <a:avLst/>
          </a:prstGeom>
        </p:spPr>
        <p:txBody>
          <a:bodyPr/>
          <a:lstStyle>
            <a:lvl1pPr>
              <a:defRPr baseline="0">
                <a:latin typeface="Arial" panose="020B0604020202020204" pitchFamily="34" charset="0"/>
              </a:defRPr>
            </a:lvl1pPr>
          </a:lstStyle>
          <a:p>
            <a:r>
              <a:rPr lang="en-US" dirty="0"/>
              <a:t>Click to edit Master title style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aster Layout">
    <p:spTree>
      <p:nvGrpSpPr>
        <p:cNvPr id="1" name=""/>
        <p:cNvGrpSpPr/>
        <p:nvPr/>
      </p:nvGrpSpPr>
      <p:grpSpPr>
        <a:xfrm>
          <a:off x="0" y="0"/>
          <a:ext cx="0" cy="0"/>
          <a:chOff x="0" y="0"/>
          <a:chExt cx="0" cy="0"/>
        </a:xfrm>
      </p:grpSpPr>
      <p:sp>
        <p:nvSpPr>
          <p:cNvPr id="8" name="Title 1"/>
          <p:cNvSpPr>
            <a:spLocks noGrp="1"/>
          </p:cNvSpPr>
          <p:nvPr>
            <p:ph type="title"/>
          </p:nvPr>
        </p:nvSpPr>
        <p:spPr>
          <a:xfrm>
            <a:off x="697624" y="522287"/>
            <a:ext cx="8347131" cy="544514"/>
          </a:xfrm>
          <a:prstGeom prst="rect">
            <a:avLst/>
          </a:prstGeom>
        </p:spPr>
        <p:txBody>
          <a:bodyPr/>
          <a:lstStyle>
            <a:lvl1pPr>
              <a:defRPr baseline="0">
                <a:latin typeface="Arial" panose="020B0604020202020204" pitchFamily="34" charset="0"/>
              </a:defRPr>
            </a:lvl1pPr>
          </a:lstStyle>
          <a:p>
            <a:r>
              <a:rPr lang="en-US" dirty="0"/>
              <a:t>Click to edit Master title style</a:t>
            </a:r>
          </a:p>
        </p:txBody>
      </p:sp>
      <p:sp>
        <p:nvSpPr>
          <p:cNvPr id="10" name="Text Placeholder 3"/>
          <p:cNvSpPr>
            <a:spLocks noGrp="1"/>
          </p:cNvSpPr>
          <p:nvPr>
            <p:ph type="body" sz="quarter" idx="10" hasCustomPrompt="1"/>
          </p:nvPr>
        </p:nvSpPr>
        <p:spPr>
          <a:xfrm>
            <a:off x="748701" y="1152898"/>
            <a:ext cx="6322807" cy="323147"/>
          </a:xfrm>
          <a:noFill/>
        </p:spPr>
        <p:txBody>
          <a:bodyPr wrap="square" lIns="91422" tIns="45711" rIns="91422" bIns="45711" anchor="t">
            <a:spAutoFit/>
          </a:bodyPr>
          <a:lstStyle>
            <a:lvl1pPr marL="0" indent="0">
              <a:lnSpc>
                <a:spcPct val="100000"/>
              </a:lnSpc>
              <a:buNone/>
              <a:defRPr lang="en-US" sz="1500" b="0" i="0" spc="151" baseline="0" smtClean="0">
                <a:latin typeface="Arial" panose="020B0604020202020204" pitchFamily="34" charset="0"/>
                <a:cs typeface="Avenir Medium"/>
              </a:defRPr>
            </a:lvl1pPr>
            <a:lvl2pPr>
              <a:defRPr lang="en-US" sz="1850" smtClean="0">
                <a:solidFill>
                  <a:schemeClr val="tx1"/>
                </a:solidFill>
                <a:latin typeface="Lato Light" charset="0"/>
                <a:ea typeface="ＭＳ Ｐゴシック" charset="0"/>
                <a:cs typeface="ＭＳ Ｐゴシック" charset="0"/>
              </a:defRPr>
            </a:lvl2pPr>
            <a:lvl3pPr>
              <a:defRPr lang="en-US" smtClean="0">
                <a:solidFill>
                  <a:schemeClr val="tx1"/>
                </a:solidFill>
                <a:latin typeface="Lato Light" charset="0"/>
                <a:ea typeface="ＭＳ Ｐゴシック" charset="0"/>
                <a:cs typeface="ＭＳ Ｐゴシック" charset="0"/>
              </a:defRPr>
            </a:lvl3pPr>
            <a:lvl4pPr>
              <a:defRPr lang="en-US" sz="1850" smtClean="0">
                <a:solidFill>
                  <a:schemeClr val="tx1"/>
                </a:solidFill>
                <a:latin typeface="Lato Light" charset="0"/>
                <a:ea typeface="ＭＳ Ｐゴシック" charset="0"/>
                <a:cs typeface="ＭＳ Ｐゴシック" charset="0"/>
              </a:defRPr>
            </a:lvl4pPr>
            <a:lvl5pPr>
              <a:defRPr lang="en-US" sz="1850">
                <a:solidFill>
                  <a:schemeClr val="tx1"/>
                </a:solidFill>
                <a:latin typeface="Lato Light" charset="0"/>
                <a:ea typeface="ＭＳ Ｐゴシック" charset="0"/>
                <a:cs typeface="ＭＳ Ｐゴシック" charset="0"/>
              </a:defRPr>
            </a:lvl5pPr>
          </a:lstStyle>
          <a:p>
            <a:pPr lvl="0" defTabSz="914036" eaLnBrk="1" fontAlgn="auto" hangingPunct="1">
              <a:spcBef>
                <a:spcPts val="0"/>
              </a:spcBef>
              <a:spcAft>
                <a:spcPts val="0"/>
              </a:spcAft>
            </a:pPr>
            <a:r>
              <a:rPr lang="en-US" dirty="0"/>
              <a:t>Click to edit Subtitle</a:t>
            </a:r>
          </a:p>
        </p:txBody>
      </p:sp>
      <p:sp>
        <p:nvSpPr>
          <p:cNvPr id="11" name="Text Placeholder 6"/>
          <p:cNvSpPr>
            <a:spLocks noGrp="1"/>
          </p:cNvSpPr>
          <p:nvPr>
            <p:ph type="body" sz="quarter" idx="11"/>
          </p:nvPr>
        </p:nvSpPr>
        <p:spPr>
          <a:xfrm>
            <a:off x="697889" y="1707375"/>
            <a:ext cx="8346866" cy="3892343"/>
          </a:xfrm>
        </p:spPr>
        <p:txBody>
          <a:bodyPr>
            <a:normAutofit/>
          </a:bodyPr>
          <a:lstStyle>
            <a:lvl1pPr>
              <a:defRPr baseline="0">
                <a:latin typeface="Arial" panose="020B0604020202020204" pitchFamily="34" charset="0"/>
              </a:defRPr>
            </a:lvl1pPr>
            <a:lvl2pPr>
              <a:defRPr baseline="0">
                <a:latin typeface="Arial" panose="020B0604020202020204" pitchFamily="34" charset="0"/>
              </a:defRPr>
            </a:lvl2pPr>
            <a:lvl3pPr marL="141288" indent="-141288">
              <a:buFont typeface="Arial"/>
              <a:buChar char="•"/>
              <a:defRPr baseline="0">
                <a:latin typeface="Arial" panose="020B0604020202020204" pitchFamily="34" charset="0"/>
              </a:defRPr>
            </a:lvl3pPr>
            <a:lvl4pPr marL="603250" indent="-169069">
              <a:defRPr>
                <a:latin typeface="Avenir Book"/>
              </a:defRPr>
            </a:lvl4pPr>
            <a:lvl5pPr>
              <a:defRPr>
                <a:latin typeface="Avenir Book"/>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2"/>
          <p:cNvSpPr>
            <a:spLocks noGrp="1"/>
          </p:cNvSpPr>
          <p:nvPr>
            <p:ph type="sldNum" sz="quarter" idx="13"/>
          </p:nvPr>
        </p:nvSpPr>
        <p:spPr>
          <a:xfrm>
            <a:off x="10975987" y="6613013"/>
            <a:ext cx="1057271" cy="186208"/>
          </a:xfrm>
          <a:prstGeom prst="rect">
            <a:avLst/>
          </a:prstGeom>
        </p:spPr>
        <p:txBody>
          <a:bodyPr/>
          <a:lstStyle/>
          <a:p>
            <a:fld id="{FFC86B60-C040-4840-B765-DD315ADE2A97}" type="slidenum">
              <a:rPr lang="en-US" smtClean="0"/>
              <a:pPr/>
              <a:t>‹#›</a:t>
            </a:fld>
            <a:endParaRPr lang="en-US" dirty="0"/>
          </a:p>
        </p:txBody>
      </p:sp>
    </p:spTree>
    <p:extLst>
      <p:ext uri="{BB962C8B-B14F-4D97-AF65-F5344CB8AC3E}">
        <p14:creationId xmlns:p14="http://schemas.microsoft.com/office/powerpoint/2010/main" val="46516288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Divider1">
    <p:bg>
      <p:bgPr>
        <a:blipFill dpi="0" rotWithShape="0">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0"/>
          <p:cNvSpPr>
            <a:spLocks noGrp="1" noChangeArrowheads="1"/>
          </p:cNvSpPr>
          <p:nvPr>
            <p:ph type="title"/>
          </p:nvPr>
        </p:nvSpPr>
        <p:spPr bwMode="auto">
          <a:xfrm>
            <a:off x="766234" y="4014747"/>
            <a:ext cx="11283951" cy="1143000"/>
          </a:xfrm>
          <a:prstGeom prst="rect">
            <a:avLst/>
          </a:prstGeom>
          <a:noFill/>
          <a:ln w="9525">
            <a:noFill/>
            <a:miter lim="800000"/>
            <a:headEnd/>
            <a:tailEnd/>
          </a:ln>
        </p:spPr>
        <p:txBody>
          <a:bodyPr lIns="85404" tIns="42700" rIns="85404" bIns="42700" rtlCol="0" anchor="ctr">
            <a:noAutofit/>
          </a:bodyPr>
          <a:lstStyle>
            <a:lvl1pPr>
              <a:defRPr lang="en-US" sz="2800" i="0" baseline="0" dirty="0" smtClean="0">
                <a:solidFill>
                  <a:srgbClr val="F4F4E2"/>
                </a:solidFill>
                <a:latin typeface="Arial" panose="020B0604020202020204" pitchFamily="34" charset="0"/>
                <a:cs typeface="Calibri" pitchFamily="34" charset="0"/>
              </a:defRPr>
            </a:lvl1pPr>
          </a:lstStyle>
          <a:p>
            <a:pPr lvl="0"/>
            <a:r>
              <a:rPr lang="en-US" dirty="0"/>
              <a:t>Click to edit Master title style</a:t>
            </a:r>
          </a:p>
        </p:txBody>
      </p:sp>
    </p:spTree>
    <p:extLst>
      <p:ext uri="{BB962C8B-B14F-4D97-AF65-F5344CB8AC3E}">
        <p14:creationId xmlns:p14="http://schemas.microsoft.com/office/powerpoint/2010/main" val="3599975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23950"/>
            <a:ext cx="5386917" cy="639762"/>
          </a:xfrm>
          <a:prstGeom prst="rect">
            <a:avLst/>
          </a:prstGeom>
        </p:spPr>
        <p:txBody>
          <a:bodyPr anchor="b"/>
          <a:lstStyle>
            <a:lvl1pPr marL="0" indent="0">
              <a:buNone/>
              <a:defRPr sz="2000" b="1" baseline="0">
                <a:latin typeface="Arial" panose="020B0604020202020204" pitchFamily="34" charset="0"/>
              </a:defRPr>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193369" y="1123950"/>
            <a:ext cx="5389033" cy="639762"/>
          </a:xfrm>
          <a:prstGeom prst="rect">
            <a:avLst/>
          </a:prstGeom>
        </p:spPr>
        <p:txBody>
          <a:bodyPr anchor="b"/>
          <a:lstStyle>
            <a:lvl1pPr marL="0" indent="0">
              <a:buNone/>
              <a:defRPr sz="2000" b="1" baseline="0">
                <a:latin typeface="Arial" panose="020B0604020202020204" pitchFamily="34" charset="0"/>
              </a:defRPr>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dirty="0"/>
              <a:t>Click to edit Master text styles</a:t>
            </a:r>
          </a:p>
        </p:txBody>
      </p:sp>
      <p:sp>
        <p:nvSpPr>
          <p:cNvPr id="7" name="Title 6"/>
          <p:cNvSpPr>
            <a:spLocks noGrp="1"/>
          </p:cNvSpPr>
          <p:nvPr>
            <p:ph type="title"/>
          </p:nvPr>
        </p:nvSpPr>
        <p:spPr>
          <a:xfrm>
            <a:off x="609600" y="0"/>
            <a:ext cx="11408833" cy="990600"/>
          </a:xfrm>
        </p:spPr>
        <p:txBody>
          <a:bodyPr/>
          <a:lstStyle>
            <a:lvl1pPr>
              <a:defRPr baseline="0">
                <a:latin typeface="Arial" panose="020B0604020202020204" pitchFamily="34" charset="0"/>
              </a:defRPr>
            </a:lvl1pPr>
          </a:lstStyle>
          <a:p>
            <a:r>
              <a:rPr lang="en-US" dirty="0"/>
              <a:t>Click to edit Master title style</a:t>
            </a:r>
          </a:p>
        </p:txBody>
      </p:sp>
      <p:sp>
        <p:nvSpPr>
          <p:cNvPr id="11" name="Content Placeholder 10"/>
          <p:cNvSpPr>
            <a:spLocks noGrp="1"/>
          </p:cNvSpPr>
          <p:nvPr>
            <p:ph sz="quarter" idx="10"/>
          </p:nvPr>
        </p:nvSpPr>
        <p:spPr>
          <a:xfrm>
            <a:off x="609600" y="1752600"/>
            <a:ext cx="5384800" cy="4305300"/>
          </a:xfrm>
        </p:spPr>
        <p:txBody>
          <a:bodyPr/>
          <a:lstStyle>
            <a:lvl1pPr>
              <a:defRPr baseline="0">
                <a:latin typeface="Arial" panose="020B0604020202020204" pitchFamily="34" charset="0"/>
              </a:defRPr>
            </a:lvl1pPr>
            <a:lvl2pPr marL="687388" indent="-342900">
              <a:defRPr baseline="0">
                <a:latin typeface="Arial" panose="020B0604020202020204" pitchFamily="34" charset="0"/>
              </a:defRPr>
            </a:lvl2pPr>
            <a:lvl3pPr marL="1031875" indent="-344488">
              <a:defRPr baseline="0">
                <a:latin typeface="Arial" panose="020B0604020202020204" pitchFamily="34" charset="0"/>
              </a:defRPr>
            </a:lvl3pPr>
            <a:lvl4pPr marL="1376363" indent="-344488">
              <a:defRPr baseline="0">
                <a:latin typeface="Arial" panose="020B0604020202020204" pitchFamily="34" charset="0"/>
              </a:defRPr>
            </a:lvl4pPr>
            <a:lvl5pPr marL="1711325" indent="-334963">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1"/>
          </p:nvPr>
        </p:nvSpPr>
        <p:spPr>
          <a:xfrm>
            <a:off x="6197600" y="1752600"/>
            <a:ext cx="5384800" cy="4305300"/>
          </a:xfrm>
        </p:spPr>
        <p:txBody>
          <a:bodyPr/>
          <a:lstStyle>
            <a:lvl1pPr>
              <a:defRPr baseline="0">
                <a:latin typeface="Arial" panose="020B0604020202020204" pitchFamily="34" charset="0"/>
              </a:defRPr>
            </a:lvl1pPr>
            <a:lvl2pPr marL="687388" indent="-342900">
              <a:defRPr baseline="0">
                <a:latin typeface="Arial" panose="020B0604020202020204" pitchFamily="34" charset="0"/>
              </a:defRPr>
            </a:lvl2pPr>
            <a:lvl3pPr marL="1031875" indent="-344488">
              <a:defRPr baseline="0">
                <a:latin typeface="Arial" panose="020B0604020202020204" pitchFamily="34" charset="0"/>
              </a:defRPr>
            </a:lvl3pPr>
            <a:lvl4pPr marL="1376363" indent="-344488">
              <a:defRPr baseline="0">
                <a:latin typeface="Arial" panose="020B0604020202020204" pitchFamily="34" charset="0"/>
              </a:defRPr>
            </a:lvl4pPr>
            <a:lvl5pPr marL="1711325" indent="-334963">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p:cNvSpPr>
            <a:spLocks noGrp="1"/>
          </p:cNvSpPr>
          <p:nvPr>
            <p:ph type="sldNum" sz="quarter" idx="13"/>
          </p:nvPr>
        </p:nvSpPr>
        <p:spPr>
          <a:xfrm>
            <a:off x="10975987" y="6613013"/>
            <a:ext cx="1057271" cy="186208"/>
          </a:xfrm>
          <a:prstGeom prst="rect">
            <a:avLst/>
          </a:prstGeom>
        </p:spPr>
        <p:txBody>
          <a:bodyPr/>
          <a:lstStyle/>
          <a:p>
            <a:fld id="{FFC86B60-C040-4840-B765-DD315ADE2A97}" type="slidenum">
              <a:rPr lang="en-US" smtClean="0"/>
              <a:pPr/>
              <a:t>‹#›</a:t>
            </a:fld>
            <a:endParaRPr lang="en-US" dirty="0"/>
          </a:p>
        </p:txBody>
      </p:sp>
    </p:spTree>
    <p:extLst>
      <p:ext uri="{BB962C8B-B14F-4D97-AF65-F5344CB8AC3E}">
        <p14:creationId xmlns:p14="http://schemas.microsoft.com/office/powerpoint/2010/main" val="3652630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A0439-1EBD-46DC-AAA0-6091DDEB8C2F}"/>
              </a:ext>
            </a:extLst>
          </p:cNvPr>
          <p:cNvSpPr>
            <a:spLocks noGrp="1"/>
          </p:cNvSpPr>
          <p:nvPr>
            <p:ph type="title"/>
          </p:nvPr>
        </p:nvSpPr>
        <p:spPr/>
        <p:txBody>
          <a:bodyPr/>
          <a:lstStyle>
            <a:lvl1pPr>
              <a:defRPr baseline="0">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0253506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3" name="Picture Placeholder 21"/>
          <p:cNvSpPr>
            <a:spLocks noGrp="1" noChangeAspect="1"/>
          </p:cNvSpPr>
          <p:nvPr>
            <p:ph type="pic" sz="quarter" idx="10"/>
          </p:nvPr>
        </p:nvSpPr>
        <p:spPr>
          <a:xfrm>
            <a:off x="0" y="0"/>
            <a:ext cx="12192000" cy="6985000"/>
          </a:xfrm>
        </p:spPr>
        <p:txBody>
          <a:bodyPr rtlCol="0">
            <a:normAutofit/>
          </a:bodyPr>
          <a:lstStyle>
            <a:lvl1pPr>
              <a:defRPr sz="2000"/>
            </a:lvl1pPr>
          </a:lstStyle>
          <a:p>
            <a:pPr lvl="0"/>
            <a:endParaRPr lang="en-US" noProof="0"/>
          </a:p>
        </p:txBody>
      </p:sp>
    </p:spTree>
    <p:extLst>
      <p:ext uri="{BB962C8B-B14F-4D97-AF65-F5344CB8AC3E}">
        <p14:creationId xmlns:p14="http://schemas.microsoft.com/office/powerpoint/2010/main" val="922212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014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ed By (Two People)">
    <p:spTree>
      <p:nvGrpSpPr>
        <p:cNvPr id="1" name=""/>
        <p:cNvGrpSpPr/>
        <p:nvPr/>
      </p:nvGrpSpPr>
      <p:grpSpPr>
        <a:xfrm>
          <a:off x="0" y="0"/>
          <a:ext cx="0" cy="0"/>
          <a:chOff x="0" y="0"/>
          <a:chExt cx="0" cy="0"/>
        </a:xfrm>
      </p:grpSpPr>
      <p:sp>
        <p:nvSpPr>
          <p:cNvPr id="23" name="Picture Placeholder 22"/>
          <p:cNvSpPr>
            <a:spLocks noGrp="1" noChangeAspect="1"/>
          </p:cNvSpPr>
          <p:nvPr>
            <p:ph type="pic" sz="quarter" idx="15"/>
          </p:nvPr>
        </p:nvSpPr>
        <p:spPr>
          <a:xfrm>
            <a:off x="705115" y="1600200"/>
            <a:ext cx="2297392" cy="2297392"/>
          </a:xfrm>
          <a:prstGeom prst="ellipse">
            <a:avLst/>
          </a:prstGeom>
        </p:spPr>
        <p:txBody>
          <a:bodyPr rtlCol="0">
            <a:normAutofit/>
          </a:bodyPr>
          <a:lstStyle>
            <a:lvl1pPr>
              <a:defRPr sz="1600"/>
            </a:lvl1pPr>
          </a:lstStyle>
          <a:p>
            <a:pPr lvl="0"/>
            <a:endParaRPr lang="en-US" noProof="0"/>
          </a:p>
        </p:txBody>
      </p:sp>
      <p:sp>
        <p:nvSpPr>
          <p:cNvPr id="5" name="Picture Placeholder 22">
            <a:extLst>
              <a:ext uri="{FF2B5EF4-FFF2-40B4-BE49-F238E27FC236}">
                <a16:creationId xmlns:a16="http://schemas.microsoft.com/office/drawing/2014/main" id="{0D4A855A-345E-BB44-9637-CB97A82793C8}"/>
              </a:ext>
            </a:extLst>
          </p:cNvPr>
          <p:cNvSpPr>
            <a:spLocks noGrp="1" noChangeAspect="1"/>
          </p:cNvSpPr>
          <p:nvPr>
            <p:ph type="pic" sz="quarter" idx="16"/>
          </p:nvPr>
        </p:nvSpPr>
        <p:spPr>
          <a:xfrm>
            <a:off x="6423528" y="1600200"/>
            <a:ext cx="2297392" cy="2297392"/>
          </a:xfrm>
          <a:prstGeom prst="ellipse">
            <a:avLst/>
          </a:prstGeom>
        </p:spPr>
        <p:txBody>
          <a:bodyPr rtlCol="0">
            <a:normAutofit/>
          </a:bodyPr>
          <a:lstStyle>
            <a:lvl1pPr>
              <a:defRPr sz="1600"/>
            </a:lvl1pPr>
          </a:lstStyle>
          <a:p>
            <a:pPr lvl="0"/>
            <a:endParaRPr lang="en-US" noProof="0"/>
          </a:p>
        </p:txBody>
      </p:sp>
    </p:spTree>
    <p:extLst>
      <p:ext uri="{BB962C8B-B14F-4D97-AF65-F5344CB8AC3E}">
        <p14:creationId xmlns:p14="http://schemas.microsoft.com/office/powerpoint/2010/main" val="4007099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609600" y="1143001"/>
            <a:ext cx="5283200" cy="4773613"/>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4"/>
          <p:cNvSpPr>
            <a:spLocks noGrp="1"/>
          </p:cNvSpPr>
          <p:nvPr>
            <p:ph sz="quarter" idx="12" hasCustomPrompt="1"/>
          </p:nvPr>
        </p:nvSpPr>
        <p:spPr>
          <a:xfrm>
            <a:off x="6308825" y="1143001"/>
            <a:ext cx="5283200" cy="4773613"/>
          </a:xfrm>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a:extLst>
              <a:ext uri="{FF2B5EF4-FFF2-40B4-BE49-F238E27FC236}">
                <a16:creationId xmlns:a16="http://schemas.microsoft.com/office/drawing/2014/main" id="{E54405B6-4A2F-2D48-A198-6F1129D2B549}"/>
              </a:ext>
            </a:extLst>
          </p:cNvPr>
          <p:cNvCxnSpPr>
            <a:cxnSpLocks/>
          </p:cNvCxnSpPr>
          <p:nvPr userDrawn="1"/>
        </p:nvCxnSpPr>
        <p:spPr>
          <a:xfrm flipV="1">
            <a:off x="6096000" y="1517988"/>
            <a:ext cx="0" cy="4065875"/>
          </a:xfrm>
          <a:prstGeom prst="line">
            <a:avLst/>
          </a:prstGeom>
          <a:ln w="317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8950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solidFill>
          <a:schemeClr val="accent1"/>
        </a:solidFill>
        <a:effectLst/>
      </p:bgPr>
    </p:bg>
    <p:spTree>
      <p:nvGrpSpPr>
        <p:cNvPr id="1" name=""/>
        <p:cNvGrpSpPr/>
        <p:nvPr/>
      </p:nvGrpSpPr>
      <p:grpSpPr>
        <a:xfrm>
          <a:off x="0" y="0"/>
          <a:ext cx="0" cy="0"/>
          <a:chOff x="0" y="0"/>
          <a:chExt cx="0" cy="0"/>
        </a:xfrm>
      </p:grpSpPr>
      <p:sp>
        <p:nvSpPr>
          <p:cNvPr id="39" name="Text Placeholder 38">
            <a:extLst>
              <a:ext uri="{FF2B5EF4-FFF2-40B4-BE49-F238E27FC236}">
                <a16:creationId xmlns:a16="http://schemas.microsoft.com/office/drawing/2014/main" id="{BFEF489E-E7F1-194E-A5AD-647B6D1DB2C5}"/>
              </a:ext>
            </a:extLst>
          </p:cNvPr>
          <p:cNvSpPr>
            <a:spLocks noGrp="1"/>
          </p:cNvSpPr>
          <p:nvPr>
            <p:ph type="body" sz="quarter" idx="12" hasCustomPrompt="1"/>
          </p:nvPr>
        </p:nvSpPr>
        <p:spPr>
          <a:xfrm>
            <a:off x="2897187" y="2806260"/>
            <a:ext cx="9294813" cy="1245479"/>
          </a:xfrm>
        </p:spPr>
        <p:txBody>
          <a:bodyPr>
            <a:normAutofit/>
          </a:bodyPr>
          <a:lstStyle>
            <a:lvl1pPr marL="0" indent="0" algn="l">
              <a:spcBef>
                <a:spcPts val="0"/>
              </a:spcBef>
              <a:buNone/>
              <a:defRPr sz="4000">
                <a:solidFill>
                  <a:schemeClr val="bg1"/>
                </a:solidFill>
              </a:defRPr>
            </a:lvl1pPr>
          </a:lstStyle>
          <a:p>
            <a:pPr lvl="0"/>
            <a:r>
              <a:rPr lang="en-US" dirty="0"/>
              <a:t>SECTION</a:t>
            </a:r>
          </a:p>
          <a:p>
            <a:pPr lvl="0"/>
            <a:r>
              <a:rPr lang="en-US" dirty="0"/>
              <a:t>BREAK</a:t>
            </a:r>
          </a:p>
        </p:txBody>
      </p:sp>
    </p:spTree>
    <p:extLst>
      <p:ext uri="{BB962C8B-B14F-4D97-AF65-F5344CB8AC3E}">
        <p14:creationId xmlns:p14="http://schemas.microsoft.com/office/powerpoint/2010/main" val="705743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LE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B809EA-2484-1746-AF61-9EE4F1D1638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15BEB93-2267-2640-A858-ACD054D2330F}"/>
              </a:ext>
            </a:extLst>
          </p:cNvPr>
          <p:cNvSpPr/>
          <p:nvPr userDrawn="1"/>
        </p:nvSpPr>
        <p:spPr>
          <a:xfrm>
            <a:off x="2643773" y="390298"/>
            <a:ext cx="6904454" cy="707886"/>
          </a:xfrm>
          <a:prstGeom prst="rect">
            <a:avLst/>
          </a:prstGeom>
        </p:spPr>
        <p:txBody>
          <a:bodyPr wrap="none">
            <a:spAutoFit/>
          </a:bodyPr>
          <a:lstStyle/>
          <a:p>
            <a:r>
              <a:rPr lang="en-US" sz="4000" dirty="0">
                <a:solidFill>
                  <a:schemeClr val="bg1"/>
                </a:solidFill>
              </a:rPr>
              <a:t>DELETE BEFORE SENDING</a:t>
            </a:r>
            <a:endParaRPr lang="en-US" sz="4000" dirty="0"/>
          </a:p>
        </p:txBody>
      </p:sp>
    </p:spTree>
    <p:extLst>
      <p:ext uri="{BB962C8B-B14F-4D97-AF65-F5344CB8AC3E}">
        <p14:creationId xmlns:p14="http://schemas.microsoft.com/office/powerpoint/2010/main" val="337639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d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362200"/>
            <a:ext cx="8636000" cy="1219200"/>
          </a:xfrm>
          <a:prstGeom prst="rect">
            <a:avLst/>
          </a:prstGeom>
        </p:spPr>
        <p:txBody>
          <a:bodyPr lIns="0" rIns="0" anchor="b"/>
          <a:lstStyle>
            <a:lvl1pPr>
              <a:defRPr sz="2800" baseline="0">
                <a:solidFill>
                  <a:schemeClr val="accent1"/>
                </a:solidFill>
                <a:latin typeface="Arial" panose="020B0604020202020204" pitchFamily="34" charset="0"/>
              </a:defRPr>
            </a:lvl1pPr>
          </a:lstStyle>
          <a:p>
            <a:r>
              <a:rPr lang="en-US" dirty="0"/>
              <a:t>Click to edit Master title style</a:t>
            </a:r>
          </a:p>
        </p:txBody>
      </p:sp>
      <p:sp>
        <p:nvSpPr>
          <p:cNvPr id="4" name="Rectangle 3"/>
          <p:cNvSpPr/>
          <p:nvPr userDrawn="1"/>
        </p:nvSpPr>
        <p:spPr>
          <a:xfrm>
            <a:off x="0" y="6705600"/>
            <a:ext cx="12192000" cy="152400"/>
          </a:xfrm>
          <a:prstGeom prst="rect">
            <a:avLst/>
          </a:prstGeom>
          <a:gradFill flip="none" rotWithShape="1">
            <a:gsLst>
              <a:gs pos="0">
                <a:schemeClr val="accent4"/>
              </a:gs>
              <a:gs pos="82000">
                <a:schemeClr val="accent4">
                  <a:lumMod val="20000"/>
                  <a:lumOff val="80000"/>
                </a:schemeClr>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Holder 3"/>
          <p:cNvSpPr>
            <a:spLocks noGrp="1"/>
          </p:cNvSpPr>
          <p:nvPr>
            <p:ph type="subTitle" idx="4"/>
          </p:nvPr>
        </p:nvSpPr>
        <p:spPr>
          <a:xfrm>
            <a:off x="609600" y="3608665"/>
            <a:ext cx="8636000" cy="495300"/>
          </a:xfrm>
          <a:prstGeom prst="rect">
            <a:avLst/>
          </a:prstGeom>
        </p:spPr>
        <p:txBody>
          <a:bodyPr lIns="0" tIns="0" rIns="0" bIns="0">
            <a:noAutofit/>
          </a:bodyPr>
          <a:lstStyle>
            <a:lvl1pPr marL="0" indent="0">
              <a:buNone/>
              <a:defRPr sz="1800" b="0" baseline="0">
                <a:solidFill>
                  <a:schemeClr val="accent4">
                    <a:lumMod val="60000"/>
                    <a:lumOff val="40000"/>
                  </a:schemeClr>
                </a:solidFill>
                <a:latin typeface="Arial" panose="020B0604020202020204" pitchFamily="34" charset="0"/>
              </a:defRPr>
            </a:lvl1pPr>
          </a:lstStyle>
          <a:p>
            <a:r>
              <a:rPr lang="en-US" dirty="0"/>
              <a:t>Click to edit Master subtitle style</a:t>
            </a:r>
            <a:endParaRPr dirty="0"/>
          </a:p>
        </p:txBody>
      </p:sp>
      <p:sp>
        <p:nvSpPr>
          <p:cNvPr id="7" name="Rectangle 6"/>
          <p:cNvSpPr/>
          <p:nvPr userDrawn="1"/>
        </p:nvSpPr>
        <p:spPr>
          <a:xfrm>
            <a:off x="10379031" y="3228202"/>
            <a:ext cx="1356462" cy="292388"/>
          </a:xfrm>
          <a:prstGeom prst="rect">
            <a:avLst/>
          </a:prstGeom>
        </p:spPr>
        <p:txBody>
          <a:bodyPr wrap="none">
            <a:spAutoFit/>
          </a:bodyPr>
          <a:lstStyle/>
          <a:p>
            <a:pPr algn="r"/>
            <a:r>
              <a:rPr lang="en-US" sz="1300" b="1" i="0" baseline="0" dirty="0">
                <a:solidFill>
                  <a:schemeClr val="tx1">
                    <a:lumMod val="75000"/>
                    <a:lumOff val="25000"/>
                  </a:schemeClr>
                </a:solidFill>
                <a:latin typeface="Arial" panose="020B0604020202020204" pitchFamily="34" charset="0"/>
                <a:ea typeface="Proxima Nova Rg" charset="0"/>
                <a:cs typeface="Proxima Nova Rg" charset="0"/>
              </a:rPr>
              <a:t>bancofcal.com</a:t>
            </a:r>
          </a:p>
        </p:txBody>
      </p:sp>
      <p:pic>
        <p:nvPicPr>
          <p:cNvPr id="8" name="Picture 7">
            <a:extLst>
              <a:ext uri="{FF2B5EF4-FFF2-40B4-BE49-F238E27FC236}">
                <a16:creationId xmlns:a16="http://schemas.microsoft.com/office/drawing/2014/main" id="{66533F15-11FE-1241-A62F-EE7BEB9F92C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97576" y="398019"/>
            <a:ext cx="1992259" cy="526878"/>
          </a:xfrm>
          <a:prstGeom prst="rect">
            <a:avLst/>
          </a:prstGeom>
        </p:spPr>
      </p:pic>
    </p:spTree>
    <p:extLst>
      <p:ext uri="{BB962C8B-B14F-4D97-AF65-F5344CB8AC3E}">
        <p14:creationId xmlns:p14="http://schemas.microsoft.com/office/powerpoint/2010/main" val="34229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Divided 2">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5450053" y="4904601"/>
            <a:ext cx="1356462" cy="292388"/>
          </a:xfrm>
          <a:prstGeom prst="rect">
            <a:avLst/>
          </a:prstGeom>
        </p:spPr>
        <p:txBody>
          <a:bodyPr wrap="none">
            <a:spAutoFit/>
          </a:bodyPr>
          <a:lstStyle/>
          <a:p>
            <a:pPr algn="r"/>
            <a:r>
              <a:rPr lang="en-US" sz="1300" b="1" i="0" baseline="0" dirty="0">
                <a:solidFill>
                  <a:schemeClr val="tx2"/>
                </a:solidFill>
                <a:latin typeface="Arial" panose="020B0604020202020204" pitchFamily="34" charset="0"/>
                <a:ea typeface="Proxima Nova Rg" charset="0"/>
                <a:cs typeface="Proxima Nova Rg" charset="0"/>
              </a:rPr>
              <a:t>bancofcal.com</a:t>
            </a:r>
          </a:p>
        </p:txBody>
      </p:sp>
      <p:pic>
        <p:nvPicPr>
          <p:cNvPr id="3" name="Picture 2" descr="A picture containing text, sign&#10;&#10;Description automatically generated">
            <a:extLst>
              <a:ext uri="{FF2B5EF4-FFF2-40B4-BE49-F238E27FC236}">
                <a16:creationId xmlns:a16="http://schemas.microsoft.com/office/drawing/2014/main" id="{ECB30BFC-825C-224D-8FDA-ACAE6220838A}"/>
              </a:ext>
            </a:extLst>
          </p:cNvPr>
          <p:cNvPicPr>
            <a:picLocks noChangeAspect="1"/>
          </p:cNvPicPr>
          <p:nvPr userDrawn="1"/>
        </p:nvPicPr>
        <p:blipFill>
          <a:blip r:embed="rId2"/>
          <a:stretch>
            <a:fillRect/>
          </a:stretch>
        </p:blipFill>
        <p:spPr>
          <a:xfrm>
            <a:off x="4689540" y="3048156"/>
            <a:ext cx="2877488" cy="761688"/>
          </a:xfrm>
          <a:prstGeom prst="rect">
            <a:avLst/>
          </a:prstGeom>
        </p:spPr>
      </p:pic>
    </p:spTree>
    <p:extLst>
      <p:ext uri="{BB962C8B-B14F-4D97-AF65-F5344CB8AC3E}">
        <p14:creationId xmlns:p14="http://schemas.microsoft.com/office/powerpoint/2010/main" val="3966661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D4A1DBA-07B1-444F-BB46-17586145225B}"/>
              </a:ext>
            </a:extLst>
          </p:cNvPr>
          <p:cNvSpPr/>
          <p:nvPr userDrawn="1"/>
        </p:nvSpPr>
        <p:spPr>
          <a:xfrm>
            <a:off x="9226563" y="248812"/>
            <a:ext cx="118368"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p:cNvSpPr>
            <a:spLocks noGrp="1"/>
          </p:cNvSpPr>
          <p:nvPr>
            <p:ph type="body" idx="1"/>
          </p:nvPr>
        </p:nvSpPr>
        <p:spPr>
          <a:xfrm>
            <a:off x="609600" y="1478384"/>
            <a:ext cx="10972800" cy="4163149"/>
          </a:xfrm>
          <a:prstGeom prst="rect">
            <a:avLst/>
          </a:prstGeom>
        </p:spPr>
        <p:txBody>
          <a:bodyPr vert="horz" lIns="91435" tIns="45718" rIns="91435"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a:extLst>
              <a:ext uri="{FF2B5EF4-FFF2-40B4-BE49-F238E27FC236}">
                <a16:creationId xmlns:a16="http://schemas.microsoft.com/office/drawing/2014/main" id="{257ECB59-3B2E-AD4B-974D-3B5894483903}"/>
              </a:ext>
            </a:extLst>
          </p:cNvPr>
          <p:cNvSpPr txBox="1"/>
          <p:nvPr/>
        </p:nvSpPr>
        <p:spPr>
          <a:xfrm>
            <a:off x="2896401" y="6357336"/>
            <a:ext cx="7820594" cy="200055"/>
          </a:xfrm>
          <a:prstGeom prst="rect">
            <a:avLst/>
          </a:prstGeom>
          <a:noFill/>
        </p:spPr>
        <p:txBody>
          <a:bodyPr wrap="square" rtlCol="0">
            <a:spAutoFit/>
          </a:bodyPr>
          <a:lstStyle/>
          <a:p>
            <a:pPr algn="l"/>
            <a:r>
              <a:rPr lang="en-US" sz="700" b="0" i="0" baseline="0" dirty="0">
                <a:solidFill>
                  <a:schemeClr val="accent6"/>
                </a:solidFill>
                <a:latin typeface="Arial" panose="020B0604020202020204" pitchFamily="34" charset="0"/>
                <a:ea typeface="Proxima Nova Lt" charset="0"/>
                <a:cs typeface="Proxima Nova Lt" charset="0"/>
              </a:rPr>
              <a:t>© 2023 Banc of California, N.A., a wholly owned subsidiary of Banc of California, Inc. All rights reserved. Member FDIC.</a:t>
            </a:r>
          </a:p>
        </p:txBody>
      </p:sp>
      <p:sp>
        <p:nvSpPr>
          <p:cNvPr id="13" name="Title Placeholder 2">
            <a:extLst>
              <a:ext uri="{FF2B5EF4-FFF2-40B4-BE49-F238E27FC236}">
                <a16:creationId xmlns:a16="http://schemas.microsoft.com/office/drawing/2014/main" id="{E446087D-BB9A-974B-B640-6324498B8805}"/>
              </a:ext>
            </a:extLst>
          </p:cNvPr>
          <p:cNvSpPr>
            <a:spLocks noGrp="1"/>
          </p:cNvSpPr>
          <p:nvPr>
            <p:ph type="title"/>
          </p:nvPr>
        </p:nvSpPr>
        <p:spPr bwMode="auto">
          <a:xfrm>
            <a:off x="474276" y="422164"/>
            <a:ext cx="8502747" cy="56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b" anchorCtr="0" compatLnSpc="1">
            <a:prstTxWarp prst="textNoShape">
              <a:avLst/>
            </a:prstTxWarp>
          </a:bodyPr>
          <a:lstStyle/>
          <a:p>
            <a:pPr lvl="0"/>
            <a:r>
              <a:rPr lang="en-US" dirty="0"/>
              <a:t>Click to edit Master title style</a:t>
            </a:r>
          </a:p>
        </p:txBody>
      </p:sp>
      <p:sp>
        <p:nvSpPr>
          <p:cNvPr id="20" name="Rectangle 19">
            <a:extLst>
              <a:ext uri="{FF2B5EF4-FFF2-40B4-BE49-F238E27FC236}">
                <a16:creationId xmlns:a16="http://schemas.microsoft.com/office/drawing/2014/main" id="{28CB6E4F-79F6-C94F-9118-213440353EF7}"/>
              </a:ext>
            </a:extLst>
          </p:cNvPr>
          <p:cNvSpPr>
            <a:spLocks noChangeArrowheads="1"/>
          </p:cNvSpPr>
          <p:nvPr userDrawn="1"/>
        </p:nvSpPr>
        <p:spPr bwMode="auto">
          <a:xfrm>
            <a:off x="503371" y="524283"/>
            <a:ext cx="99999" cy="602378"/>
          </a:xfrm>
          <a:prstGeom prst="rect">
            <a:avLst/>
          </a:prstGeom>
          <a:solidFill>
            <a:schemeClr val="tx2"/>
          </a:solidFill>
          <a:ln>
            <a:noFill/>
          </a:ln>
          <a:effectLst/>
        </p:spPr>
        <p:txBody>
          <a:bodyPr anchor="ctr"/>
          <a:lstStyle/>
          <a:p>
            <a:pPr algn="ctr" defTabSz="609509">
              <a:defRPr/>
            </a:pPr>
            <a:endParaRPr lang="en-US" sz="900">
              <a:solidFill>
                <a:schemeClr val="accent1"/>
              </a:solidFill>
            </a:endParaRPr>
          </a:p>
        </p:txBody>
      </p:sp>
      <p:sp>
        <p:nvSpPr>
          <p:cNvPr id="25" name="Oval 24">
            <a:extLst>
              <a:ext uri="{FF2B5EF4-FFF2-40B4-BE49-F238E27FC236}">
                <a16:creationId xmlns:a16="http://schemas.microsoft.com/office/drawing/2014/main" id="{5E880377-D326-F940-9702-46D2A05AF6CE}"/>
              </a:ext>
            </a:extLst>
          </p:cNvPr>
          <p:cNvSpPr>
            <a:spLocks noChangeAspect="1"/>
          </p:cNvSpPr>
          <p:nvPr userDrawn="1"/>
        </p:nvSpPr>
        <p:spPr>
          <a:xfrm>
            <a:off x="11351329" y="6108700"/>
            <a:ext cx="337300" cy="338138"/>
          </a:xfrm>
          <a:prstGeom prst="ellipse">
            <a:avLst/>
          </a:prstGeom>
          <a:solidFill>
            <a:srgbClr val="367BB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09" eaLnBrk="1" fontAlgn="auto" hangingPunct="1">
              <a:spcBef>
                <a:spcPts val="0"/>
              </a:spcBef>
              <a:spcAft>
                <a:spcPts val="0"/>
              </a:spcAft>
              <a:defRPr/>
            </a:pPr>
            <a:endParaRPr lang="en-US" sz="900"/>
          </a:p>
        </p:txBody>
      </p:sp>
      <p:cxnSp>
        <p:nvCxnSpPr>
          <p:cNvPr id="26" name="Straight Connector 25">
            <a:extLst>
              <a:ext uri="{FF2B5EF4-FFF2-40B4-BE49-F238E27FC236}">
                <a16:creationId xmlns:a16="http://schemas.microsoft.com/office/drawing/2014/main" id="{865D2CB4-90DF-CE48-8C71-9B2A813A64BE}"/>
              </a:ext>
            </a:extLst>
          </p:cNvPr>
          <p:cNvCxnSpPr>
            <a:cxnSpLocks/>
          </p:cNvCxnSpPr>
          <p:nvPr userDrawn="1"/>
        </p:nvCxnSpPr>
        <p:spPr>
          <a:xfrm>
            <a:off x="3004457" y="6277769"/>
            <a:ext cx="8199563"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3F7C5FEC-A828-774D-B013-2F808FD62130}"/>
              </a:ext>
            </a:extLst>
          </p:cNvPr>
          <p:cNvPicPr>
            <a:picLocks noChangeAspect="1" noChangeArrowheads="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503371" y="6044407"/>
            <a:ext cx="1939672"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Slide Number Placeholder 5">
            <a:extLst>
              <a:ext uri="{FF2B5EF4-FFF2-40B4-BE49-F238E27FC236}">
                <a16:creationId xmlns:a16="http://schemas.microsoft.com/office/drawing/2014/main" id="{6585D958-EEB9-274D-B421-8FC7D03E9E97}"/>
              </a:ext>
            </a:extLst>
          </p:cNvPr>
          <p:cNvSpPr txBox="1">
            <a:spLocks/>
          </p:cNvSpPr>
          <p:nvPr userDrawn="1"/>
        </p:nvSpPr>
        <p:spPr>
          <a:xfrm>
            <a:off x="11287837" y="6154303"/>
            <a:ext cx="464283" cy="365125"/>
          </a:xfrm>
          <a:prstGeom prst="rect">
            <a:avLst/>
          </a:prstGeom>
        </p:spPr>
        <p:txBody>
          <a:bodyPr/>
          <a:lstStyle>
            <a:defPPr>
              <a:defRPr lang="en-US"/>
            </a:defPPr>
            <a:lvl1pPr marL="0" algn="ctr" defTabSz="914400" rtl="0" eaLnBrk="1" latinLnBrk="0" hangingPunct="1">
              <a:defRPr sz="1000" b="1"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FCF0FB-0532-5745-B90E-25CF194C2E55}" type="slidenum">
              <a:rPr lang="en-US" altLang="en-US" smtClean="0"/>
              <a:pPr/>
              <a:t>‹#›</a:t>
            </a:fld>
            <a:endParaRPr lang="en-US" altLang="en-US" dirty="0"/>
          </a:p>
        </p:txBody>
      </p:sp>
    </p:spTree>
    <p:extLst>
      <p:ext uri="{BB962C8B-B14F-4D97-AF65-F5344CB8AC3E}">
        <p14:creationId xmlns:p14="http://schemas.microsoft.com/office/powerpoint/2010/main" val="233417818"/>
      </p:ext>
    </p:extLst>
  </p:cSld>
  <p:clrMap bg1="lt1" tx1="dk1" bg2="lt2" tx2="dk2" accent1="accent1" accent2="accent2" accent3="accent3" accent4="accent4" accent5="accent5" accent6="accent6" hlink="hlink" folHlink="folHlink"/>
  <p:sldLayoutIdLst>
    <p:sldLayoutId id="2147483704" r:id="rId1"/>
    <p:sldLayoutId id="2147483682" r:id="rId2"/>
    <p:sldLayoutId id="2147483694" r:id="rId3"/>
    <p:sldLayoutId id="2147483706" r:id="rId4"/>
    <p:sldLayoutId id="2147483698" r:id="rId5"/>
    <p:sldLayoutId id="2147483708" r:id="rId6"/>
    <p:sldLayoutId id="2147483709" r:id="rId7"/>
    <p:sldLayoutId id="2147483687" r:id="rId8"/>
    <p:sldLayoutId id="2147483688" r:id="rId9"/>
    <p:sldLayoutId id="2147483689" r:id="rId10"/>
    <p:sldLayoutId id="2147483690" r:id="rId11"/>
    <p:sldLayoutId id="2147483697" r:id="rId12"/>
    <p:sldLayoutId id="2147483691" r:id="rId13"/>
    <p:sldLayoutId id="2147483692" r:id="rId14"/>
    <p:sldLayoutId id="2147483693" r:id="rId15"/>
    <p:sldLayoutId id="2147483695" r:id="rId16"/>
    <p:sldLayoutId id="2147483683" r:id="rId17"/>
    <p:sldLayoutId id="2147483685" r:id="rId18"/>
    <p:sldLayoutId id="2147483666" r:id="rId19"/>
    <p:sldLayoutId id="2147483670" r:id="rId20"/>
    <p:sldLayoutId id="2147483671" r:id="rId21"/>
    <p:sldLayoutId id="2147483675" r:id="rId22"/>
    <p:sldLayoutId id="2147483681" r:id="rId23"/>
    <p:sldLayoutId id="2147483696" r:id="rId24"/>
    <p:sldLayoutId id="2147483701" r:id="rId25"/>
    <p:sldLayoutId id="2147483707" r:id="rId26"/>
  </p:sldLayoutIdLst>
  <p:hf sldNum="0" hdr="0" ftr="0" dt="0"/>
  <p:txStyles>
    <p:titleStyle>
      <a:lvl1pPr algn="l" defTabSz="914353" rtl="0" eaLnBrk="1" latinLnBrk="0" hangingPunct="1">
        <a:spcBef>
          <a:spcPct val="0"/>
        </a:spcBef>
        <a:buNone/>
        <a:defRPr lang="en-US" sz="2800" b="0" i="0" kern="1200" cap="all" baseline="0" dirty="0" smtClean="0">
          <a:solidFill>
            <a:schemeClr val="accent1"/>
          </a:solidFill>
          <a:latin typeface="Arial" panose="020B0604020202020204" pitchFamily="34" charset="0"/>
          <a:ea typeface="+mn-ea"/>
          <a:cs typeface="Arial" charset="0"/>
        </a:defRPr>
      </a:lvl1pPr>
    </p:titleStyle>
    <p:bodyStyle>
      <a:lvl1pPr marL="342882" indent="-342882" algn="l" defTabSz="914353" rtl="0" eaLnBrk="1" latinLnBrk="0" hangingPunct="1">
        <a:spcBef>
          <a:spcPct val="20000"/>
        </a:spcBef>
        <a:buClr>
          <a:srgbClr val="B7C7CF"/>
        </a:buClr>
        <a:buSzPct val="80000"/>
        <a:buFont typeface="Wingdings" panose="05000000000000000000" pitchFamily="2" charset="2"/>
        <a:buChar char=""/>
        <a:defRPr lang="en-US" sz="1700" b="1" kern="1200" baseline="0" dirty="0" smtClean="0">
          <a:solidFill>
            <a:schemeClr val="tx2"/>
          </a:solidFill>
          <a:latin typeface="Arial" panose="020B0604020202020204" pitchFamily="34" charset="0"/>
          <a:ea typeface="+mn-ea"/>
          <a:cs typeface="+mn-cs"/>
        </a:defRPr>
      </a:lvl1pPr>
      <a:lvl2pPr marL="687388" indent="-342900" algn="l" defTabSz="914353" rtl="0" eaLnBrk="1" latinLnBrk="0" hangingPunct="1">
        <a:spcBef>
          <a:spcPts val="600"/>
        </a:spcBef>
        <a:buClr>
          <a:srgbClr val="B7C7CF"/>
        </a:buClr>
        <a:buSzPct val="100000"/>
        <a:buFont typeface="Verdana" panose="020B0604030504040204" pitchFamily="34" charset="0"/>
        <a:buChar char="–"/>
        <a:defRPr lang="en-US" sz="1400" kern="1200" baseline="0" dirty="0" smtClean="0">
          <a:solidFill>
            <a:schemeClr val="tx2"/>
          </a:solidFill>
          <a:latin typeface="Arial" panose="020B0604020202020204" pitchFamily="34" charset="0"/>
          <a:ea typeface="+mn-ea"/>
          <a:cs typeface="+mn-cs"/>
        </a:defRPr>
      </a:lvl2pPr>
      <a:lvl3pPr marL="1031875" indent="-344488" algn="l" defTabSz="914353" rtl="0" eaLnBrk="1" latinLnBrk="0" hangingPunct="1">
        <a:spcBef>
          <a:spcPts val="600"/>
        </a:spcBef>
        <a:buClr>
          <a:srgbClr val="B7C7CF"/>
        </a:buClr>
        <a:buFont typeface="Wingdings" panose="05000000000000000000" pitchFamily="2" charset="2"/>
        <a:buChar char="§"/>
        <a:defRPr lang="en-US" sz="1200" kern="1200" baseline="0" dirty="0" smtClean="0">
          <a:solidFill>
            <a:schemeClr val="tx2"/>
          </a:solidFill>
          <a:latin typeface="Arial" panose="020B0604020202020204" pitchFamily="34" charset="0"/>
          <a:ea typeface="+mn-ea"/>
          <a:cs typeface="Arial" charset="0"/>
        </a:defRPr>
      </a:lvl3pPr>
      <a:lvl4pPr marL="1376363" indent="-344488" algn="l" defTabSz="914353" rtl="0" eaLnBrk="1" latinLnBrk="0" hangingPunct="1">
        <a:spcBef>
          <a:spcPts val="600"/>
        </a:spcBef>
        <a:buClr>
          <a:srgbClr val="B7C7CF"/>
        </a:buClr>
        <a:buFont typeface="Proxima Nova Rg" pitchFamily="50" charset="0"/>
        <a:buChar char="•"/>
        <a:defRPr lang="en-US" sz="1200" kern="1200" baseline="0" dirty="0" smtClean="0">
          <a:solidFill>
            <a:schemeClr val="tx2"/>
          </a:solidFill>
          <a:latin typeface="Arial" panose="020B0604020202020204" pitchFamily="34" charset="0"/>
          <a:ea typeface="+mn-ea"/>
          <a:cs typeface="Arial" charset="0"/>
        </a:defRPr>
      </a:lvl4pPr>
      <a:lvl5pPr marL="1711325" indent="-334963" algn="l" defTabSz="914353" rtl="0" eaLnBrk="1" latinLnBrk="0" hangingPunct="1">
        <a:spcBef>
          <a:spcPts val="600"/>
        </a:spcBef>
        <a:buClr>
          <a:srgbClr val="B7C7CF"/>
        </a:buClr>
        <a:buSzPct val="80000"/>
        <a:buFont typeface="Wingdings" panose="05000000000000000000" pitchFamily="2" charset="2"/>
        <a:buChar char="Ø"/>
        <a:defRPr lang="en-US" sz="1200" kern="1200" baseline="0" dirty="0" smtClean="0">
          <a:solidFill>
            <a:schemeClr val="tx2"/>
          </a:solidFill>
          <a:latin typeface="Arial" panose="020B0604020202020204" pitchFamily="34" charset="0"/>
          <a:ea typeface="+mn-ea"/>
          <a:cs typeface="Arial"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 Id="rId9" Type="http://schemas.openxmlformats.org/officeDocument/2006/relationships/image" Target="../media/image21.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7.sv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6.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0">
            <a:extLst>
              <a:ext uri="{FF2B5EF4-FFF2-40B4-BE49-F238E27FC236}">
                <a16:creationId xmlns:a16="http://schemas.microsoft.com/office/drawing/2014/main" id="{CCBDA44C-8773-CD46-99E0-CB65DE58917B}"/>
              </a:ext>
            </a:extLst>
          </p:cNvPr>
          <p:cNvSpPr>
            <a:spLocks noGrp="1"/>
          </p:cNvSpPr>
          <p:nvPr>
            <p:ph type="body" sz="quarter" idx="14"/>
          </p:nvPr>
        </p:nvSpPr>
        <p:spPr>
          <a:xfrm>
            <a:off x="630238" y="1687381"/>
            <a:ext cx="5465762" cy="1652783"/>
          </a:xfrm>
        </p:spPr>
        <p:txBody>
          <a:bodyPr/>
          <a:lstStyle/>
          <a:p>
            <a:r>
              <a:rPr lang="en-US" sz="3200" dirty="0"/>
              <a:t>BANKING AND FINANCING FOR PUBLIC CHARTER SCHOOLS</a:t>
            </a:r>
          </a:p>
          <a:p>
            <a:endParaRPr lang="en-US" sz="3200" dirty="0"/>
          </a:p>
          <a:p>
            <a:endParaRPr lang="en-US" sz="3200"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3" name="Content Placeholder 2"/>
          <p:cNvSpPr>
            <a:spLocks noGrp="1"/>
          </p:cNvSpPr>
          <p:nvPr>
            <p:ph sz="quarter" idx="11"/>
          </p:nvPr>
        </p:nvSpPr>
        <p:spPr>
          <a:xfrm>
            <a:off x="831648" y="2008828"/>
            <a:ext cx="2586244" cy="2631486"/>
          </a:xfrm>
        </p:spPr>
        <p:txBody>
          <a:bodyPr wrap="square" numCol="1" spcCol="91440">
            <a:spAutoFit/>
          </a:bodyPr>
          <a:lstStyle/>
          <a:p>
            <a:pPr marL="0" indent="0">
              <a:spcAft>
                <a:spcPts val="600"/>
              </a:spcAft>
              <a:buNone/>
            </a:pPr>
            <a:r>
              <a:rPr lang="en-US" sz="1400" dirty="0">
                <a:ea typeface="Proxima Nova Rg" charset="0"/>
                <a:cs typeface="Arial" panose="020B0604020202020204" pitchFamily="34" charset="0"/>
                <a:sym typeface="Verdana"/>
              </a:rPr>
              <a:t>OUR STRENGTHS</a:t>
            </a:r>
          </a:p>
          <a:p>
            <a:pPr>
              <a:spcAft>
                <a:spcPts val="600"/>
              </a:spcAft>
              <a:buClr>
                <a:schemeClr val="tx2"/>
              </a:buClr>
              <a:buSzPct val="100000"/>
              <a:buFont typeface="Arial" panose="020B0604020202020204" pitchFamily="34" charset="0"/>
              <a:buChar char="•"/>
            </a:pPr>
            <a:r>
              <a:rPr lang="en-US" sz="1400" b="0" dirty="0">
                <a:solidFill>
                  <a:schemeClr val="tx1"/>
                </a:solidFill>
                <a:cs typeface="Arial" panose="020B0604020202020204" pitchFamily="34" charset="0"/>
                <a:sym typeface="Verdana"/>
              </a:rPr>
              <a:t>Tailored Relationship-Based Approach </a:t>
            </a:r>
          </a:p>
          <a:p>
            <a:pPr>
              <a:spcAft>
                <a:spcPts val="600"/>
              </a:spcAft>
              <a:buClr>
                <a:schemeClr val="tx2"/>
              </a:buClr>
              <a:buSzPct val="100000"/>
              <a:buFont typeface="Arial" panose="020B0604020202020204" pitchFamily="34" charset="0"/>
              <a:buChar char="•"/>
            </a:pPr>
            <a:r>
              <a:rPr lang="en-US" sz="1400" b="0" dirty="0">
                <a:solidFill>
                  <a:schemeClr val="tx1"/>
                </a:solidFill>
                <a:cs typeface="Arial" panose="020B0604020202020204" pitchFamily="34" charset="0"/>
                <a:sym typeface="Verdana"/>
              </a:rPr>
              <a:t>Charter School Expertise</a:t>
            </a:r>
          </a:p>
          <a:p>
            <a:pPr>
              <a:spcAft>
                <a:spcPts val="600"/>
              </a:spcAft>
              <a:buClr>
                <a:schemeClr val="tx2"/>
              </a:buClr>
              <a:buSzPct val="100000"/>
              <a:buFont typeface="Arial" panose="020B0604020202020204" pitchFamily="34" charset="0"/>
              <a:buChar char="•"/>
            </a:pPr>
            <a:r>
              <a:rPr lang="en-US" sz="1400" b="0" dirty="0">
                <a:solidFill>
                  <a:schemeClr val="tx1"/>
                </a:solidFill>
                <a:cs typeface="Arial" panose="020B0604020202020204" pitchFamily="34" charset="0"/>
                <a:sym typeface="Verdana"/>
              </a:rPr>
              <a:t>Customized Financial Solutions</a:t>
            </a:r>
          </a:p>
          <a:p>
            <a:pPr>
              <a:spcAft>
                <a:spcPts val="600"/>
              </a:spcAft>
              <a:buClr>
                <a:schemeClr val="tx2"/>
              </a:buClr>
              <a:buSzPct val="100000"/>
              <a:buFont typeface="Arial" panose="020B0604020202020204" pitchFamily="34" charset="0"/>
              <a:buChar char="•"/>
            </a:pPr>
            <a:r>
              <a:rPr lang="en-US" sz="1400" b="0" dirty="0">
                <a:solidFill>
                  <a:schemeClr val="tx1"/>
                </a:solidFill>
                <a:cs typeface="Arial" panose="020B0604020202020204" pitchFamily="34" charset="0"/>
                <a:sym typeface="Verdana"/>
              </a:rPr>
              <a:t>Comprehensive Suite of Products and Services </a:t>
            </a:r>
          </a:p>
          <a:p>
            <a:pPr marL="0" lvl="0" indent="0">
              <a:spcAft>
                <a:spcPts val="600"/>
              </a:spcAft>
              <a:buNone/>
            </a:pPr>
            <a:endParaRPr lang="en-US" sz="1400" dirty="0">
              <a:cs typeface="Arial" panose="020B0604020202020204" pitchFamily="34" charset="0"/>
              <a:sym typeface="Verdana"/>
            </a:endParaRPr>
          </a:p>
        </p:txBody>
      </p:sp>
      <p:cxnSp>
        <p:nvCxnSpPr>
          <p:cNvPr id="7" name="Straight Connector 6"/>
          <p:cNvCxnSpPr>
            <a:cxnSpLocks/>
          </p:cNvCxnSpPr>
          <p:nvPr/>
        </p:nvCxnSpPr>
        <p:spPr bwMode="auto">
          <a:xfrm flipH="1" flipV="1">
            <a:off x="3581590" y="1925994"/>
            <a:ext cx="15524" cy="3828630"/>
          </a:xfrm>
          <a:prstGeom prst="line">
            <a:avLst/>
          </a:prstGeom>
          <a:noFill/>
          <a:ln w="9525">
            <a:solidFill>
              <a:srgbClr val="C6CDD1"/>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sp>
        <p:nvSpPr>
          <p:cNvPr id="22" name="Shape 744"/>
          <p:cNvSpPr txBox="1">
            <a:spLocks/>
          </p:cNvSpPr>
          <p:nvPr/>
        </p:nvSpPr>
        <p:spPr>
          <a:xfrm>
            <a:off x="5510031" y="1925994"/>
            <a:ext cx="5850321" cy="1192634"/>
          </a:xfrm>
          <a:prstGeom prst="rect">
            <a:avLst/>
          </a:prstGeom>
          <a:noFill/>
          <a:ln>
            <a:noFill/>
          </a:ln>
        </p:spPr>
        <p:txBody>
          <a:bodyPr spcFirstLastPara="1" wrap="square" lIns="0" tIns="0" rIns="0" bIns="0" anchor="t" anchorCtr="0">
            <a:spAutoFit/>
          </a:bodyPr>
          <a:lstStyle/>
          <a:p>
            <a:pPr marL="63500">
              <a:spcBef>
                <a:spcPts val="300"/>
              </a:spcBef>
              <a:buClr>
                <a:schemeClr val="accent4"/>
              </a:buClr>
            </a:pPr>
            <a:r>
              <a:rPr lang="en-US" sz="1400" b="1" dirty="0">
                <a:solidFill>
                  <a:schemeClr val="tx2"/>
                </a:solidFill>
                <a:latin typeface="Arial" panose="020B0604020202020204" pitchFamily="34" charset="0"/>
                <a:ea typeface="Proxima Nova Rg" charset="0"/>
                <a:cs typeface="Arial" panose="020B0604020202020204" pitchFamily="34" charset="0"/>
                <a:sym typeface="Verdana"/>
              </a:rPr>
              <a:t>Experience</a:t>
            </a:r>
            <a:r>
              <a:rPr lang="en-US" sz="1400" b="1" dirty="0">
                <a:highlight>
                  <a:srgbClr val="FFFF00"/>
                </a:highlight>
                <a:latin typeface="Arial" panose="020B0604020202020204" pitchFamily="34" charset="0"/>
                <a:ea typeface="Proxima Nova Rg" charset="0"/>
                <a:cs typeface="Arial" panose="020B0604020202020204" pitchFamily="34" charset="0"/>
                <a:sym typeface="Verdana"/>
              </a:rPr>
              <a:t> </a:t>
            </a:r>
          </a:p>
          <a:p>
            <a:pPr marL="225425" marR="265411" indent="-161925">
              <a:spcBef>
                <a:spcPts val="300"/>
              </a:spcBef>
              <a:buClr>
                <a:schemeClr val="tx2"/>
              </a:buClr>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BOC team has decades of charter school experience and thoroughly understands the unique challenges that face charter schools</a:t>
            </a:r>
          </a:p>
          <a:p>
            <a:pPr marL="225425" marR="265411" indent="-161925">
              <a:spcBef>
                <a:spcPts val="300"/>
              </a:spcBef>
              <a:buClr>
                <a:schemeClr val="tx2"/>
              </a:buClr>
              <a:buFont typeface="Arial" panose="020B0604020202020204" pitchFamily="34" charset="0"/>
              <a:buChar char="•"/>
            </a:pPr>
            <a:endParaRPr lang="en-US" sz="1400" dirty="0">
              <a:solidFill>
                <a:srgbClr val="FF0000"/>
              </a:solidFill>
              <a:latin typeface="Arial" panose="020B0604020202020204" pitchFamily="34" charset="0"/>
              <a:cs typeface="Arial" panose="020B0604020202020204" pitchFamily="34" charset="0"/>
            </a:endParaRPr>
          </a:p>
        </p:txBody>
      </p:sp>
      <p:sp>
        <p:nvSpPr>
          <p:cNvPr id="23" name="Shape 745"/>
          <p:cNvSpPr txBox="1">
            <a:spLocks/>
          </p:cNvSpPr>
          <p:nvPr/>
        </p:nvSpPr>
        <p:spPr>
          <a:xfrm>
            <a:off x="5510031" y="3323020"/>
            <a:ext cx="6209258" cy="977191"/>
          </a:xfrm>
          <a:prstGeom prst="rect">
            <a:avLst/>
          </a:prstGeom>
          <a:noFill/>
          <a:ln>
            <a:noFill/>
          </a:ln>
        </p:spPr>
        <p:txBody>
          <a:bodyPr spcFirstLastPara="1" wrap="square" lIns="0" tIns="0" rIns="0" bIns="0" anchor="t" anchorCtr="0">
            <a:spAutoFit/>
          </a:bodyPr>
          <a:lstStyle/>
          <a:p>
            <a:pPr marL="38100" marR="208131">
              <a:spcBef>
                <a:spcPts val="300"/>
              </a:spcBef>
              <a:buClr>
                <a:schemeClr val="accent4"/>
              </a:buClr>
            </a:pPr>
            <a:r>
              <a:rPr lang="en-US" sz="1400" b="1" dirty="0">
                <a:solidFill>
                  <a:schemeClr val="tx2"/>
                </a:solidFill>
                <a:latin typeface="Arial" panose="020B0604020202020204" pitchFamily="34" charset="0"/>
                <a:ea typeface="Proxima Nova Rg" charset="0"/>
                <a:cs typeface="Arial" panose="020B0604020202020204" pitchFamily="34" charset="0"/>
                <a:sym typeface="Verdana"/>
              </a:rPr>
              <a:t>Recent Solutions under BOC Banner</a:t>
            </a:r>
            <a:endParaRPr lang="en-US" sz="1400" b="1" dirty="0">
              <a:solidFill>
                <a:srgbClr val="007DB6"/>
              </a:solidFill>
              <a:highlight>
                <a:srgbClr val="FFFF00"/>
              </a:highlight>
              <a:latin typeface="Arial" panose="020B0604020202020204" pitchFamily="34" charset="0"/>
              <a:ea typeface="Proxima Nova Rg" charset="0"/>
              <a:cs typeface="Arial" panose="020B0604020202020204" pitchFamily="34" charset="0"/>
              <a:sym typeface="Verdana"/>
            </a:endParaRPr>
          </a:p>
          <a:p>
            <a:pPr marL="225425" marR="265411" indent="-161925">
              <a:spcBef>
                <a:spcPts val="300"/>
              </a:spcBef>
              <a:buClr>
                <a:schemeClr val="tx2"/>
              </a:buClr>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Developed and deployed customized banking and financing solutions for 42 schools that serve ~17K students</a:t>
            </a:r>
          </a:p>
          <a:p>
            <a:pPr marL="225425" marR="265411" indent="-161925">
              <a:spcBef>
                <a:spcPts val="300"/>
              </a:spcBef>
              <a:buClr>
                <a:schemeClr val="tx2"/>
              </a:buClr>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$150+ million in banking relationships with school based clients</a:t>
            </a:r>
          </a:p>
        </p:txBody>
      </p:sp>
      <p:sp>
        <p:nvSpPr>
          <p:cNvPr id="24" name="Shape 746"/>
          <p:cNvSpPr txBox="1">
            <a:spLocks/>
          </p:cNvSpPr>
          <p:nvPr/>
        </p:nvSpPr>
        <p:spPr>
          <a:xfrm>
            <a:off x="5558799" y="4631125"/>
            <a:ext cx="7077641" cy="761747"/>
          </a:xfrm>
          <a:prstGeom prst="rect">
            <a:avLst/>
          </a:prstGeom>
          <a:noFill/>
          <a:ln>
            <a:noFill/>
          </a:ln>
        </p:spPr>
        <p:txBody>
          <a:bodyPr spcFirstLastPara="1" wrap="square" lIns="0" tIns="0" rIns="0" bIns="0" anchor="t" anchorCtr="0">
            <a:spAutoFit/>
          </a:bodyPr>
          <a:lstStyle/>
          <a:p>
            <a:pPr>
              <a:spcBef>
                <a:spcPts val="300"/>
              </a:spcBef>
              <a:buClr>
                <a:schemeClr val="accent4"/>
              </a:buClr>
            </a:pPr>
            <a:r>
              <a:rPr lang="en-US" sz="1400" b="1" dirty="0">
                <a:solidFill>
                  <a:schemeClr val="tx2"/>
                </a:solidFill>
                <a:latin typeface="Arial" panose="020B0604020202020204" pitchFamily="34" charset="0"/>
                <a:ea typeface="Proxima Nova Rg" charset="0"/>
                <a:cs typeface="Arial" panose="020B0604020202020204" pitchFamily="34" charset="0"/>
                <a:sym typeface="Verdana"/>
              </a:rPr>
              <a:t>Service</a:t>
            </a:r>
          </a:p>
          <a:p>
            <a:pPr marL="225425" marR="265411" indent="-161925">
              <a:spcBef>
                <a:spcPts val="300"/>
              </a:spcBef>
              <a:buClr>
                <a:schemeClr val="tx2"/>
              </a:buClr>
              <a:buFont typeface="Arial" panose="020B0604020202020204" pitchFamily="34" charset="0"/>
              <a:buChar char="•"/>
            </a:pPr>
            <a:r>
              <a:rPr lang="en-US" sz="1400" dirty="0">
                <a:solidFill>
                  <a:srgbClr val="000000"/>
                </a:solidFill>
                <a:latin typeface="Arial" panose="020B0604020202020204" pitchFamily="34" charset="0"/>
                <a:ea typeface="Proxima Nova Rg" charset="0"/>
                <a:cs typeface="Arial" panose="020B0604020202020204" pitchFamily="34" charset="0"/>
                <a:sym typeface="Verdana"/>
              </a:rPr>
              <a:t>BOC products developed specifically for charter schools</a:t>
            </a:r>
          </a:p>
          <a:p>
            <a:pPr marL="225425" marR="265411" indent="-161925">
              <a:spcBef>
                <a:spcPts val="300"/>
              </a:spcBef>
              <a:buClr>
                <a:schemeClr val="tx2"/>
              </a:buClr>
              <a:buFont typeface="Arial" panose="020B0604020202020204" pitchFamily="34" charset="0"/>
              <a:buChar char="•"/>
            </a:pPr>
            <a:r>
              <a:rPr lang="en-US" sz="1400" dirty="0">
                <a:solidFill>
                  <a:srgbClr val="000000"/>
                </a:solidFill>
                <a:latin typeface="Arial" panose="020B0604020202020204" pitchFamily="34" charset="0"/>
                <a:ea typeface="Proxima Nova Rg" charset="0"/>
                <a:cs typeface="Arial" panose="020B0604020202020204" pitchFamily="34" charset="0"/>
                <a:sym typeface="Verdana"/>
              </a:rPr>
              <a:t>In-depth Treasury &amp; Finance solutions</a:t>
            </a:r>
          </a:p>
        </p:txBody>
      </p:sp>
      <p:cxnSp>
        <p:nvCxnSpPr>
          <p:cNvPr id="25" name="Straight Connector 24"/>
          <p:cNvCxnSpPr>
            <a:cxnSpLocks/>
          </p:cNvCxnSpPr>
          <p:nvPr/>
        </p:nvCxnSpPr>
        <p:spPr bwMode="auto">
          <a:xfrm>
            <a:off x="5591564" y="3200286"/>
            <a:ext cx="2404853" cy="0"/>
          </a:xfrm>
          <a:prstGeom prst="line">
            <a:avLst/>
          </a:prstGeom>
          <a:noFill/>
          <a:ln w="9525">
            <a:solidFill>
              <a:schemeClr val="accent3"/>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sp>
        <p:nvSpPr>
          <p:cNvPr id="27" name="Shape 2603"/>
          <p:cNvSpPr/>
          <p:nvPr/>
        </p:nvSpPr>
        <p:spPr>
          <a:xfrm>
            <a:off x="4527600" y="2158717"/>
            <a:ext cx="424724" cy="386114"/>
          </a:xfrm>
          <a:custGeom>
            <a:avLst/>
            <a:gdLst/>
            <a:ahLst/>
            <a:cxnLst>
              <a:cxn ang="0">
                <a:pos x="wd2" y="hd2"/>
              </a:cxn>
              <a:cxn ang="5400000">
                <a:pos x="wd2" y="hd2"/>
              </a:cxn>
              <a:cxn ang="10800000">
                <a:pos x="wd2" y="hd2"/>
              </a:cxn>
              <a:cxn ang="16200000">
                <a:pos x="wd2" y="hd2"/>
              </a:cxn>
            </a:cxnLst>
            <a:rect l="0" t="0" r="r" b="b"/>
            <a:pathLst>
              <a:path w="21600" h="21600" extrusionOk="0">
                <a:moveTo>
                  <a:pt x="16691" y="20520"/>
                </a:moveTo>
                <a:lnTo>
                  <a:pt x="14727" y="20520"/>
                </a:lnTo>
                <a:lnTo>
                  <a:pt x="14727" y="18360"/>
                </a:lnTo>
                <a:cubicBezTo>
                  <a:pt x="14999" y="18360"/>
                  <a:pt x="15218" y="18119"/>
                  <a:pt x="15218" y="17820"/>
                </a:cubicBezTo>
                <a:cubicBezTo>
                  <a:pt x="15218" y="17522"/>
                  <a:pt x="14999" y="17280"/>
                  <a:pt x="14727" y="17280"/>
                </a:cubicBezTo>
                <a:lnTo>
                  <a:pt x="14727" y="7560"/>
                </a:lnTo>
                <a:lnTo>
                  <a:pt x="16691" y="7560"/>
                </a:lnTo>
                <a:cubicBezTo>
                  <a:pt x="16691" y="7560"/>
                  <a:pt x="16691" y="20520"/>
                  <a:pt x="16691" y="20520"/>
                </a:cubicBezTo>
                <a:close/>
                <a:moveTo>
                  <a:pt x="13745" y="17280"/>
                </a:moveTo>
                <a:cubicBezTo>
                  <a:pt x="13474" y="17280"/>
                  <a:pt x="13255" y="17522"/>
                  <a:pt x="13255" y="17820"/>
                </a:cubicBezTo>
                <a:cubicBezTo>
                  <a:pt x="13255" y="18119"/>
                  <a:pt x="13474" y="18360"/>
                  <a:pt x="13745" y="18360"/>
                </a:cubicBezTo>
                <a:lnTo>
                  <a:pt x="13745" y="20520"/>
                </a:lnTo>
                <a:lnTo>
                  <a:pt x="3927" y="20520"/>
                </a:lnTo>
                <a:lnTo>
                  <a:pt x="3927" y="18360"/>
                </a:lnTo>
                <a:cubicBezTo>
                  <a:pt x="4199" y="18360"/>
                  <a:pt x="4418" y="18119"/>
                  <a:pt x="4418" y="17820"/>
                </a:cubicBezTo>
                <a:cubicBezTo>
                  <a:pt x="4418" y="17522"/>
                  <a:pt x="4199" y="17280"/>
                  <a:pt x="3927" y="17280"/>
                </a:cubicBezTo>
                <a:lnTo>
                  <a:pt x="3927" y="7560"/>
                </a:lnTo>
                <a:lnTo>
                  <a:pt x="13745" y="7560"/>
                </a:lnTo>
                <a:cubicBezTo>
                  <a:pt x="13745" y="7560"/>
                  <a:pt x="13745" y="17280"/>
                  <a:pt x="13745" y="17280"/>
                </a:cubicBezTo>
                <a:close/>
                <a:moveTo>
                  <a:pt x="2945" y="17280"/>
                </a:moveTo>
                <a:cubicBezTo>
                  <a:pt x="2674" y="17280"/>
                  <a:pt x="2455" y="17522"/>
                  <a:pt x="2455" y="17820"/>
                </a:cubicBezTo>
                <a:cubicBezTo>
                  <a:pt x="2455" y="18119"/>
                  <a:pt x="2674" y="18360"/>
                  <a:pt x="2945" y="18360"/>
                </a:cubicBezTo>
                <a:lnTo>
                  <a:pt x="2945" y="20520"/>
                </a:lnTo>
                <a:lnTo>
                  <a:pt x="982" y="20520"/>
                </a:lnTo>
                <a:lnTo>
                  <a:pt x="982" y="7560"/>
                </a:lnTo>
                <a:lnTo>
                  <a:pt x="2945" y="7560"/>
                </a:lnTo>
                <a:cubicBezTo>
                  <a:pt x="2945" y="7560"/>
                  <a:pt x="2945" y="17280"/>
                  <a:pt x="2945" y="17280"/>
                </a:cubicBezTo>
                <a:close/>
                <a:moveTo>
                  <a:pt x="7855" y="5400"/>
                </a:moveTo>
                <a:lnTo>
                  <a:pt x="9818" y="5400"/>
                </a:lnTo>
                <a:cubicBezTo>
                  <a:pt x="10360" y="5400"/>
                  <a:pt x="10800" y="5884"/>
                  <a:pt x="10800" y="6481"/>
                </a:cubicBezTo>
                <a:lnTo>
                  <a:pt x="6873" y="6481"/>
                </a:lnTo>
                <a:cubicBezTo>
                  <a:pt x="6873" y="5884"/>
                  <a:pt x="7313" y="5400"/>
                  <a:pt x="7855" y="5400"/>
                </a:cubicBezTo>
                <a:moveTo>
                  <a:pt x="16691" y="6481"/>
                </a:moveTo>
                <a:lnTo>
                  <a:pt x="11782" y="6481"/>
                </a:lnTo>
                <a:cubicBezTo>
                  <a:pt x="11782" y="5287"/>
                  <a:pt x="10903" y="4321"/>
                  <a:pt x="9818" y="4321"/>
                </a:cubicBezTo>
                <a:lnTo>
                  <a:pt x="7855" y="4321"/>
                </a:lnTo>
                <a:cubicBezTo>
                  <a:pt x="6770" y="4321"/>
                  <a:pt x="5891" y="5287"/>
                  <a:pt x="5891" y="6481"/>
                </a:cubicBezTo>
                <a:lnTo>
                  <a:pt x="982" y="6481"/>
                </a:lnTo>
                <a:cubicBezTo>
                  <a:pt x="440" y="6481"/>
                  <a:pt x="0" y="6964"/>
                  <a:pt x="0" y="7560"/>
                </a:cubicBezTo>
                <a:lnTo>
                  <a:pt x="0" y="20520"/>
                </a:lnTo>
                <a:cubicBezTo>
                  <a:pt x="0" y="21116"/>
                  <a:pt x="440" y="21600"/>
                  <a:pt x="982" y="21600"/>
                </a:cubicBezTo>
                <a:lnTo>
                  <a:pt x="16691" y="21600"/>
                </a:lnTo>
                <a:cubicBezTo>
                  <a:pt x="17233" y="21600"/>
                  <a:pt x="17673" y="21116"/>
                  <a:pt x="17673" y="20520"/>
                </a:cubicBezTo>
                <a:lnTo>
                  <a:pt x="17673" y="7560"/>
                </a:lnTo>
                <a:cubicBezTo>
                  <a:pt x="17673" y="6964"/>
                  <a:pt x="17233" y="6481"/>
                  <a:pt x="16691" y="6481"/>
                </a:cubicBezTo>
                <a:moveTo>
                  <a:pt x="10800" y="2161"/>
                </a:moveTo>
                <a:cubicBezTo>
                  <a:pt x="10800" y="1564"/>
                  <a:pt x="11240" y="1080"/>
                  <a:pt x="11782" y="1080"/>
                </a:cubicBezTo>
                <a:lnTo>
                  <a:pt x="13745" y="1080"/>
                </a:lnTo>
                <a:cubicBezTo>
                  <a:pt x="14287" y="1080"/>
                  <a:pt x="14727" y="1564"/>
                  <a:pt x="14727" y="2161"/>
                </a:cubicBezTo>
                <a:cubicBezTo>
                  <a:pt x="14727" y="2161"/>
                  <a:pt x="10800" y="2161"/>
                  <a:pt x="10800" y="2161"/>
                </a:cubicBezTo>
                <a:close/>
                <a:moveTo>
                  <a:pt x="20618" y="2161"/>
                </a:moveTo>
                <a:lnTo>
                  <a:pt x="15709" y="2161"/>
                </a:lnTo>
                <a:cubicBezTo>
                  <a:pt x="15709" y="967"/>
                  <a:pt x="14830" y="0"/>
                  <a:pt x="13745" y="0"/>
                </a:cubicBezTo>
                <a:lnTo>
                  <a:pt x="11782" y="0"/>
                </a:lnTo>
                <a:cubicBezTo>
                  <a:pt x="10697" y="0"/>
                  <a:pt x="9818" y="967"/>
                  <a:pt x="9818" y="2161"/>
                </a:cubicBezTo>
                <a:lnTo>
                  <a:pt x="4909" y="2161"/>
                </a:lnTo>
                <a:cubicBezTo>
                  <a:pt x="4367" y="2161"/>
                  <a:pt x="3927" y="2644"/>
                  <a:pt x="3927" y="3240"/>
                </a:cubicBezTo>
                <a:lnTo>
                  <a:pt x="3927" y="4860"/>
                </a:lnTo>
                <a:cubicBezTo>
                  <a:pt x="3927" y="5159"/>
                  <a:pt x="4147" y="5400"/>
                  <a:pt x="4418" y="5400"/>
                </a:cubicBezTo>
                <a:cubicBezTo>
                  <a:pt x="4690" y="5400"/>
                  <a:pt x="4909" y="5159"/>
                  <a:pt x="4909" y="4860"/>
                </a:cubicBezTo>
                <a:lnTo>
                  <a:pt x="4909" y="3240"/>
                </a:lnTo>
                <a:lnTo>
                  <a:pt x="20618" y="3240"/>
                </a:lnTo>
                <a:lnTo>
                  <a:pt x="20618" y="16201"/>
                </a:lnTo>
                <a:lnTo>
                  <a:pt x="19145" y="16201"/>
                </a:lnTo>
                <a:cubicBezTo>
                  <a:pt x="18874" y="16201"/>
                  <a:pt x="18655" y="16442"/>
                  <a:pt x="18655" y="16740"/>
                </a:cubicBezTo>
                <a:cubicBezTo>
                  <a:pt x="18655" y="17039"/>
                  <a:pt x="18874" y="17280"/>
                  <a:pt x="19145" y="17280"/>
                </a:cubicBezTo>
                <a:lnTo>
                  <a:pt x="20618" y="17280"/>
                </a:lnTo>
                <a:cubicBezTo>
                  <a:pt x="21160" y="17280"/>
                  <a:pt x="21600" y="16796"/>
                  <a:pt x="21600" y="16201"/>
                </a:cubicBezTo>
                <a:lnTo>
                  <a:pt x="21600" y="3240"/>
                </a:lnTo>
                <a:cubicBezTo>
                  <a:pt x="21600" y="2644"/>
                  <a:pt x="21160" y="2161"/>
                  <a:pt x="20618" y="2161"/>
                </a:cubicBezTo>
                <a:moveTo>
                  <a:pt x="5400" y="11881"/>
                </a:moveTo>
                <a:lnTo>
                  <a:pt x="6382" y="11881"/>
                </a:lnTo>
                <a:cubicBezTo>
                  <a:pt x="6653" y="11881"/>
                  <a:pt x="6873" y="11639"/>
                  <a:pt x="6873" y="11341"/>
                </a:cubicBezTo>
                <a:cubicBezTo>
                  <a:pt x="6873" y="11042"/>
                  <a:pt x="6653" y="10800"/>
                  <a:pt x="6382" y="10800"/>
                </a:cubicBezTo>
                <a:lnTo>
                  <a:pt x="5400" y="10800"/>
                </a:lnTo>
                <a:cubicBezTo>
                  <a:pt x="5129" y="10800"/>
                  <a:pt x="4909" y="11042"/>
                  <a:pt x="4909" y="11341"/>
                </a:cubicBezTo>
                <a:cubicBezTo>
                  <a:pt x="4909" y="11639"/>
                  <a:pt x="5129" y="11881"/>
                  <a:pt x="5400" y="11881"/>
                </a:cubicBezTo>
                <a:moveTo>
                  <a:pt x="5400" y="9720"/>
                </a:moveTo>
                <a:lnTo>
                  <a:pt x="8345" y="9720"/>
                </a:lnTo>
                <a:cubicBezTo>
                  <a:pt x="8617" y="9720"/>
                  <a:pt x="8836" y="9479"/>
                  <a:pt x="8836" y="9181"/>
                </a:cubicBezTo>
                <a:cubicBezTo>
                  <a:pt x="8836" y="8882"/>
                  <a:pt x="8617" y="8640"/>
                  <a:pt x="8345" y="8640"/>
                </a:cubicBezTo>
                <a:lnTo>
                  <a:pt x="5400" y="8640"/>
                </a:lnTo>
                <a:cubicBezTo>
                  <a:pt x="5129" y="8640"/>
                  <a:pt x="4909" y="8882"/>
                  <a:pt x="4909" y="9181"/>
                </a:cubicBezTo>
                <a:cubicBezTo>
                  <a:pt x="4909" y="9479"/>
                  <a:pt x="5129" y="9720"/>
                  <a:pt x="5400" y="9720"/>
                </a:cubicBezTo>
              </a:path>
            </a:pathLst>
          </a:custGeom>
          <a:solidFill>
            <a:schemeClr val="tx2"/>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2999" dirty="0">
              <a:latin typeface="Arial" panose="020B0604020202020204" pitchFamily="34" charset="0"/>
              <a:cs typeface="Arial" panose="020B0604020202020204" pitchFamily="34" charset="0"/>
            </a:endParaRPr>
          </a:p>
        </p:txBody>
      </p:sp>
      <p:sp>
        <p:nvSpPr>
          <p:cNvPr id="28" name="Shape 2617"/>
          <p:cNvSpPr/>
          <p:nvPr/>
        </p:nvSpPr>
        <p:spPr>
          <a:xfrm>
            <a:off x="4496217" y="4956297"/>
            <a:ext cx="440211" cy="360213"/>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tx2"/>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2999" dirty="0">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65ACD2D2-963E-451B-AABF-E58A3C93DB50}"/>
              </a:ext>
            </a:extLst>
          </p:cNvPr>
          <p:cNvCxnSpPr>
            <a:cxnSpLocks/>
          </p:cNvCxnSpPr>
          <p:nvPr/>
        </p:nvCxnSpPr>
        <p:spPr bwMode="auto">
          <a:xfrm>
            <a:off x="5558799" y="4529214"/>
            <a:ext cx="2404853" cy="0"/>
          </a:xfrm>
          <a:prstGeom prst="line">
            <a:avLst/>
          </a:prstGeom>
          <a:noFill/>
          <a:ln w="9525">
            <a:solidFill>
              <a:schemeClr val="accent3"/>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sp>
        <p:nvSpPr>
          <p:cNvPr id="15" name="Isosceles Triangle 14">
            <a:extLst>
              <a:ext uri="{FF2B5EF4-FFF2-40B4-BE49-F238E27FC236}">
                <a16:creationId xmlns:a16="http://schemas.microsoft.com/office/drawing/2014/main" id="{DA70D944-0B04-4044-9BA6-3C28EE37E217}"/>
              </a:ext>
            </a:extLst>
          </p:cNvPr>
          <p:cNvSpPr>
            <a:spLocks/>
          </p:cNvSpPr>
          <p:nvPr/>
        </p:nvSpPr>
        <p:spPr>
          <a:xfrm rot="16200000" flipV="1">
            <a:off x="3503795" y="3747123"/>
            <a:ext cx="377468" cy="212121"/>
          </a:xfrm>
          <a:prstGeom prst="triangle">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grpSp>
        <p:nvGrpSpPr>
          <p:cNvPr id="18" name="Group 4">
            <a:extLst>
              <a:ext uri="{FF2B5EF4-FFF2-40B4-BE49-F238E27FC236}">
                <a16:creationId xmlns:a16="http://schemas.microsoft.com/office/drawing/2014/main" id="{3E55FE45-A8ED-BD41-9B87-88B24AF46384}"/>
              </a:ext>
            </a:extLst>
          </p:cNvPr>
          <p:cNvGrpSpPr>
            <a:grpSpLocks noChangeAspect="1"/>
          </p:cNvGrpSpPr>
          <p:nvPr/>
        </p:nvGrpSpPr>
        <p:grpSpPr bwMode="auto">
          <a:xfrm>
            <a:off x="4523815" y="3563438"/>
            <a:ext cx="385013" cy="384048"/>
            <a:chOff x="288" y="864"/>
            <a:chExt cx="399" cy="398"/>
          </a:xfrm>
          <a:solidFill>
            <a:schemeClr val="tx2"/>
          </a:solidFill>
        </p:grpSpPr>
        <p:sp>
          <p:nvSpPr>
            <p:cNvPr id="19" name="Freeform 5">
              <a:extLst>
                <a:ext uri="{FF2B5EF4-FFF2-40B4-BE49-F238E27FC236}">
                  <a16:creationId xmlns:a16="http://schemas.microsoft.com/office/drawing/2014/main" id="{1AA8150A-1A6E-E240-8927-A30545953666}"/>
                </a:ext>
              </a:extLst>
            </p:cNvPr>
            <p:cNvSpPr>
              <a:spLocks noEditPoints="1"/>
            </p:cNvSpPr>
            <p:nvPr/>
          </p:nvSpPr>
          <p:spPr bwMode="auto">
            <a:xfrm>
              <a:off x="288" y="864"/>
              <a:ext cx="399" cy="398"/>
            </a:xfrm>
            <a:custGeom>
              <a:avLst/>
              <a:gdLst>
                <a:gd name="T0" fmla="*/ 1454 w 1640"/>
                <a:gd name="T1" fmla="*/ 1157 h 1639"/>
                <a:gd name="T2" fmla="*/ 1008 w 1640"/>
                <a:gd name="T3" fmla="*/ 919 h 1639"/>
                <a:gd name="T4" fmla="*/ 1154 w 1640"/>
                <a:gd name="T5" fmla="*/ 611 h 1639"/>
                <a:gd name="T6" fmla="*/ 1124 w 1640"/>
                <a:gd name="T7" fmla="*/ 581 h 1639"/>
                <a:gd name="T8" fmla="*/ 851 w 1640"/>
                <a:gd name="T9" fmla="*/ 674 h 1639"/>
                <a:gd name="T10" fmla="*/ 1088 w 1640"/>
                <a:gd name="T11" fmla="*/ 269 h 1639"/>
                <a:gd name="T12" fmla="*/ 550 w 1640"/>
                <a:gd name="T13" fmla="*/ 269 h 1639"/>
                <a:gd name="T14" fmla="*/ 787 w 1640"/>
                <a:gd name="T15" fmla="*/ 674 h 1639"/>
                <a:gd name="T16" fmla="*/ 515 w 1640"/>
                <a:gd name="T17" fmla="*/ 581 h 1639"/>
                <a:gd name="T18" fmla="*/ 485 w 1640"/>
                <a:gd name="T19" fmla="*/ 610 h 1639"/>
                <a:gd name="T20" fmla="*/ 630 w 1640"/>
                <a:gd name="T21" fmla="*/ 919 h 1639"/>
                <a:gd name="T22" fmla="*/ 320 w 1640"/>
                <a:gd name="T23" fmla="*/ 977 h 1639"/>
                <a:gd name="T24" fmla="*/ 288 w 1640"/>
                <a:gd name="T25" fmla="*/ 883 h 1639"/>
                <a:gd name="T26" fmla="*/ 0 w 1640"/>
                <a:gd name="T27" fmla="*/ 915 h 1639"/>
                <a:gd name="T28" fmla="*/ 32 w 1640"/>
                <a:gd name="T29" fmla="*/ 1639 h 1639"/>
                <a:gd name="T30" fmla="*/ 320 w 1640"/>
                <a:gd name="T31" fmla="*/ 1607 h 1639"/>
                <a:gd name="T32" fmla="*/ 377 w 1640"/>
                <a:gd name="T33" fmla="*/ 1583 h 1639"/>
                <a:gd name="T34" fmla="*/ 1111 w 1640"/>
                <a:gd name="T35" fmla="*/ 1639 h 1639"/>
                <a:gd name="T36" fmla="*/ 1594 w 1640"/>
                <a:gd name="T37" fmla="*/ 1342 h 1639"/>
                <a:gd name="T38" fmla="*/ 1605 w 1640"/>
                <a:gd name="T39" fmla="*/ 1169 h 1639"/>
                <a:gd name="T40" fmla="*/ 64 w 1640"/>
                <a:gd name="T41" fmla="*/ 1575 h 1639"/>
                <a:gd name="T42" fmla="*/ 256 w 1640"/>
                <a:gd name="T43" fmla="*/ 947 h 1639"/>
                <a:gd name="T44" fmla="*/ 911 w 1640"/>
                <a:gd name="T45" fmla="*/ 703 h 1639"/>
                <a:gd name="T46" fmla="*/ 1034 w 1640"/>
                <a:gd name="T47" fmla="*/ 827 h 1639"/>
                <a:gd name="T48" fmla="*/ 958 w 1640"/>
                <a:gd name="T49" fmla="*/ 821 h 1639"/>
                <a:gd name="T50" fmla="*/ 913 w 1640"/>
                <a:gd name="T51" fmla="*/ 776 h 1639"/>
                <a:gd name="T52" fmla="*/ 911 w 1640"/>
                <a:gd name="T53" fmla="*/ 703 h 1639"/>
                <a:gd name="T54" fmla="*/ 819 w 1640"/>
                <a:gd name="T55" fmla="*/ 64 h 1639"/>
                <a:gd name="T56" fmla="*/ 819 w 1640"/>
                <a:gd name="T57" fmla="*/ 474 h 1639"/>
                <a:gd name="T58" fmla="*/ 819 w 1640"/>
                <a:gd name="T59" fmla="*/ 947 h 1639"/>
                <a:gd name="T60" fmla="*/ 1243 w 1640"/>
                <a:gd name="T61" fmla="*/ 1309 h 1639"/>
                <a:gd name="T62" fmla="*/ 1145 w 1640"/>
                <a:gd name="T63" fmla="*/ 1223 h 1639"/>
                <a:gd name="T64" fmla="*/ 873 w 1640"/>
                <a:gd name="T65" fmla="*/ 1204 h 1639"/>
                <a:gd name="T66" fmla="*/ 632 w 1640"/>
                <a:gd name="T67" fmla="*/ 988 h 1639"/>
                <a:gd name="T68" fmla="*/ 604 w 1640"/>
                <a:gd name="T69" fmla="*/ 827 h 1639"/>
                <a:gd name="T70" fmla="*/ 727 w 1640"/>
                <a:gd name="T71" fmla="*/ 703 h 1639"/>
                <a:gd name="T72" fmla="*/ 719 w 1640"/>
                <a:gd name="T73" fmla="*/ 769 h 1639"/>
                <a:gd name="T74" fmla="*/ 673 w 1640"/>
                <a:gd name="T75" fmla="*/ 814 h 1639"/>
                <a:gd name="T76" fmla="*/ 604 w 1640"/>
                <a:gd name="T77" fmla="*/ 827 h 1639"/>
                <a:gd name="T78" fmla="*/ 1555 w 1640"/>
                <a:gd name="T79" fmla="*/ 1292 h 1639"/>
                <a:gd name="T80" fmla="*/ 1111 w 1640"/>
                <a:gd name="T81" fmla="*/ 1575 h 1639"/>
                <a:gd name="T82" fmla="*/ 401 w 1640"/>
                <a:gd name="T83" fmla="*/ 1524 h 1639"/>
                <a:gd name="T84" fmla="*/ 320 w 1640"/>
                <a:gd name="T85" fmla="*/ 1041 h 1639"/>
                <a:gd name="T86" fmla="*/ 657 w 1640"/>
                <a:gd name="T87" fmla="*/ 1078 h 1639"/>
                <a:gd name="T88" fmla="*/ 918 w 1640"/>
                <a:gd name="T89" fmla="*/ 1287 h 1639"/>
                <a:gd name="T90" fmla="*/ 1168 w 1640"/>
                <a:gd name="T91" fmla="*/ 1296 h 1639"/>
                <a:gd name="T92" fmla="*/ 1170 w 1640"/>
                <a:gd name="T93" fmla="*/ 1361 h 1639"/>
                <a:gd name="T94" fmla="*/ 1156 w 1640"/>
                <a:gd name="T95" fmla="*/ 1367 h 1639"/>
                <a:gd name="T96" fmla="*/ 740 w 1640"/>
                <a:gd name="T97" fmla="*/ 1348 h 1639"/>
                <a:gd name="T98" fmla="*/ 593 w 1640"/>
                <a:gd name="T99" fmla="*/ 1290 h 1639"/>
                <a:gd name="T100" fmla="*/ 705 w 1640"/>
                <a:gd name="T101" fmla="*/ 1402 h 1639"/>
                <a:gd name="T102" fmla="*/ 1156 w 1640"/>
                <a:gd name="T103" fmla="*/ 1431 h 1639"/>
                <a:gd name="T104" fmla="*/ 1492 w 1640"/>
                <a:gd name="T105" fmla="*/ 1209 h 1639"/>
                <a:gd name="T106" fmla="*/ 1574 w 1640"/>
                <a:gd name="T107" fmla="*/ 1254 h 1639"/>
                <a:gd name="T108" fmla="*/ 1574 w 1640"/>
                <a:gd name="T109" fmla="*/ 1254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0" h="1639">
                  <a:moveTo>
                    <a:pt x="1605" y="1169"/>
                  </a:moveTo>
                  <a:cubicBezTo>
                    <a:pt x="1564" y="1128"/>
                    <a:pt x="1501" y="1123"/>
                    <a:pt x="1454" y="1157"/>
                  </a:cubicBezTo>
                  <a:cubicBezTo>
                    <a:pt x="1315" y="1257"/>
                    <a:pt x="1315" y="1257"/>
                    <a:pt x="1315" y="1257"/>
                  </a:cubicBezTo>
                  <a:cubicBezTo>
                    <a:pt x="1270" y="1101"/>
                    <a:pt x="1155" y="977"/>
                    <a:pt x="1008" y="919"/>
                  </a:cubicBezTo>
                  <a:cubicBezTo>
                    <a:pt x="1033" y="908"/>
                    <a:pt x="1058" y="893"/>
                    <a:pt x="1079" y="873"/>
                  </a:cubicBezTo>
                  <a:cubicBezTo>
                    <a:pt x="1168" y="786"/>
                    <a:pt x="1156" y="634"/>
                    <a:pt x="1154" y="611"/>
                  </a:cubicBezTo>
                  <a:cubicBezTo>
                    <a:pt x="1153" y="603"/>
                    <a:pt x="1150" y="596"/>
                    <a:pt x="1144" y="590"/>
                  </a:cubicBezTo>
                  <a:cubicBezTo>
                    <a:pt x="1139" y="584"/>
                    <a:pt x="1131" y="581"/>
                    <a:pt x="1124" y="581"/>
                  </a:cubicBezTo>
                  <a:cubicBezTo>
                    <a:pt x="1110" y="579"/>
                    <a:pt x="957" y="568"/>
                    <a:pt x="867" y="657"/>
                  </a:cubicBezTo>
                  <a:cubicBezTo>
                    <a:pt x="861" y="663"/>
                    <a:pt x="856" y="668"/>
                    <a:pt x="851" y="674"/>
                  </a:cubicBezTo>
                  <a:cubicBezTo>
                    <a:pt x="851" y="536"/>
                    <a:pt x="851" y="536"/>
                    <a:pt x="851" y="536"/>
                  </a:cubicBezTo>
                  <a:cubicBezTo>
                    <a:pt x="984" y="520"/>
                    <a:pt x="1088" y="406"/>
                    <a:pt x="1088" y="269"/>
                  </a:cubicBezTo>
                  <a:cubicBezTo>
                    <a:pt x="1088" y="121"/>
                    <a:pt x="967" y="0"/>
                    <a:pt x="819" y="0"/>
                  </a:cubicBezTo>
                  <a:cubicBezTo>
                    <a:pt x="671" y="0"/>
                    <a:pt x="550" y="121"/>
                    <a:pt x="550" y="269"/>
                  </a:cubicBezTo>
                  <a:cubicBezTo>
                    <a:pt x="550" y="406"/>
                    <a:pt x="654" y="520"/>
                    <a:pt x="787" y="536"/>
                  </a:cubicBezTo>
                  <a:cubicBezTo>
                    <a:pt x="787" y="674"/>
                    <a:pt x="787" y="674"/>
                    <a:pt x="787" y="674"/>
                  </a:cubicBezTo>
                  <a:cubicBezTo>
                    <a:pt x="782" y="668"/>
                    <a:pt x="777" y="663"/>
                    <a:pt x="772" y="657"/>
                  </a:cubicBezTo>
                  <a:cubicBezTo>
                    <a:pt x="682" y="569"/>
                    <a:pt x="531" y="579"/>
                    <a:pt x="515" y="581"/>
                  </a:cubicBezTo>
                  <a:cubicBezTo>
                    <a:pt x="507" y="581"/>
                    <a:pt x="500" y="584"/>
                    <a:pt x="494" y="590"/>
                  </a:cubicBezTo>
                  <a:cubicBezTo>
                    <a:pt x="488" y="596"/>
                    <a:pt x="485" y="603"/>
                    <a:pt x="485" y="610"/>
                  </a:cubicBezTo>
                  <a:cubicBezTo>
                    <a:pt x="482" y="633"/>
                    <a:pt x="470" y="785"/>
                    <a:pt x="559" y="873"/>
                  </a:cubicBezTo>
                  <a:cubicBezTo>
                    <a:pt x="580" y="893"/>
                    <a:pt x="605" y="908"/>
                    <a:pt x="630" y="919"/>
                  </a:cubicBezTo>
                  <a:cubicBezTo>
                    <a:pt x="593" y="934"/>
                    <a:pt x="557" y="953"/>
                    <a:pt x="524" y="977"/>
                  </a:cubicBezTo>
                  <a:cubicBezTo>
                    <a:pt x="320" y="977"/>
                    <a:pt x="320" y="977"/>
                    <a:pt x="320" y="977"/>
                  </a:cubicBezTo>
                  <a:cubicBezTo>
                    <a:pt x="320" y="915"/>
                    <a:pt x="320" y="915"/>
                    <a:pt x="320" y="915"/>
                  </a:cubicBezTo>
                  <a:cubicBezTo>
                    <a:pt x="320" y="898"/>
                    <a:pt x="306" y="883"/>
                    <a:pt x="288" y="883"/>
                  </a:cubicBezTo>
                  <a:cubicBezTo>
                    <a:pt x="32" y="883"/>
                    <a:pt x="32" y="883"/>
                    <a:pt x="32" y="883"/>
                  </a:cubicBezTo>
                  <a:cubicBezTo>
                    <a:pt x="14" y="883"/>
                    <a:pt x="0" y="898"/>
                    <a:pt x="0" y="915"/>
                  </a:cubicBezTo>
                  <a:cubicBezTo>
                    <a:pt x="0" y="1607"/>
                    <a:pt x="0" y="1607"/>
                    <a:pt x="0" y="1607"/>
                  </a:cubicBezTo>
                  <a:cubicBezTo>
                    <a:pt x="0" y="1624"/>
                    <a:pt x="14" y="1639"/>
                    <a:pt x="32" y="1639"/>
                  </a:cubicBezTo>
                  <a:cubicBezTo>
                    <a:pt x="288" y="1639"/>
                    <a:pt x="288" y="1639"/>
                    <a:pt x="288" y="1639"/>
                  </a:cubicBezTo>
                  <a:cubicBezTo>
                    <a:pt x="306" y="1639"/>
                    <a:pt x="320" y="1624"/>
                    <a:pt x="320" y="1607"/>
                  </a:cubicBezTo>
                  <a:cubicBezTo>
                    <a:pt x="320" y="1560"/>
                    <a:pt x="320" y="1560"/>
                    <a:pt x="320" y="1560"/>
                  </a:cubicBezTo>
                  <a:cubicBezTo>
                    <a:pt x="377" y="1583"/>
                    <a:pt x="377" y="1583"/>
                    <a:pt x="377" y="1583"/>
                  </a:cubicBezTo>
                  <a:cubicBezTo>
                    <a:pt x="471" y="1620"/>
                    <a:pt x="569" y="1639"/>
                    <a:pt x="669" y="1639"/>
                  </a:cubicBezTo>
                  <a:cubicBezTo>
                    <a:pt x="1111" y="1639"/>
                    <a:pt x="1111" y="1639"/>
                    <a:pt x="1111" y="1639"/>
                  </a:cubicBezTo>
                  <a:cubicBezTo>
                    <a:pt x="1181" y="1639"/>
                    <a:pt x="1251" y="1615"/>
                    <a:pt x="1306" y="1571"/>
                  </a:cubicBezTo>
                  <a:cubicBezTo>
                    <a:pt x="1594" y="1342"/>
                    <a:pt x="1594" y="1342"/>
                    <a:pt x="1594" y="1342"/>
                  </a:cubicBezTo>
                  <a:cubicBezTo>
                    <a:pt x="1620" y="1322"/>
                    <a:pt x="1636" y="1291"/>
                    <a:pt x="1638" y="1258"/>
                  </a:cubicBezTo>
                  <a:cubicBezTo>
                    <a:pt x="1640" y="1225"/>
                    <a:pt x="1628" y="1193"/>
                    <a:pt x="1605" y="1169"/>
                  </a:cubicBezTo>
                  <a:close/>
                  <a:moveTo>
                    <a:pt x="256" y="1575"/>
                  </a:moveTo>
                  <a:cubicBezTo>
                    <a:pt x="64" y="1575"/>
                    <a:pt x="64" y="1575"/>
                    <a:pt x="64" y="1575"/>
                  </a:cubicBezTo>
                  <a:cubicBezTo>
                    <a:pt x="64" y="947"/>
                    <a:pt x="64" y="947"/>
                    <a:pt x="64" y="947"/>
                  </a:cubicBezTo>
                  <a:cubicBezTo>
                    <a:pt x="256" y="947"/>
                    <a:pt x="256" y="947"/>
                    <a:pt x="256" y="947"/>
                  </a:cubicBezTo>
                  <a:lnTo>
                    <a:pt x="256" y="1575"/>
                  </a:lnTo>
                  <a:close/>
                  <a:moveTo>
                    <a:pt x="911" y="703"/>
                  </a:moveTo>
                  <a:cubicBezTo>
                    <a:pt x="964" y="652"/>
                    <a:pt x="1048" y="644"/>
                    <a:pt x="1091" y="644"/>
                  </a:cubicBezTo>
                  <a:cubicBezTo>
                    <a:pt x="1092" y="688"/>
                    <a:pt x="1086" y="776"/>
                    <a:pt x="1034" y="827"/>
                  </a:cubicBezTo>
                  <a:cubicBezTo>
                    <a:pt x="997" y="863"/>
                    <a:pt x="942" y="877"/>
                    <a:pt x="898" y="881"/>
                  </a:cubicBezTo>
                  <a:cubicBezTo>
                    <a:pt x="958" y="821"/>
                    <a:pt x="958" y="821"/>
                    <a:pt x="958" y="821"/>
                  </a:cubicBezTo>
                  <a:cubicBezTo>
                    <a:pt x="971" y="809"/>
                    <a:pt x="971" y="789"/>
                    <a:pt x="958" y="776"/>
                  </a:cubicBezTo>
                  <a:cubicBezTo>
                    <a:pt x="946" y="764"/>
                    <a:pt x="925" y="764"/>
                    <a:pt x="913" y="776"/>
                  </a:cubicBezTo>
                  <a:cubicBezTo>
                    <a:pt x="855" y="834"/>
                    <a:pt x="855" y="834"/>
                    <a:pt x="855" y="834"/>
                  </a:cubicBezTo>
                  <a:cubicBezTo>
                    <a:pt x="860" y="791"/>
                    <a:pt x="875" y="739"/>
                    <a:pt x="911" y="703"/>
                  </a:cubicBezTo>
                  <a:close/>
                  <a:moveTo>
                    <a:pt x="614" y="269"/>
                  </a:moveTo>
                  <a:cubicBezTo>
                    <a:pt x="614" y="156"/>
                    <a:pt x="706" y="64"/>
                    <a:pt x="819" y="64"/>
                  </a:cubicBezTo>
                  <a:cubicBezTo>
                    <a:pt x="932" y="64"/>
                    <a:pt x="1024" y="156"/>
                    <a:pt x="1024" y="269"/>
                  </a:cubicBezTo>
                  <a:cubicBezTo>
                    <a:pt x="1024" y="382"/>
                    <a:pt x="932" y="474"/>
                    <a:pt x="819" y="474"/>
                  </a:cubicBezTo>
                  <a:cubicBezTo>
                    <a:pt x="706" y="474"/>
                    <a:pt x="614" y="382"/>
                    <a:pt x="614" y="269"/>
                  </a:cubicBezTo>
                  <a:close/>
                  <a:moveTo>
                    <a:pt x="819" y="947"/>
                  </a:moveTo>
                  <a:cubicBezTo>
                    <a:pt x="1030" y="947"/>
                    <a:pt x="1212" y="1094"/>
                    <a:pt x="1259" y="1297"/>
                  </a:cubicBezTo>
                  <a:cubicBezTo>
                    <a:pt x="1243" y="1309"/>
                    <a:pt x="1243" y="1309"/>
                    <a:pt x="1243" y="1309"/>
                  </a:cubicBezTo>
                  <a:cubicBezTo>
                    <a:pt x="1239" y="1287"/>
                    <a:pt x="1229" y="1266"/>
                    <a:pt x="1213" y="1251"/>
                  </a:cubicBezTo>
                  <a:cubicBezTo>
                    <a:pt x="1195" y="1233"/>
                    <a:pt x="1171" y="1223"/>
                    <a:pt x="1145" y="1223"/>
                  </a:cubicBezTo>
                  <a:cubicBezTo>
                    <a:pt x="918" y="1223"/>
                    <a:pt x="918" y="1223"/>
                    <a:pt x="918" y="1223"/>
                  </a:cubicBezTo>
                  <a:cubicBezTo>
                    <a:pt x="901" y="1223"/>
                    <a:pt x="885" y="1216"/>
                    <a:pt x="873" y="1204"/>
                  </a:cubicBezTo>
                  <a:cubicBezTo>
                    <a:pt x="703" y="1033"/>
                    <a:pt x="703" y="1033"/>
                    <a:pt x="703" y="1033"/>
                  </a:cubicBezTo>
                  <a:cubicBezTo>
                    <a:pt x="682" y="1013"/>
                    <a:pt x="658" y="997"/>
                    <a:pt x="632" y="988"/>
                  </a:cubicBezTo>
                  <a:cubicBezTo>
                    <a:pt x="690" y="961"/>
                    <a:pt x="754" y="947"/>
                    <a:pt x="819" y="947"/>
                  </a:cubicBezTo>
                  <a:close/>
                  <a:moveTo>
                    <a:pt x="604" y="827"/>
                  </a:moveTo>
                  <a:cubicBezTo>
                    <a:pt x="552" y="776"/>
                    <a:pt x="546" y="688"/>
                    <a:pt x="547" y="644"/>
                  </a:cubicBezTo>
                  <a:cubicBezTo>
                    <a:pt x="590" y="644"/>
                    <a:pt x="675" y="652"/>
                    <a:pt x="727" y="703"/>
                  </a:cubicBezTo>
                  <a:cubicBezTo>
                    <a:pt x="763" y="739"/>
                    <a:pt x="778" y="791"/>
                    <a:pt x="784" y="834"/>
                  </a:cubicBezTo>
                  <a:cubicBezTo>
                    <a:pt x="719" y="769"/>
                    <a:pt x="719" y="769"/>
                    <a:pt x="719" y="769"/>
                  </a:cubicBezTo>
                  <a:cubicBezTo>
                    <a:pt x="706" y="756"/>
                    <a:pt x="686" y="756"/>
                    <a:pt x="673" y="769"/>
                  </a:cubicBezTo>
                  <a:cubicBezTo>
                    <a:pt x="661" y="781"/>
                    <a:pt x="661" y="802"/>
                    <a:pt x="673" y="814"/>
                  </a:cubicBezTo>
                  <a:cubicBezTo>
                    <a:pt x="741" y="882"/>
                    <a:pt x="741" y="882"/>
                    <a:pt x="741" y="882"/>
                  </a:cubicBezTo>
                  <a:cubicBezTo>
                    <a:pt x="697" y="877"/>
                    <a:pt x="642" y="864"/>
                    <a:pt x="604" y="827"/>
                  </a:cubicBezTo>
                  <a:close/>
                  <a:moveTo>
                    <a:pt x="1574" y="1254"/>
                  </a:moveTo>
                  <a:cubicBezTo>
                    <a:pt x="1573" y="1269"/>
                    <a:pt x="1566" y="1283"/>
                    <a:pt x="1555" y="1292"/>
                  </a:cubicBezTo>
                  <a:cubicBezTo>
                    <a:pt x="1266" y="1521"/>
                    <a:pt x="1266" y="1521"/>
                    <a:pt x="1266" y="1521"/>
                  </a:cubicBezTo>
                  <a:cubicBezTo>
                    <a:pt x="1222" y="1555"/>
                    <a:pt x="1167" y="1575"/>
                    <a:pt x="1111" y="1575"/>
                  </a:cubicBezTo>
                  <a:cubicBezTo>
                    <a:pt x="669" y="1575"/>
                    <a:pt x="669" y="1575"/>
                    <a:pt x="669" y="1575"/>
                  </a:cubicBezTo>
                  <a:cubicBezTo>
                    <a:pt x="577" y="1575"/>
                    <a:pt x="487" y="1557"/>
                    <a:pt x="401" y="1524"/>
                  </a:cubicBezTo>
                  <a:cubicBezTo>
                    <a:pt x="320" y="1492"/>
                    <a:pt x="320" y="1492"/>
                    <a:pt x="320" y="1492"/>
                  </a:cubicBezTo>
                  <a:cubicBezTo>
                    <a:pt x="320" y="1041"/>
                    <a:pt x="320" y="1041"/>
                    <a:pt x="320" y="1041"/>
                  </a:cubicBezTo>
                  <a:cubicBezTo>
                    <a:pt x="567" y="1041"/>
                    <a:pt x="567" y="1041"/>
                    <a:pt x="567" y="1041"/>
                  </a:cubicBezTo>
                  <a:cubicBezTo>
                    <a:pt x="601" y="1041"/>
                    <a:pt x="633" y="1054"/>
                    <a:pt x="657" y="1078"/>
                  </a:cubicBezTo>
                  <a:cubicBezTo>
                    <a:pt x="827" y="1249"/>
                    <a:pt x="827" y="1249"/>
                    <a:pt x="827" y="1249"/>
                  </a:cubicBezTo>
                  <a:cubicBezTo>
                    <a:pt x="852" y="1273"/>
                    <a:pt x="884" y="1287"/>
                    <a:pt x="918" y="1287"/>
                  </a:cubicBezTo>
                  <a:cubicBezTo>
                    <a:pt x="1145" y="1287"/>
                    <a:pt x="1145" y="1287"/>
                    <a:pt x="1145" y="1287"/>
                  </a:cubicBezTo>
                  <a:cubicBezTo>
                    <a:pt x="1154" y="1287"/>
                    <a:pt x="1162" y="1290"/>
                    <a:pt x="1168" y="1296"/>
                  </a:cubicBezTo>
                  <a:cubicBezTo>
                    <a:pt x="1183" y="1311"/>
                    <a:pt x="1184" y="1335"/>
                    <a:pt x="1177" y="1350"/>
                  </a:cubicBezTo>
                  <a:cubicBezTo>
                    <a:pt x="1175" y="1355"/>
                    <a:pt x="1173" y="1359"/>
                    <a:pt x="1170" y="1361"/>
                  </a:cubicBezTo>
                  <a:cubicBezTo>
                    <a:pt x="1170" y="1361"/>
                    <a:pt x="1170" y="1362"/>
                    <a:pt x="1169" y="1362"/>
                  </a:cubicBezTo>
                  <a:cubicBezTo>
                    <a:pt x="1164" y="1367"/>
                    <a:pt x="1158" y="1367"/>
                    <a:pt x="1156" y="1367"/>
                  </a:cubicBezTo>
                  <a:cubicBezTo>
                    <a:pt x="802" y="1367"/>
                    <a:pt x="802" y="1367"/>
                    <a:pt x="802" y="1367"/>
                  </a:cubicBezTo>
                  <a:cubicBezTo>
                    <a:pt x="780" y="1367"/>
                    <a:pt x="759" y="1360"/>
                    <a:pt x="740" y="1348"/>
                  </a:cubicBezTo>
                  <a:cubicBezTo>
                    <a:pt x="637" y="1281"/>
                    <a:pt x="637" y="1281"/>
                    <a:pt x="637" y="1281"/>
                  </a:cubicBezTo>
                  <a:cubicBezTo>
                    <a:pt x="622" y="1271"/>
                    <a:pt x="603" y="1276"/>
                    <a:pt x="593" y="1290"/>
                  </a:cubicBezTo>
                  <a:cubicBezTo>
                    <a:pt x="583" y="1305"/>
                    <a:pt x="587" y="1325"/>
                    <a:pt x="602" y="1335"/>
                  </a:cubicBezTo>
                  <a:cubicBezTo>
                    <a:pt x="705" y="1402"/>
                    <a:pt x="705" y="1402"/>
                    <a:pt x="705" y="1402"/>
                  </a:cubicBezTo>
                  <a:cubicBezTo>
                    <a:pt x="734" y="1421"/>
                    <a:pt x="768" y="1431"/>
                    <a:pt x="802" y="1431"/>
                  </a:cubicBezTo>
                  <a:cubicBezTo>
                    <a:pt x="1156" y="1431"/>
                    <a:pt x="1156" y="1431"/>
                    <a:pt x="1156" y="1431"/>
                  </a:cubicBezTo>
                  <a:cubicBezTo>
                    <a:pt x="1177" y="1431"/>
                    <a:pt x="1196" y="1423"/>
                    <a:pt x="1211" y="1411"/>
                  </a:cubicBezTo>
                  <a:cubicBezTo>
                    <a:pt x="1492" y="1209"/>
                    <a:pt x="1492" y="1209"/>
                    <a:pt x="1492" y="1209"/>
                  </a:cubicBezTo>
                  <a:cubicBezTo>
                    <a:pt x="1513" y="1194"/>
                    <a:pt x="1541" y="1196"/>
                    <a:pt x="1559" y="1214"/>
                  </a:cubicBezTo>
                  <a:cubicBezTo>
                    <a:pt x="1570" y="1225"/>
                    <a:pt x="1575" y="1239"/>
                    <a:pt x="1574" y="1254"/>
                  </a:cubicBezTo>
                  <a:close/>
                  <a:moveTo>
                    <a:pt x="1574" y="1254"/>
                  </a:moveTo>
                  <a:cubicBezTo>
                    <a:pt x="1574" y="1254"/>
                    <a:pt x="1574" y="1254"/>
                    <a:pt x="1574" y="1254"/>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FE172859-EC79-7045-9CD2-DF7C7B0B4167}"/>
                </a:ext>
              </a:extLst>
            </p:cNvPr>
            <p:cNvSpPr>
              <a:spLocks noEditPoints="1"/>
            </p:cNvSpPr>
            <p:nvPr/>
          </p:nvSpPr>
          <p:spPr bwMode="auto">
            <a:xfrm>
              <a:off x="319" y="1214"/>
              <a:ext cx="16" cy="16"/>
            </a:xfrm>
            <a:custGeom>
              <a:avLst/>
              <a:gdLst>
                <a:gd name="T0" fmla="*/ 55 w 64"/>
                <a:gd name="T1" fmla="*/ 9 h 64"/>
                <a:gd name="T2" fmla="*/ 32 w 64"/>
                <a:gd name="T3" fmla="*/ 0 h 64"/>
                <a:gd name="T4" fmla="*/ 9 w 64"/>
                <a:gd name="T5" fmla="*/ 9 h 64"/>
                <a:gd name="T6" fmla="*/ 0 w 64"/>
                <a:gd name="T7" fmla="*/ 32 h 64"/>
                <a:gd name="T8" fmla="*/ 9 w 64"/>
                <a:gd name="T9" fmla="*/ 54 h 64"/>
                <a:gd name="T10" fmla="*/ 32 w 64"/>
                <a:gd name="T11" fmla="*/ 64 h 64"/>
                <a:gd name="T12" fmla="*/ 55 w 64"/>
                <a:gd name="T13" fmla="*/ 54 h 64"/>
                <a:gd name="T14" fmla="*/ 64 w 64"/>
                <a:gd name="T15" fmla="*/ 32 h 64"/>
                <a:gd name="T16" fmla="*/ 55 w 64"/>
                <a:gd name="T17" fmla="*/ 9 h 64"/>
                <a:gd name="T18" fmla="*/ 55 w 64"/>
                <a:gd name="T19" fmla="*/ 9 h 64"/>
                <a:gd name="T20" fmla="*/ 55 w 64"/>
                <a:gd name="T21" fmla="*/ 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5" y="9"/>
                  </a:moveTo>
                  <a:cubicBezTo>
                    <a:pt x="49" y="3"/>
                    <a:pt x="40" y="0"/>
                    <a:pt x="32" y="0"/>
                  </a:cubicBezTo>
                  <a:cubicBezTo>
                    <a:pt x="24" y="0"/>
                    <a:pt x="15" y="3"/>
                    <a:pt x="9" y="9"/>
                  </a:cubicBezTo>
                  <a:cubicBezTo>
                    <a:pt x="3" y="15"/>
                    <a:pt x="0" y="23"/>
                    <a:pt x="0" y="32"/>
                  </a:cubicBezTo>
                  <a:cubicBezTo>
                    <a:pt x="0" y="40"/>
                    <a:pt x="3" y="48"/>
                    <a:pt x="9" y="54"/>
                  </a:cubicBezTo>
                  <a:cubicBezTo>
                    <a:pt x="15" y="60"/>
                    <a:pt x="24" y="64"/>
                    <a:pt x="32" y="64"/>
                  </a:cubicBezTo>
                  <a:cubicBezTo>
                    <a:pt x="40" y="64"/>
                    <a:pt x="49" y="60"/>
                    <a:pt x="55" y="54"/>
                  </a:cubicBezTo>
                  <a:cubicBezTo>
                    <a:pt x="61" y="48"/>
                    <a:pt x="64" y="40"/>
                    <a:pt x="64" y="32"/>
                  </a:cubicBezTo>
                  <a:cubicBezTo>
                    <a:pt x="64" y="23"/>
                    <a:pt x="61" y="15"/>
                    <a:pt x="55" y="9"/>
                  </a:cubicBezTo>
                  <a:close/>
                  <a:moveTo>
                    <a:pt x="55" y="9"/>
                  </a:moveTo>
                  <a:cubicBezTo>
                    <a:pt x="55" y="9"/>
                    <a:pt x="55" y="9"/>
                    <a:pt x="55" y="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11E8C00D-C094-FF45-9A6A-0874B8516156}"/>
                </a:ext>
              </a:extLst>
            </p:cNvPr>
            <p:cNvSpPr>
              <a:spLocks noEditPoints="1"/>
            </p:cNvSpPr>
            <p:nvPr/>
          </p:nvSpPr>
          <p:spPr bwMode="auto">
            <a:xfrm>
              <a:off x="463" y="884"/>
              <a:ext cx="49" cy="90"/>
            </a:xfrm>
            <a:custGeom>
              <a:avLst/>
              <a:gdLst>
                <a:gd name="T0" fmla="*/ 102 w 205"/>
                <a:gd name="T1" fmla="*/ 155 h 372"/>
                <a:gd name="T2" fmla="*/ 64 w 205"/>
                <a:gd name="T3" fmla="*/ 123 h 372"/>
                <a:gd name="T4" fmla="*/ 102 w 205"/>
                <a:gd name="T5" fmla="*/ 91 h 372"/>
                <a:gd name="T6" fmla="*/ 141 w 205"/>
                <a:gd name="T7" fmla="*/ 123 h 372"/>
                <a:gd name="T8" fmla="*/ 173 w 205"/>
                <a:gd name="T9" fmla="*/ 155 h 372"/>
                <a:gd name="T10" fmla="*/ 205 w 205"/>
                <a:gd name="T11" fmla="*/ 123 h 372"/>
                <a:gd name="T12" fmla="*/ 134 w 205"/>
                <a:gd name="T13" fmla="*/ 32 h 372"/>
                <a:gd name="T14" fmla="*/ 102 w 205"/>
                <a:gd name="T15" fmla="*/ 0 h 372"/>
                <a:gd name="T16" fmla="*/ 70 w 205"/>
                <a:gd name="T17" fmla="*/ 32 h 372"/>
                <a:gd name="T18" fmla="*/ 0 w 205"/>
                <a:gd name="T19" fmla="*/ 123 h 372"/>
                <a:gd name="T20" fmla="*/ 102 w 205"/>
                <a:gd name="T21" fmla="*/ 219 h 372"/>
                <a:gd name="T22" fmla="*/ 141 w 205"/>
                <a:gd name="T23" fmla="*/ 251 h 372"/>
                <a:gd name="T24" fmla="*/ 102 w 205"/>
                <a:gd name="T25" fmla="*/ 283 h 372"/>
                <a:gd name="T26" fmla="*/ 64 w 205"/>
                <a:gd name="T27" fmla="*/ 251 h 372"/>
                <a:gd name="T28" fmla="*/ 32 w 205"/>
                <a:gd name="T29" fmla="*/ 219 h 372"/>
                <a:gd name="T30" fmla="*/ 0 w 205"/>
                <a:gd name="T31" fmla="*/ 251 h 372"/>
                <a:gd name="T32" fmla="*/ 70 w 205"/>
                <a:gd name="T33" fmla="*/ 342 h 372"/>
                <a:gd name="T34" fmla="*/ 102 w 205"/>
                <a:gd name="T35" fmla="*/ 372 h 372"/>
                <a:gd name="T36" fmla="*/ 134 w 205"/>
                <a:gd name="T37" fmla="*/ 342 h 372"/>
                <a:gd name="T38" fmla="*/ 205 w 205"/>
                <a:gd name="T39" fmla="*/ 251 h 372"/>
                <a:gd name="T40" fmla="*/ 102 w 205"/>
                <a:gd name="T41" fmla="*/ 155 h 372"/>
                <a:gd name="T42" fmla="*/ 102 w 205"/>
                <a:gd name="T43" fmla="*/ 155 h 372"/>
                <a:gd name="T44" fmla="*/ 102 w 205"/>
                <a:gd name="T45" fmla="*/ 155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5" h="372">
                  <a:moveTo>
                    <a:pt x="102" y="155"/>
                  </a:moveTo>
                  <a:cubicBezTo>
                    <a:pt x="81" y="155"/>
                    <a:pt x="64" y="141"/>
                    <a:pt x="64" y="123"/>
                  </a:cubicBezTo>
                  <a:cubicBezTo>
                    <a:pt x="64" y="105"/>
                    <a:pt x="81" y="91"/>
                    <a:pt x="102" y="91"/>
                  </a:cubicBezTo>
                  <a:cubicBezTo>
                    <a:pt x="123" y="91"/>
                    <a:pt x="141" y="105"/>
                    <a:pt x="141" y="123"/>
                  </a:cubicBezTo>
                  <a:cubicBezTo>
                    <a:pt x="141" y="141"/>
                    <a:pt x="155" y="155"/>
                    <a:pt x="173" y="155"/>
                  </a:cubicBezTo>
                  <a:cubicBezTo>
                    <a:pt x="190" y="155"/>
                    <a:pt x="205" y="141"/>
                    <a:pt x="205" y="123"/>
                  </a:cubicBezTo>
                  <a:cubicBezTo>
                    <a:pt x="205" y="81"/>
                    <a:pt x="175" y="44"/>
                    <a:pt x="134" y="32"/>
                  </a:cubicBezTo>
                  <a:cubicBezTo>
                    <a:pt x="134" y="14"/>
                    <a:pt x="120" y="0"/>
                    <a:pt x="102" y="0"/>
                  </a:cubicBezTo>
                  <a:cubicBezTo>
                    <a:pt x="85" y="0"/>
                    <a:pt x="71" y="14"/>
                    <a:pt x="70" y="32"/>
                  </a:cubicBezTo>
                  <a:cubicBezTo>
                    <a:pt x="29" y="44"/>
                    <a:pt x="0" y="81"/>
                    <a:pt x="0" y="123"/>
                  </a:cubicBezTo>
                  <a:cubicBezTo>
                    <a:pt x="0" y="176"/>
                    <a:pt x="46" y="219"/>
                    <a:pt x="102" y="219"/>
                  </a:cubicBezTo>
                  <a:cubicBezTo>
                    <a:pt x="123" y="219"/>
                    <a:pt x="141" y="233"/>
                    <a:pt x="141" y="251"/>
                  </a:cubicBezTo>
                  <a:cubicBezTo>
                    <a:pt x="141" y="268"/>
                    <a:pt x="123" y="283"/>
                    <a:pt x="102" y="283"/>
                  </a:cubicBezTo>
                  <a:cubicBezTo>
                    <a:pt x="81" y="283"/>
                    <a:pt x="64" y="268"/>
                    <a:pt x="64" y="251"/>
                  </a:cubicBezTo>
                  <a:cubicBezTo>
                    <a:pt x="64" y="233"/>
                    <a:pt x="49" y="219"/>
                    <a:pt x="32" y="219"/>
                  </a:cubicBezTo>
                  <a:cubicBezTo>
                    <a:pt x="14" y="219"/>
                    <a:pt x="0" y="233"/>
                    <a:pt x="0" y="251"/>
                  </a:cubicBezTo>
                  <a:cubicBezTo>
                    <a:pt x="0" y="293"/>
                    <a:pt x="29" y="329"/>
                    <a:pt x="70" y="342"/>
                  </a:cubicBezTo>
                  <a:cubicBezTo>
                    <a:pt x="71" y="359"/>
                    <a:pt x="85" y="372"/>
                    <a:pt x="102" y="372"/>
                  </a:cubicBezTo>
                  <a:cubicBezTo>
                    <a:pt x="119" y="372"/>
                    <a:pt x="133" y="359"/>
                    <a:pt x="134" y="342"/>
                  </a:cubicBezTo>
                  <a:cubicBezTo>
                    <a:pt x="175" y="329"/>
                    <a:pt x="205" y="293"/>
                    <a:pt x="205" y="251"/>
                  </a:cubicBezTo>
                  <a:cubicBezTo>
                    <a:pt x="205" y="198"/>
                    <a:pt x="159" y="155"/>
                    <a:pt x="102" y="155"/>
                  </a:cubicBezTo>
                  <a:close/>
                  <a:moveTo>
                    <a:pt x="102" y="155"/>
                  </a:moveTo>
                  <a:cubicBezTo>
                    <a:pt x="102" y="155"/>
                    <a:pt x="102" y="155"/>
                    <a:pt x="102" y="15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8">
              <a:extLst>
                <a:ext uri="{FF2B5EF4-FFF2-40B4-BE49-F238E27FC236}">
                  <a16:creationId xmlns:a16="http://schemas.microsoft.com/office/drawing/2014/main" id="{9813C522-ED11-6342-8475-6304791F0264}"/>
                </a:ext>
              </a:extLst>
            </p:cNvPr>
            <p:cNvSpPr>
              <a:spLocks noEditPoints="1"/>
            </p:cNvSpPr>
            <p:nvPr/>
          </p:nvSpPr>
          <p:spPr bwMode="auto">
            <a:xfrm>
              <a:off x="319" y="1121"/>
              <a:ext cx="16" cy="78"/>
            </a:xfrm>
            <a:custGeom>
              <a:avLst/>
              <a:gdLst>
                <a:gd name="T0" fmla="*/ 32 w 64"/>
                <a:gd name="T1" fmla="*/ 0 h 323"/>
                <a:gd name="T2" fmla="*/ 0 w 64"/>
                <a:gd name="T3" fmla="*/ 32 h 323"/>
                <a:gd name="T4" fmla="*/ 0 w 64"/>
                <a:gd name="T5" fmla="*/ 291 h 323"/>
                <a:gd name="T6" fmla="*/ 32 w 64"/>
                <a:gd name="T7" fmla="*/ 323 h 323"/>
                <a:gd name="T8" fmla="*/ 64 w 64"/>
                <a:gd name="T9" fmla="*/ 291 h 323"/>
                <a:gd name="T10" fmla="*/ 64 w 64"/>
                <a:gd name="T11" fmla="*/ 32 h 323"/>
                <a:gd name="T12" fmla="*/ 32 w 64"/>
                <a:gd name="T13" fmla="*/ 0 h 323"/>
                <a:gd name="T14" fmla="*/ 32 w 64"/>
                <a:gd name="T15" fmla="*/ 0 h 323"/>
                <a:gd name="T16" fmla="*/ 32 w 64"/>
                <a:gd name="T17" fmla="*/ 0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323">
                  <a:moveTo>
                    <a:pt x="32" y="0"/>
                  </a:moveTo>
                  <a:cubicBezTo>
                    <a:pt x="14" y="0"/>
                    <a:pt x="0" y="14"/>
                    <a:pt x="0" y="32"/>
                  </a:cubicBezTo>
                  <a:cubicBezTo>
                    <a:pt x="0" y="291"/>
                    <a:pt x="0" y="291"/>
                    <a:pt x="0" y="291"/>
                  </a:cubicBezTo>
                  <a:cubicBezTo>
                    <a:pt x="0" y="308"/>
                    <a:pt x="14" y="323"/>
                    <a:pt x="32" y="323"/>
                  </a:cubicBezTo>
                  <a:cubicBezTo>
                    <a:pt x="50" y="323"/>
                    <a:pt x="64" y="308"/>
                    <a:pt x="64" y="291"/>
                  </a:cubicBezTo>
                  <a:cubicBezTo>
                    <a:pt x="64" y="32"/>
                    <a:pt x="64" y="32"/>
                    <a:pt x="64" y="32"/>
                  </a:cubicBezTo>
                  <a:cubicBezTo>
                    <a:pt x="64" y="14"/>
                    <a:pt x="50"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9">
              <a:extLst>
                <a:ext uri="{FF2B5EF4-FFF2-40B4-BE49-F238E27FC236}">
                  <a16:creationId xmlns:a16="http://schemas.microsoft.com/office/drawing/2014/main" id="{9CB27913-78AB-304F-BA2D-E787954E8231}"/>
                </a:ext>
              </a:extLst>
            </p:cNvPr>
            <p:cNvSpPr>
              <a:spLocks noEditPoints="1"/>
            </p:cNvSpPr>
            <p:nvPr/>
          </p:nvSpPr>
          <p:spPr bwMode="auto">
            <a:xfrm>
              <a:off x="633" y="906"/>
              <a:ext cx="21" cy="16"/>
            </a:xfrm>
            <a:custGeom>
              <a:avLst/>
              <a:gdLst>
                <a:gd name="T0" fmla="*/ 54 w 86"/>
                <a:gd name="T1" fmla="*/ 0 h 64"/>
                <a:gd name="T2" fmla="*/ 32 w 86"/>
                <a:gd name="T3" fmla="*/ 0 h 64"/>
                <a:gd name="T4" fmla="*/ 0 w 86"/>
                <a:gd name="T5" fmla="*/ 32 h 64"/>
                <a:gd name="T6" fmla="*/ 32 w 86"/>
                <a:gd name="T7" fmla="*/ 64 h 64"/>
                <a:gd name="T8" fmla="*/ 54 w 86"/>
                <a:gd name="T9" fmla="*/ 64 h 64"/>
                <a:gd name="T10" fmla="*/ 86 w 86"/>
                <a:gd name="T11" fmla="*/ 32 h 64"/>
                <a:gd name="T12" fmla="*/ 54 w 86"/>
                <a:gd name="T13" fmla="*/ 0 h 64"/>
                <a:gd name="T14" fmla="*/ 54 w 86"/>
                <a:gd name="T15" fmla="*/ 0 h 64"/>
                <a:gd name="T16" fmla="*/ 54 w 8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64">
                  <a:moveTo>
                    <a:pt x="54" y="0"/>
                  </a:moveTo>
                  <a:cubicBezTo>
                    <a:pt x="32" y="0"/>
                    <a:pt x="32" y="0"/>
                    <a:pt x="32" y="0"/>
                  </a:cubicBezTo>
                  <a:cubicBezTo>
                    <a:pt x="14" y="0"/>
                    <a:pt x="0" y="14"/>
                    <a:pt x="0" y="32"/>
                  </a:cubicBezTo>
                  <a:cubicBezTo>
                    <a:pt x="0" y="50"/>
                    <a:pt x="14" y="64"/>
                    <a:pt x="32" y="64"/>
                  </a:cubicBezTo>
                  <a:cubicBezTo>
                    <a:pt x="54" y="64"/>
                    <a:pt x="54" y="64"/>
                    <a:pt x="54" y="64"/>
                  </a:cubicBezTo>
                  <a:cubicBezTo>
                    <a:pt x="72" y="64"/>
                    <a:pt x="86" y="50"/>
                    <a:pt x="86" y="32"/>
                  </a:cubicBezTo>
                  <a:cubicBezTo>
                    <a:pt x="86" y="14"/>
                    <a:pt x="72" y="0"/>
                    <a:pt x="54" y="0"/>
                  </a:cubicBezTo>
                  <a:close/>
                  <a:moveTo>
                    <a:pt x="54" y="0"/>
                  </a:moveTo>
                  <a:cubicBezTo>
                    <a:pt x="54" y="0"/>
                    <a:pt x="54"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0">
              <a:extLst>
                <a:ext uri="{FF2B5EF4-FFF2-40B4-BE49-F238E27FC236}">
                  <a16:creationId xmlns:a16="http://schemas.microsoft.com/office/drawing/2014/main" id="{99D2BAA3-4837-D54A-85A7-77299964ED2B}"/>
                </a:ext>
              </a:extLst>
            </p:cNvPr>
            <p:cNvSpPr>
              <a:spLocks noEditPoints="1"/>
            </p:cNvSpPr>
            <p:nvPr/>
          </p:nvSpPr>
          <p:spPr bwMode="auto">
            <a:xfrm>
              <a:off x="595" y="906"/>
              <a:ext cx="21" cy="16"/>
            </a:xfrm>
            <a:custGeom>
              <a:avLst/>
              <a:gdLst>
                <a:gd name="T0" fmla="*/ 54 w 86"/>
                <a:gd name="T1" fmla="*/ 0 h 64"/>
                <a:gd name="T2" fmla="*/ 32 w 86"/>
                <a:gd name="T3" fmla="*/ 0 h 64"/>
                <a:gd name="T4" fmla="*/ 0 w 86"/>
                <a:gd name="T5" fmla="*/ 32 h 64"/>
                <a:gd name="T6" fmla="*/ 32 w 86"/>
                <a:gd name="T7" fmla="*/ 64 h 64"/>
                <a:gd name="T8" fmla="*/ 54 w 86"/>
                <a:gd name="T9" fmla="*/ 64 h 64"/>
                <a:gd name="T10" fmla="*/ 86 w 86"/>
                <a:gd name="T11" fmla="*/ 32 h 64"/>
                <a:gd name="T12" fmla="*/ 54 w 86"/>
                <a:gd name="T13" fmla="*/ 0 h 64"/>
                <a:gd name="T14" fmla="*/ 54 w 86"/>
                <a:gd name="T15" fmla="*/ 0 h 64"/>
                <a:gd name="T16" fmla="*/ 54 w 86"/>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64">
                  <a:moveTo>
                    <a:pt x="54" y="0"/>
                  </a:moveTo>
                  <a:cubicBezTo>
                    <a:pt x="32" y="0"/>
                    <a:pt x="32" y="0"/>
                    <a:pt x="32" y="0"/>
                  </a:cubicBezTo>
                  <a:cubicBezTo>
                    <a:pt x="14" y="0"/>
                    <a:pt x="0" y="14"/>
                    <a:pt x="0" y="32"/>
                  </a:cubicBezTo>
                  <a:cubicBezTo>
                    <a:pt x="0" y="50"/>
                    <a:pt x="14" y="64"/>
                    <a:pt x="32" y="64"/>
                  </a:cubicBezTo>
                  <a:cubicBezTo>
                    <a:pt x="54" y="64"/>
                    <a:pt x="54" y="64"/>
                    <a:pt x="54" y="64"/>
                  </a:cubicBezTo>
                  <a:cubicBezTo>
                    <a:pt x="71" y="64"/>
                    <a:pt x="86" y="50"/>
                    <a:pt x="86" y="32"/>
                  </a:cubicBezTo>
                  <a:cubicBezTo>
                    <a:pt x="86" y="14"/>
                    <a:pt x="71" y="0"/>
                    <a:pt x="54" y="0"/>
                  </a:cubicBezTo>
                  <a:close/>
                  <a:moveTo>
                    <a:pt x="54" y="0"/>
                  </a:moveTo>
                  <a:cubicBezTo>
                    <a:pt x="54" y="0"/>
                    <a:pt x="54" y="0"/>
                    <a:pt x="54"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1">
              <a:extLst>
                <a:ext uri="{FF2B5EF4-FFF2-40B4-BE49-F238E27FC236}">
                  <a16:creationId xmlns:a16="http://schemas.microsoft.com/office/drawing/2014/main" id="{24F26549-9AE5-0947-9F5B-EBAA4B5EA6F8}"/>
                </a:ext>
              </a:extLst>
            </p:cNvPr>
            <p:cNvSpPr>
              <a:spLocks noEditPoints="1"/>
            </p:cNvSpPr>
            <p:nvPr/>
          </p:nvSpPr>
          <p:spPr bwMode="auto">
            <a:xfrm>
              <a:off x="617" y="923"/>
              <a:ext cx="15" cy="20"/>
            </a:xfrm>
            <a:custGeom>
              <a:avLst/>
              <a:gdLst>
                <a:gd name="T0" fmla="*/ 32 w 64"/>
                <a:gd name="T1" fmla="*/ 0 h 86"/>
                <a:gd name="T2" fmla="*/ 0 w 64"/>
                <a:gd name="T3" fmla="*/ 32 h 86"/>
                <a:gd name="T4" fmla="*/ 0 w 64"/>
                <a:gd name="T5" fmla="*/ 54 h 86"/>
                <a:gd name="T6" fmla="*/ 32 w 64"/>
                <a:gd name="T7" fmla="*/ 86 h 86"/>
                <a:gd name="T8" fmla="*/ 64 w 64"/>
                <a:gd name="T9" fmla="*/ 54 h 86"/>
                <a:gd name="T10" fmla="*/ 64 w 64"/>
                <a:gd name="T11" fmla="*/ 32 h 86"/>
                <a:gd name="T12" fmla="*/ 32 w 64"/>
                <a:gd name="T13" fmla="*/ 0 h 86"/>
                <a:gd name="T14" fmla="*/ 32 w 64"/>
                <a:gd name="T15" fmla="*/ 0 h 86"/>
                <a:gd name="T16" fmla="*/ 32 w 64"/>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86">
                  <a:moveTo>
                    <a:pt x="32" y="0"/>
                  </a:moveTo>
                  <a:cubicBezTo>
                    <a:pt x="15" y="0"/>
                    <a:pt x="0" y="14"/>
                    <a:pt x="0" y="32"/>
                  </a:cubicBezTo>
                  <a:cubicBezTo>
                    <a:pt x="0" y="54"/>
                    <a:pt x="0" y="54"/>
                    <a:pt x="0" y="54"/>
                  </a:cubicBezTo>
                  <a:cubicBezTo>
                    <a:pt x="0" y="71"/>
                    <a:pt x="15" y="86"/>
                    <a:pt x="32" y="86"/>
                  </a:cubicBezTo>
                  <a:cubicBezTo>
                    <a:pt x="50" y="86"/>
                    <a:pt x="64" y="71"/>
                    <a:pt x="64" y="54"/>
                  </a:cubicBezTo>
                  <a:cubicBezTo>
                    <a:pt x="64" y="32"/>
                    <a:pt x="64" y="32"/>
                    <a:pt x="64" y="32"/>
                  </a:cubicBezTo>
                  <a:cubicBezTo>
                    <a:pt x="64" y="14"/>
                    <a:pt x="50"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2">
              <a:extLst>
                <a:ext uri="{FF2B5EF4-FFF2-40B4-BE49-F238E27FC236}">
                  <a16:creationId xmlns:a16="http://schemas.microsoft.com/office/drawing/2014/main" id="{B67C6546-C1E6-9749-84A9-7504D637B0CF}"/>
                </a:ext>
              </a:extLst>
            </p:cNvPr>
            <p:cNvSpPr>
              <a:spLocks noEditPoints="1"/>
            </p:cNvSpPr>
            <p:nvPr/>
          </p:nvSpPr>
          <p:spPr bwMode="auto">
            <a:xfrm>
              <a:off x="617" y="885"/>
              <a:ext cx="15" cy="21"/>
            </a:xfrm>
            <a:custGeom>
              <a:avLst/>
              <a:gdLst>
                <a:gd name="T0" fmla="*/ 32 w 64"/>
                <a:gd name="T1" fmla="*/ 0 h 86"/>
                <a:gd name="T2" fmla="*/ 0 w 64"/>
                <a:gd name="T3" fmla="*/ 32 h 86"/>
                <a:gd name="T4" fmla="*/ 0 w 64"/>
                <a:gd name="T5" fmla="*/ 54 h 86"/>
                <a:gd name="T6" fmla="*/ 32 w 64"/>
                <a:gd name="T7" fmla="*/ 86 h 86"/>
                <a:gd name="T8" fmla="*/ 64 w 64"/>
                <a:gd name="T9" fmla="*/ 54 h 86"/>
                <a:gd name="T10" fmla="*/ 64 w 64"/>
                <a:gd name="T11" fmla="*/ 32 h 86"/>
                <a:gd name="T12" fmla="*/ 32 w 64"/>
                <a:gd name="T13" fmla="*/ 0 h 86"/>
                <a:gd name="T14" fmla="*/ 32 w 64"/>
                <a:gd name="T15" fmla="*/ 0 h 86"/>
                <a:gd name="T16" fmla="*/ 32 w 64"/>
                <a:gd name="T1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86">
                  <a:moveTo>
                    <a:pt x="32" y="0"/>
                  </a:moveTo>
                  <a:cubicBezTo>
                    <a:pt x="15" y="0"/>
                    <a:pt x="0" y="15"/>
                    <a:pt x="0" y="32"/>
                  </a:cubicBezTo>
                  <a:cubicBezTo>
                    <a:pt x="0" y="54"/>
                    <a:pt x="0" y="54"/>
                    <a:pt x="0" y="54"/>
                  </a:cubicBezTo>
                  <a:cubicBezTo>
                    <a:pt x="0" y="72"/>
                    <a:pt x="15" y="86"/>
                    <a:pt x="32" y="86"/>
                  </a:cubicBezTo>
                  <a:cubicBezTo>
                    <a:pt x="50" y="86"/>
                    <a:pt x="64" y="72"/>
                    <a:pt x="64" y="54"/>
                  </a:cubicBezTo>
                  <a:cubicBezTo>
                    <a:pt x="64" y="32"/>
                    <a:pt x="64" y="32"/>
                    <a:pt x="64" y="32"/>
                  </a:cubicBezTo>
                  <a:cubicBezTo>
                    <a:pt x="64" y="15"/>
                    <a:pt x="50" y="0"/>
                    <a:pt x="32" y="0"/>
                  </a:cubicBezTo>
                  <a:close/>
                  <a:moveTo>
                    <a:pt x="32" y="0"/>
                  </a:moveTo>
                  <a:cubicBezTo>
                    <a:pt x="32" y="0"/>
                    <a:pt x="32" y="0"/>
                    <a:pt x="32"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3">
              <a:extLst>
                <a:ext uri="{FF2B5EF4-FFF2-40B4-BE49-F238E27FC236}">
                  <a16:creationId xmlns:a16="http://schemas.microsoft.com/office/drawing/2014/main" id="{749C4B6E-0C31-8F48-A58E-7A03C5910208}"/>
                </a:ext>
              </a:extLst>
            </p:cNvPr>
            <p:cNvSpPr>
              <a:spLocks noEditPoints="1"/>
            </p:cNvSpPr>
            <p:nvPr/>
          </p:nvSpPr>
          <p:spPr bwMode="auto">
            <a:xfrm>
              <a:off x="320" y="890"/>
              <a:ext cx="83" cy="164"/>
            </a:xfrm>
            <a:custGeom>
              <a:avLst/>
              <a:gdLst>
                <a:gd name="T0" fmla="*/ 332 w 340"/>
                <a:gd name="T1" fmla="*/ 219 h 676"/>
                <a:gd name="T2" fmla="*/ 196 w 340"/>
                <a:gd name="T3" fmla="*/ 14 h 676"/>
                <a:gd name="T4" fmla="*/ 170 w 340"/>
                <a:gd name="T5" fmla="*/ 0 h 676"/>
                <a:gd name="T6" fmla="*/ 143 w 340"/>
                <a:gd name="T7" fmla="*/ 14 h 676"/>
                <a:gd name="T8" fmla="*/ 7 w 340"/>
                <a:gd name="T9" fmla="*/ 219 h 676"/>
                <a:gd name="T10" fmla="*/ 6 w 340"/>
                <a:gd name="T11" fmla="*/ 251 h 676"/>
                <a:gd name="T12" fmla="*/ 34 w 340"/>
                <a:gd name="T13" fmla="*/ 268 h 676"/>
                <a:gd name="T14" fmla="*/ 61 w 340"/>
                <a:gd name="T15" fmla="*/ 268 h 676"/>
                <a:gd name="T16" fmla="*/ 61 w 340"/>
                <a:gd name="T17" fmla="*/ 644 h 676"/>
                <a:gd name="T18" fmla="*/ 93 w 340"/>
                <a:gd name="T19" fmla="*/ 676 h 676"/>
                <a:gd name="T20" fmla="*/ 125 w 340"/>
                <a:gd name="T21" fmla="*/ 644 h 676"/>
                <a:gd name="T22" fmla="*/ 125 w 340"/>
                <a:gd name="T23" fmla="*/ 236 h 676"/>
                <a:gd name="T24" fmla="*/ 94 w 340"/>
                <a:gd name="T25" fmla="*/ 204 h 676"/>
                <a:gd name="T26" fmla="*/ 170 w 340"/>
                <a:gd name="T27" fmla="*/ 90 h 676"/>
                <a:gd name="T28" fmla="*/ 246 w 340"/>
                <a:gd name="T29" fmla="*/ 204 h 676"/>
                <a:gd name="T30" fmla="*/ 215 w 340"/>
                <a:gd name="T31" fmla="*/ 236 h 676"/>
                <a:gd name="T32" fmla="*/ 215 w 340"/>
                <a:gd name="T33" fmla="*/ 504 h 676"/>
                <a:gd name="T34" fmla="*/ 247 w 340"/>
                <a:gd name="T35" fmla="*/ 536 h 676"/>
                <a:gd name="T36" fmla="*/ 279 w 340"/>
                <a:gd name="T37" fmla="*/ 504 h 676"/>
                <a:gd name="T38" fmla="*/ 279 w 340"/>
                <a:gd name="T39" fmla="*/ 268 h 676"/>
                <a:gd name="T40" fmla="*/ 306 w 340"/>
                <a:gd name="T41" fmla="*/ 268 h 676"/>
                <a:gd name="T42" fmla="*/ 334 w 340"/>
                <a:gd name="T43" fmla="*/ 251 h 676"/>
                <a:gd name="T44" fmla="*/ 332 w 340"/>
                <a:gd name="T45" fmla="*/ 219 h 676"/>
                <a:gd name="T46" fmla="*/ 332 w 340"/>
                <a:gd name="T47" fmla="*/ 219 h 676"/>
                <a:gd name="T48" fmla="*/ 332 w 340"/>
                <a:gd name="T49" fmla="*/ 219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0" h="676">
                  <a:moveTo>
                    <a:pt x="332" y="219"/>
                  </a:moveTo>
                  <a:cubicBezTo>
                    <a:pt x="196" y="14"/>
                    <a:pt x="196" y="14"/>
                    <a:pt x="196" y="14"/>
                  </a:cubicBezTo>
                  <a:cubicBezTo>
                    <a:pt x="191" y="5"/>
                    <a:pt x="181" y="0"/>
                    <a:pt x="170" y="0"/>
                  </a:cubicBezTo>
                  <a:cubicBezTo>
                    <a:pt x="159" y="0"/>
                    <a:pt x="149" y="5"/>
                    <a:pt x="143" y="14"/>
                  </a:cubicBezTo>
                  <a:cubicBezTo>
                    <a:pt x="7" y="219"/>
                    <a:pt x="7" y="219"/>
                    <a:pt x="7" y="219"/>
                  </a:cubicBezTo>
                  <a:cubicBezTo>
                    <a:pt x="1" y="228"/>
                    <a:pt x="0" y="241"/>
                    <a:pt x="6" y="251"/>
                  </a:cubicBezTo>
                  <a:cubicBezTo>
                    <a:pt x="11" y="262"/>
                    <a:pt x="22" y="268"/>
                    <a:pt x="34" y="268"/>
                  </a:cubicBezTo>
                  <a:cubicBezTo>
                    <a:pt x="61" y="268"/>
                    <a:pt x="61" y="268"/>
                    <a:pt x="61" y="268"/>
                  </a:cubicBezTo>
                  <a:cubicBezTo>
                    <a:pt x="61" y="644"/>
                    <a:pt x="61" y="644"/>
                    <a:pt x="61" y="644"/>
                  </a:cubicBezTo>
                  <a:cubicBezTo>
                    <a:pt x="61" y="662"/>
                    <a:pt x="75" y="676"/>
                    <a:pt x="93" y="676"/>
                  </a:cubicBezTo>
                  <a:cubicBezTo>
                    <a:pt x="111" y="676"/>
                    <a:pt x="125" y="662"/>
                    <a:pt x="125" y="644"/>
                  </a:cubicBezTo>
                  <a:cubicBezTo>
                    <a:pt x="125" y="236"/>
                    <a:pt x="125" y="236"/>
                    <a:pt x="125" y="236"/>
                  </a:cubicBezTo>
                  <a:cubicBezTo>
                    <a:pt x="125" y="219"/>
                    <a:pt x="111" y="205"/>
                    <a:pt x="94" y="204"/>
                  </a:cubicBezTo>
                  <a:cubicBezTo>
                    <a:pt x="170" y="90"/>
                    <a:pt x="170" y="90"/>
                    <a:pt x="170" y="90"/>
                  </a:cubicBezTo>
                  <a:cubicBezTo>
                    <a:pt x="246" y="204"/>
                    <a:pt x="246" y="204"/>
                    <a:pt x="246" y="204"/>
                  </a:cubicBezTo>
                  <a:cubicBezTo>
                    <a:pt x="229" y="205"/>
                    <a:pt x="215" y="219"/>
                    <a:pt x="215" y="236"/>
                  </a:cubicBezTo>
                  <a:cubicBezTo>
                    <a:pt x="215" y="504"/>
                    <a:pt x="215" y="504"/>
                    <a:pt x="215" y="504"/>
                  </a:cubicBezTo>
                  <a:cubicBezTo>
                    <a:pt x="215" y="522"/>
                    <a:pt x="229" y="536"/>
                    <a:pt x="247" y="536"/>
                  </a:cubicBezTo>
                  <a:cubicBezTo>
                    <a:pt x="264" y="536"/>
                    <a:pt x="279" y="522"/>
                    <a:pt x="279" y="504"/>
                  </a:cubicBezTo>
                  <a:cubicBezTo>
                    <a:pt x="279" y="268"/>
                    <a:pt x="279" y="268"/>
                    <a:pt x="279" y="268"/>
                  </a:cubicBezTo>
                  <a:cubicBezTo>
                    <a:pt x="306" y="268"/>
                    <a:pt x="306" y="268"/>
                    <a:pt x="306" y="268"/>
                  </a:cubicBezTo>
                  <a:cubicBezTo>
                    <a:pt x="318" y="268"/>
                    <a:pt x="328" y="262"/>
                    <a:pt x="334" y="251"/>
                  </a:cubicBezTo>
                  <a:cubicBezTo>
                    <a:pt x="340" y="241"/>
                    <a:pt x="339" y="228"/>
                    <a:pt x="332" y="219"/>
                  </a:cubicBezTo>
                  <a:close/>
                  <a:moveTo>
                    <a:pt x="332" y="219"/>
                  </a:moveTo>
                  <a:cubicBezTo>
                    <a:pt x="332" y="219"/>
                    <a:pt x="332" y="219"/>
                    <a:pt x="332" y="21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4">
              <a:extLst>
                <a:ext uri="{FF2B5EF4-FFF2-40B4-BE49-F238E27FC236}">
                  <a16:creationId xmlns:a16="http://schemas.microsoft.com/office/drawing/2014/main" id="{73AE8A8F-F522-274B-9A79-6661E2C4189E}"/>
                </a:ext>
              </a:extLst>
            </p:cNvPr>
            <p:cNvSpPr>
              <a:spLocks noEditPoints="1"/>
            </p:cNvSpPr>
            <p:nvPr/>
          </p:nvSpPr>
          <p:spPr bwMode="auto">
            <a:xfrm>
              <a:off x="372" y="1039"/>
              <a:ext cx="16" cy="15"/>
            </a:xfrm>
            <a:custGeom>
              <a:avLst/>
              <a:gdLst>
                <a:gd name="T0" fmla="*/ 54 w 64"/>
                <a:gd name="T1" fmla="*/ 10 h 64"/>
                <a:gd name="T2" fmla="*/ 32 w 64"/>
                <a:gd name="T3" fmla="*/ 0 h 64"/>
                <a:gd name="T4" fmla="*/ 9 w 64"/>
                <a:gd name="T5" fmla="*/ 10 h 64"/>
                <a:gd name="T6" fmla="*/ 0 w 64"/>
                <a:gd name="T7" fmla="*/ 32 h 64"/>
                <a:gd name="T8" fmla="*/ 9 w 64"/>
                <a:gd name="T9" fmla="*/ 55 h 64"/>
                <a:gd name="T10" fmla="*/ 32 w 64"/>
                <a:gd name="T11" fmla="*/ 64 h 64"/>
                <a:gd name="T12" fmla="*/ 54 w 64"/>
                <a:gd name="T13" fmla="*/ 55 h 64"/>
                <a:gd name="T14" fmla="*/ 64 w 64"/>
                <a:gd name="T15" fmla="*/ 32 h 64"/>
                <a:gd name="T16" fmla="*/ 54 w 64"/>
                <a:gd name="T17" fmla="*/ 10 h 64"/>
                <a:gd name="T18" fmla="*/ 54 w 64"/>
                <a:gd name="T19" fmla="*/ 10 h 64"/>
                <a:gd name="T20" fmla="*/ 54 w 64"/>
                <a:gd name="T21" fmla="*/ 1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64">
                  <a:moveTo>
                    <a:pt x="54" y="10"/>
                  </a:moveTo>
                  <a:cubicBezTo>
                    <a:pt x="48" y="4"/>
                    <a:pt x="40" y="0"/>
                    <a:pt x="32" y="0"/>
                  </a:cubicBezTo>
                  <a:cubicBezTo>
                    <a:pt x="23" y="0"/>
                    <a:pt x="15" y="4"/>
                    <a:pt x="9" y="10"/>
                  </a:cubicBezTo>
                  <a:cubicBezTo>
                    <a:pt x="3" y="15"/>
                    <a:pt x="0" y="24"/>
                    <a:pt x="0" y="32"/>
                  </a:cubicBezTo>
                  <a:cubicBezTo>
                    <a:pt x="0" y="41"/>
                    <a:pt x="3" y="49"/>
                    <a:pt x="9" y="55"/>
                  </a:cubicBezTo>
                  <a:cubicBezTo>
                    <a:pt x="15" y="61"/>
                    <a:pt x="23" y="64"/>
                    <a:pt x="32" y="64"/>
                  </a:cubicBezTo>
                  <a:cubicBezTo>
                    <a:pt x="40" y="64"/>
                    <a:pt x="48" y="61"/>
                    <a:pt x="54" y="55"/>
                  </a:cubicBezTo>
                  <a:cubicBezTo>
                    <a:pt x="60" y="49"/>
                    <a:pt x="64" y="41"/>
                    <a:pt x="64" y="32"/>
                  </a:cubicBezTo>
                  <a:cubicBezTo>
                    <a:pt x="64" y="24"/>
                    <a:pt x="60" y="15"/>
                    <a:pt x="54" y="10"/>
                  </a:cubicBezTo>
                  <a:close/>
                  <a:moveTo>
                    <a:pt x="54" y="10"/>
                  </a:moveTo>
                  <a:cubicBezTo>
                    <a:pt x="54" y="10"/>
                    <a:pt x="54" y="10"/>
                    <a:pt x="54" y="1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5">
              <a:extLst>
                <a:ext uri="{FF2B5EF4-FFF2-40B4-BE49-F238E27FC236}">
                  <a16:creationId xmlns:a16="http://schemas.microsoft.com/office/drawing/2014/main" id="{CEC44C6E-809D-3C42-9812-B84F2A9868AE}"/>
                </a:ext>
              </a:extLst>
            </p:cNvPr>
            <p:cNvSpPr>
              <a:spLocks noEditPoints="1"/>
            </p:cNvSpPr>
            <p:nvPr/>
          </p:nvSpPr>
          <p:spPr bwMode="auto">
            <a:xfrm>
              <a:off x="583" y="972"/>
              <a:ext cx="83" cy="150"/>
            </a:xfrm>
            <a:custGeom>
              <a:avLst/>
              <a:gdLst>
                <a:gd name="T0" fmla="*/ 332 w 339"/>
                <a:gd name="T1" fmla="*/ 219 h 617"/>
                <a:gd name="T2" fmla="*/ 196 w 339"/>
                <a:gd name="T3" fmla="*/ 15 h 617"/>
                <a:gd name="T4" fmla="*/ 169 w 339"/>
                <a:gd name="T5" fmla="*/ 0 h 617"/>
                <a:gd name="T6" fmla="*/ 143 w 339"/>
                <a:gd name="T7" fmla="*/ 15 h 617"/>
                <a:gd name="T8" fmla="*/ 7 w 339"/>
                <a:gd name="T9" fmla="*/ 219 h 617"/>
                <a:gd name="T10" fmla="*/ 5 w 339"/>
                <a:gd name="T11" fmla="*/ 252 h 617"/>
                <a:gd name="T12" fmla="*/ 33 w 339"/>
                <a:gd name="T13" fmla="*/ 269 h 617"/>
                <a:gd name="T14" fmla="*/ 61 w 339"/>
                <a:gd name="T15" fmla="*/ 269 h 617"/>
                <a:gd name="T16" fmla="*/ 61 w 339"/>
                <a:gd name="T17" fmla="*/ 585 h 617"/>
                <a:gd name="T18" fmla="*/ 93 w 339"/>
                <a:gd name="T19" fmla="*/ 617 h 617"/>
                <a:gd name="T20" fmla="*/ 125 w 339"/>
                <a:gd name="T21" fmla="*/ 585 h 617"/>
                <a:gd name="T22" fmla="*/ 125 w 339"/>
                <a:gd name="T23" fmla="*/ 237 h 617"/>
                <a:gd name="T24" fmla="*/ 93 w 339"/>
                <a:gd name="T25" fmla="*/ 205 h 617"/>
                <a:gd name="T26" fmla="*/ 169 w 339"/>
                <a:gd name="T27" fmla="*/ 90 h 617"/>
                <a:gd name="T28" fmla="*/ 246 w 339"/>
                <a:gd name="T29" fmla="*/ 205 h 617"/>
                <a:gd name="T30" fmla="*/ 214 w 339"/>
                <a:gd name="T31" fmla="*/ 237 h 617"/>
                <a:gd name="T32" fmla="*/ 214 w 339"/>
                <a:gd name="T33" fmla="*/ 585 h 617"/>
                <a:gd name="T34" fmla="*/ 246 w 339"/>
                <a:gd name="T35" fmla="*/ 617 h 617"/>
                <a:gd name="T36" fmla="*/ 278 w 339"/>
                <a:gd name="T37" fmla="*/ 585 h 617"/>
                <a:gd name="T38" fmla="*/ 278 w 339"/>
                <a:gd name="T39" fmla="*/ 269 h 617"/>
                <a:gd name="T40" fmla="*/ 305 w 339"/>
                <a:gd name="T41" fmla="*/ 269 h 617"/>
                <a:gd name="T42" fmla="*/ 334 w 339"/>
                <a:gd name="T43" fmla="*/ 252 h 617"/>
                <a:gd name="T44" fmla="*/ 332 w 339"/>
                <a:gd name="T45" fmla="*/ 219 h 617"/>
                <a:gd name="T46" fmla="*/ 332 w 339"/>
                <a:gd name="T47" fmla="*/ 219 h 617"/>
                <a:gd name="T48" fmla="*/ 332 w 339"/>
                <a:gd name="T49" fmla="*/ 219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9" h="617">
                  <a:moveTo>
                    <a:pt x="332" y="219"/>
                  </a:moveTo>
                  <a:cubicBezTo>
                    <a:pt x="196" y="15"/>
                    <a:pt x="196" y="15"/>
                    <a:pt x="196" y="15"/>
                  </a:cubicBezTo>
                  <a:cubicBezTo>
                    <a:pt x="190" y="6"/>
                    <a:pt x="180" y="0"/>
                    <a:pt x="169" y="0"/>
                  </a:cubicBezTo>
                  <a:cubicBezTo>
                    <a:pt x="159" y="0"/>
                    <a:pt x="149" y="6"/>
                    <a:pt x="143" y="15"/>
                  </a:cubicBezTo>
                  <a:cubicBezTo>
                    <a:pt x="7" y="219"/>
                    <a:pt x="7" y="219"/>
                    <a:pt x="7" y="219"/>
                  </a:cubicBezTo>
                  <a:cubicBezTo>
                    <a:pt x="0" y="229"/>
                    <a:pt x="0" y="242"/>
                    <a:pt x="5" y="252"/>
                  </a:cubicBezTo>
                  <a:cubicBezTo>
                    <a:pt x="11" y="262"/>
                    <a:pt x="22" y="269"/>
                    <a:pt x="33" y="269"/>
                  </a:cubicBezTo>
                  <a:cubicBezTo>
                    <a:pt x="61" y="269"/>
                    <a:pt x="61" y="269"/>
                    <a:pt x="61" y="269"/>
                  </a:cubicBezTo>
                  <a:cubicBezTo>
                    <a:pt x="61" y="585"/>
                    <a:pt x="61" y="585"/>
                    <a:pt x="61" y="585"/>
                  </a:cubicBezTo>
                  <a:cubicBezTo>
                    <a:pt x="61" y="602"/>
                    <a:pt x="75" y="617"/>
                    <a:pt x="93" y="617"/>
                  </a:cubicBezTo>
                  <a:cubicBezTo>
                    <a:pt x="110" y="617"/>
                    <a:pt x="125" y="602"/>
                    <a:pt x="125" y="585"/>
                  </a:cubicBezTo>
                  <a:cubicBezTo>
                    <a:pt x="125" y="237"/>
                    <a:pt x="125" y="237"/>
                    <a:pt x="125" y="237"/>
                  </a:cubicBezTo>
                  <a:cubicBezTo>
                    <a:pt x="125" y="219"/>
                    <a:pt x="110" y="205"/>
                    <a:pt x="93" y="205"/>
                  </a:cubicBezTo>
                  <a:cubicBezTo>
                    <a:pt x="169" y="90"/>
                    <a:pt x="169" y="90"/>
                    <a:pt x="169" y="90"/>
                  </a:cubicBezTo>
                  <a:cubicBezTo>
                    <a:pt x="246" y="205"/>
                    <a:pt x="246" y="205"/>
                    <a:pt x="246" y="205"/>
                  </a:cubicBezTo>
                  <a:cubicBezTo>
                    <a:pt x="228" y="205"/>
                    <a:pt x="214" y="219"/>
                    <a:pt x="214" y="237"/>
                  </a:cubicBezTo>
                  <a:cubicBezTo>
                    <a:pt x="214" y="585"/>
                    <a:pt x="214" y="585"/>
                    <a:pt x="214" y="585"/>
                  </a:cubicBezTo>
                  <a:cubicBezTo>
                    <a:pt x="214" y="602"/>
                    <a:pt x="228" y="617"/>
                    <a:pt x="246" y="617"/>
                  </a:cubicBezTo>
                  <a:cubicBezTo>
                    <a:pt x="264" y="617"/>
                    <a:pt x="278" y="602"/>
                    <a:pt x="278" y="585"/>
                  </a:cubicBezTo>
                  <a:cubicBezTo>
                    <a:pt x="278" y="269"/>
                    <a:pt x="278" y="269"/>
                    <a:pt x="278" y="269"/>
                  </a:cubicBezTo>
                  <a:cubicBezTo>
                    <a:pt x="305" y="269"/>
                    <a:pt x="305" y="269"/>
                    <a:pt x="305" y="269"/>
                  </a:cubicBezTo>
                  <a:cubicBezTo>
                    <a:pt x="317" y="269"/>
                    <a:pt x="328" y="262"/>
                    <a:pt x="334" y="252"/>
                  </a:cubicBezTo>
                  <a:cubicBezTo>
                    <a:pt x="339" y="242"/>
                    <a:pt x="339" y="229"/>
                    <a:pt x="332" y="219"/>
                  </a:cubicBezTo>
                  <a:close/>
                  <a:moveTo>
                    <a:pt x="332" y="219"/>
                  </a:moveTo>
                  <a:cubicBezTo>
                    <a:pt x="332" y="219"/>
                    <a:pt x="332" y="219"/>
                    <a:pt x="332" y="21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6" name="TextBox 55">
            <a:extLst>
              <a:ext uri="{FF2B5EF4-FFF2-40B4-BE49-F238E27FC236}">
                <a16:creationId xmlns:a16="http://schemas.microsoft.com/office/drawing/2014/main" id="{8B4F42AB-1843-CF49-BB01-33B54B5C0899}"/>
              </a:ext>
            </a:extLst>
          </p:cNvPr>
          <p:cNvSpPr txBox="1">
            <a:spLocks noChangeArrowheads="1"/>
          </p:cNvSpPr>
          <p:nvPr/>
        </p:nvSpPr>
        <p:spPr bwMode="auto">
          <a:xfrm>
            <a:off x="754938" y="339783"/>
            <a:ext cx="101959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3000" dirty="0">
                <a:latin typeface="+mj-lt"/>
              </a:rPr>
              <a:t>UNIQUELY POSITIONED TO SERVE</a:t>
            </a:r>
          </a:p>
          <a:p>
            <a:pPr eaLnBrk="1" hangingPunct="1"/>
            <a:r>
              <a:rPr lang="en-US" altLang="en-US" sz="3000" dirty="0">
                <a:latin typeface="+mj-lt"/>
              </a:rPr>
              <a:t>CHARTER SCHOOLS</a:t>
            </a:r>
          </a:p>
        </p:txBody>
      </p:sp>
    </p:spTree>
    <p:extLst>
      <p:ext uri="{BB962C8B-B14F-4D97-AF65-F5344CB8AC3E}">
        <p14:creationId xmlns:p14="http://schemas.microsoft.com/office/powerpoint/2010/main" val="2957898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55">
            <a:extLst>
              <a:ext uri="{FF2B5EF4-FFF2-40B4-BE49-F238E27FC236}">
                <a16:creationId xmlns:a16="http://schemas.microsoft.com/office/drawing/2014/main" id="{04B86C3E-F656-7A4F-B328-02BAC9D9E960}"/>
              </a:ext>
            </a:extLst>
          </p:cNvPr>
          <p:cNvSpPr txBox="1">
            <a:spLocks noChangeArrowheads="1"/>
          </p:cNvSpPr>
          <p:nvPr/>
        </p:nvSpPr>
        <p:spPr bwMode="auto">
          <a:xfrm>
            <a:off x="754938" y="548473"/>
            <a:ext cx="10195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3000" dirty="0">
                <a:latin typeface="+mj-lt"/>
              </a:rPr>
              <a:t>TEAM APPROACH</a:t>
            </a:r>
            <a:endParaRPr lang="en-US" altLang="en-US" sz="3000" dirty="0">
              <a:highlight>
                <a:srgbClr val="FFFF00"/>
              </a:highlight>
              <a:latin typeface="+mj-lt"/>
            </a:endParaRPr>
          </a:p>
        </p:txBody>
      </p:sp>
      <p:pic>
        <p:nvPicPr>
          <p:cNvPr id="1026" name="Diagram 1"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030" y="1102471"/>
            <a:ext cx="6106886" cy="420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p:cNvSpPr/>
          <p:nvPr/>
        </p:nvSpPr>
        <p:spPr>
          <a:xfrm>
            <a:off x="515046" y="2342645"/>
            <a:ext cx="4906891" cy="1453093"/>
          </a:xfrm>
          <a:prstGeom prst="rect">
            <a:avLst/>
          </a:prstGeom>
          <a:solidFill>
            <a:schemeClr val="bg1"/>
          </a:solidFill>
          <a:ln w="25400">
            <a:noFill/>
          </a:ln>
        </p:spPr>
        <p:txBody>
          <a:bodyPr anchor="ctr"/>
          <a:lstStyle/>
          <a:p>
            <a:pPr marL="0" lvl="1">
              <a:defRPr/>
            </a:pPr>
            <a:r>
              <a:rPr lang="en-US" sz="1400" dirty="0">
                <a:latin typeface="Arial" panose="020B0604020202020204" pitchFamily="34" charset="0"/>
                <a:ea typeface="Proxima Nova Rg" charset="0"/>
                <a:cs typeface="Arial" panose="020B0604020202020204" pitchFamily="34" charset="0"/>
              </a:rPr>
              <a:t>A dedicated Relationship Manager and Banker is your direct point of contact. Our team understands your business and can anticipate your needs with products that grow with you.</a:t>
            </a:r>
          </a:p>
        </p:txBody>
      </p:sp>
    </p:spTree>
    <p:extLst>
      <p:ext uri="{BB962C8B-B14F-4D97-AF65-F5344CB8AC3E}">
        <p14:creationId xmlns:p14="http://schemas.microsoft.com/office/powerpoint/2010/main" val="3843067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5" name="Shape 35"/>
          <p:cNvSpPr/>
          <p:nvPr/>
        </p:nvSpPr>
        <p:spPr>
          <a:xfrm>
            <a:off x="2010575" y="1653540"/>
            <a:ext cx="2584450" cy="1941360"/>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chemeClr val="tx2"/>
          </a:solidFill>
          <a:ln w="25400" cap="flat" cmpd="sng">
            <a:noFill/>
            <a:prstDash val="solid"/>
            <a:round/>
            <a:headEnd type="none" w="sm" len="sm"/>
            <a:tailEnd type="none" w="sm" len="sm"/>
          </a:ln>
        </p:spPr>
        <p:txBody>
          <a:bodyPr spcFirstLastPara="1" wrap="square" lIns="0" tIns="0" rIns="0" bIns="0" anchor="t" anchorCtr="0">
            <a:noAutofit/>
          </a:bodyPr>
          <a:lstStyle/>
          <a:p>
            <a:endParaRPr dirty="0">
              <a:solidFill>
                <a:srgbClr val="3B5165"/>
              </a:solidFill>
              <a:latin typeface="Arial" panose="020B0604020202020204" pitchFamily="34" charset="0"/>
              <a:ea typeface="Calibri"/>
              <a:cs typeface="Arial" panose="020B0604020202020204" pitchFamily="34" charset="0"/>
              <a:sym typeface="Calibri"/>
            </a:endParaRPr>
          </a:p>
        </p:txBody>
      </p:sp>
      <p:sp>
        <p:nvSpPr>
          <p:cNvPr id="36" name="Shape 36"/>
          <p:cNvSpPr/>
          <p:nvPr/>
        </p:nvSpPr>
        <p:spPr>
          <a:xfrm>
            <a:off x="4825491" y="1653540"/>
            <a:ext cx="2584450" cy="1941360"/>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chemeClr val="accent5"/>
          </a:solidFill>
          <a:ln w="25400" cap="flat" cmpd="sng">
            <a:noFill/>
            <a:prstDash val="solid"/>
            <a:round/>
            <a:headEnd type="none" w="sm" len="sm"/>
            <a:tailEnd type="none" w="sm" len="sm"/>
          </a:ln>
        </p:spPr>
        <p:txBody>
          <a:bodyPr spcFirstLastPara="1" wrap="square" lIns="0" tIns="0" rIns="0" bIns="0" anchor="t" anchorCtr="0">
            <a:noAutofit/>
          </a:bodyPr>
          <a:lstStyle/>
          <a:p>
            <a:endParaRPr dirty="0">
              <a:solidFill>
                <a:schemeClr val="dk1"/>
              </a:solidFill>
              <a:latin typeface="Arial" panose="020B0604020202020204" pitchFamily="34" charset="0"/>
              <a:ea typeface="Calibri"/>
              <a:cs typeface="Arial" panose="020B0604020202020204" pitchFamily="34" charset="0"/>
              <a:sym typeface="Calibri"/>
            </a:endParaRPr>
          </a:p>
        </p:txBody>
      </p:sp>
      <p:sp>
        <p:nvSpPr>
          <p:cNvPr id="37" name="Shape 37"/>
          <p:cNvSpPr/>
          <p:nvPr/>
        </p:nvSpPr>
        <p:spPr>
          <a:xfrm>
            <a:off x="7597013" y="1653540"/>
            <a:ext cx="2584450" cy="1941360"/>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chemeClr val="accent6"/>
          </a:solidFill>
          <a:ln w="25400" cap="flat" cmpd="sng">
            <a:noFill/>
            <a:prstDash val="solid"/>
            <a:round/>
            <a:headEnd type="none" w="sm" len="sm"/>
            <a:tailEnd type="none" w="sm" len="sm"/>
          </a:ln>
        </p:spPr>
        <p:txBody>
          <a:bodyPr spcFirstLastPara="1" wrap="square" lIns="0" tIns="0" rIns="0" bIns="0" anchor="t" anchorCtr="0">
            <a:noAutofit/>
          </a:bodyPr>
          <a:lstStyle/>
          <a:p>
            <a:endParaRPr dirty="0">
              <a:solidFill>
                <a:schemeClr val="dk1"/>
              </a:solidFill>
              <a:latin typeface="Arial" panose="020B0604020202020204" pitchFamily="34" charset="0"/>
              <a:ea typeface="Calibri"/>
              <a:cs typeface="Arial" panose="020B0604020202020204" pitchFamily="34" charset="0"/>
              <a:sym typeface="Calibri"/>
            </a:endParaRPr>
          </a:p>
        </p:txBody>
      </p:sp>
      <p:sp>
        <p:nvSpPr>
          <p:cNvPr id="38" name="Shape 38"/>
          <p:cNvSpPr/>
          <p:nvPr/>
        </p:nvSpPr>
        <p:spPr>
          <a:xfrm>
            <a:off x="2010575" y="3789845"/>
            <a:ext cx="2584450" cy="1941360"/>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chemeClr val="accent3"/>
          </a:solidFill>
          <a:ln w="25400" cap="flat" cmpd="sng">
            <a:noFill/>
            <a:prstDash val="solid"/>
            <a:round/>
            <a:headEnd type="none" w="sm" len="sm"/>
            <a:tailEnd type="none" w="sm" len="sm"/>
          </a:ln>
        </p:spPr>
        <p:txBody>
          <a:bodyPr spcFirstLastPara="1" wrap="square" lIns="0" tIns="0" rIns="0" bIns="0" anchor="t" anchorCtr="0">
            <a:noAutofit/>
          </a:bodyPr>
          <a:lstStyle/>
          <a:p>
            <a:endParaRPr dirty="0">
              <a:solidFill>
                <a:schemeClr val="dk1"/>
              </a:solidFill>
              <a:latin typeface="Arial" panose="020B0604020202020204" pitchFamily="34" charset="0"/>
              <a:ea typeface="Calibri"/>
              <a:cs typeface="Arial" panose="020B0604020202020204" pitchFamily="34" charset="0"/>
              <a:sym typeface="Calibri"/>
            </a:endParaRPr>
          </a:p>
        </p:txBody>
      </p:sp>
      <p:sp>
        <p:nvSpPr>
          <p:cNvPr id="39" name="Shape 39"/>
          <p:cNvSpPr/>
          <p:nvPr/>
        </p:nvSpPr>
        <p:spPr>
          <a:xfrm>
            <a:off x="4825491" y="3789845"/>
            <a:ext cx="2584450" cy="1941360"/>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chemeClr val="accent2"/>
          </a:solidFill>
          <a:ln w="25400" cap="flat" cmpd="sng">
            <a:noFill/>
            <a:prstDash val="solid"/>
            <a:round/>
            <a:headEnd type="none" w="sm" len="sm"/>
            <a:tailEnd type="none" w="sm" len="sm"/>
          </a:ln>
        </p:spPr>
        <p:txBody>
          <a:bodyPr spcFirstLastPara="1" wrap="square" lIns="0" tIns="0" rIns="0" bIns="0" anchor="t" anchorCtr="0">
            <a:noAutofit/>
          </a:bodyPr>
          <a:lstStyle/>
          <a:p>
            <a:endParaRPr dirty="0">
              <a:solidFill>
                <a:schemeClr val="dk1"/>
              </a:solidFill>
              <a:latin typeface="Arial" panose="020B0604020202020204" pitchFamily="34" charset="0"/>
              <a:ea typeface="Calibri"/>
              <a:cs typeface="Arial" panose="020B0604020202020204" pitchFamily="34" charset="0"/>
              <a:sym typeface="Calibri"/>
            </a:endParaRPr>
          </a:p>
        </p:txBody>
      </p:sp>
      <p:sp>
        <p:nvSpPr>
          <p:cNvPr id="40" name="Shape 40"/>
          <p:cNvSpPr/>
          <p:nvPr/>
        </p:nvSpPr>
        <p:spPr>
          <a:xfrm>
            <a:off x="7597013" y="3789845"/>
            <a:ext cx="2584450" cy="1941360"/>
          </a:xfrm>
          <a:custGeom>
            <a:avLst/>
            <a:gdLst/>
            <a:ahLst/>
            <a:cxnLst/>
            <a:rect l="0" t="0" r="0" b="0"/>
            <a:pathLst>
              <a:path w="120000" h="120000" extrusionOk="0">
                <a:moveTo>
                  <a:pt x="0" y="120000"/>
                </a:moveTo>
                <a:lnTo>
                  <a:pt x="120000" y="120000"/>
                </a:lnTo>
                <a:lnTo>
                  <a:pt x="120000" y="0"/>
                </a:lnTo>
                <a:lnTo>
                  <a:pt x="0" y="0"/>
                </a:lnTo>
                <a:lnTo>
                  <a:pt x="0" y="120000"/>
                </a:lnTo>
                <a:close/>
              </a:path>
            </a:pathLst>
          </a:custGeom>
          <a:solidFill>
            <a:schemeClr val="accent4"/>
          </a:solidFill>
          <a:ln w="25400" cap="flat" cmpd="sng">
            <a:noFill/>
            <a:prstDash val="solid"/>
            <a:round/>
            <a:headEnd type="none" w="sm" len="sm"/>
            <a:tailEnd type="none" w="sm" len="sm"/>
          </a:ln>
        </p:spPr>
        <p:txBody>
          <a:bodyPr spcFirstLastPara="1" wrap="square" lIns="0" tIns="0" rIns="0" bIns="0" anchor="t" anchorCtr="0">
            <a:noAutofit/>
          </a:bodyPr>
          <a:lstStyle/>
          <a:p>
            <a:endParaRPr dirty="0">
              <a:solidFill>
                <a:schemeClr val="dk1"/>
              </a:solidFill>
              <a:latin typeface="Arial" panose="020B0604020202020204" pitchFamily="34" charset="0"/>
              <a:ea typeface="Calibri"/>
              <a:cs typeface="Arial" panose="020B0604020202020204" pitchFamily="34" charset="0"/>
              <a:sym typeface="Calibri"/>
            </a:endParaRPr>
          </a:p>
        </p:txBody>
      </p:sp>
      <p:sp>
        <p:nvSpPr>
          <p:cNvPr id="3" name="Rectangle 2"/>
          <p:cNvSpPr/>
          <p:nvPr/>
        </p:nvSpPr>
        <p:spPr>
          <a:xfrm>
            <a:off x="1981201" y="1868853"/>
            <a:ext cx="2632329" cy="1304716"/>
          </a:xfrm>
          <a:prstGeom prst="rect">
            <a:avLst/>
          </a:prstGeom>
        </p:spPr>
        <p:txBody>
          <a:bodyPr wrap="square" lIns="0" rIns="0">
            <a:spAutoFit/>
          </a:bodyPr>
          <a:lstStyle/>
          <a:p>
            <a:pPr marL="248528" marR="250237" indent="-7227" algn="ctr">
              <a:lnSpc>
                <a:spcPct val="101277"/>
              </a:lnSpc>
            </a:pPr>
            <a:r>
              <a:rPr lang="en-US" sz="1400" b="1" dirty="0">
                <a:solidFill>
                  <a:schemeClr val="bg1"/>
                </a:solidFill>
                <a:latin typeface="Arial" panose="020B0604020202020204" pitchFamily="34" charset="0"/>
                <a:ea typeface="Proxima Nova Rg" charset="0"/>
                <a:cs typeface="Arial" panose="020B0604020202020204" pitchFamily="34" charset="0"/>
                <a:sym typeface="Verdana"/>
              </a:rPr>
              <a:t>Facilities &amp; Line of Credit</a:t>
            </a:r>
          </a:p>
          <a:p>
            <a:pPr marL="248528" marR="250237" indent="-7227" algn="ctr">
              <a:lnSpc>
                <a:spcPct val="101277"/>
              </a:lnSpc>
            </a:pPr>
            <a:endParaRPr lang="en-US" sz="1200" b="1" dirty="0">
              <a:solidFill>
                <a:schemeClr val="bg1"/>
              </a:solidFill>
              <a:latin typeface="Arial" panose="020B0604020202020204" pitchFamily="34" charset="0"/>
              <a:ea typeface="Proxima Nova Rg" charset="0"/>
              <a:cs typeface="Arial" panose="020B0604020202020204" pitchFamily="34" charset="0"/>
              <a:sym typeface="Verdana"/>
            </a:endParaRPr>
          </a:p>
          <a:p>
            <a:pPr marL="248528" marR="250237" indent="-7227" algn="ctr">
              <a:lnSpc>
                <a:spcPct val="101277"/>
              </a:lnSpc>
            </a:pPr>
            <a:r>
              <a:rPr lang="en-US" sz="2800" dirty="0">
                <a:solidFill>
                  <a:schemeClr val="bg1"/>
                </a:solidFill>
                <a:latin typeface="Arial" panose="020B0604020202020204" pitchFamily="34" charset="0"/>
                <a:cs typeface="Arial" panose="020B0604020202020204" pitchFamily="34" charset="0"/>
                <a:sym typeface="Verdana"/>
              </a:rPr>
              <a:t>$21,500,000</a:t>
            </a:r>
          </a:p>
          <a:p>
            <a:pPr marL="248528" marR="250237" indent="-7227" algn="ctr">
              <a:lnSpc>
                <a:spcPct val="101277"/>
              </a:lnSpc>
            </a:pPr>
            <a:endParaRPr lang="en-US" sz="1200" b="1" dirty="0">
              <a:solidFill>
                <a:schemeClr val="bg1"/>
              </a:solidFill>
              <a:latin typeface="Arial" panose="020B0604020202020204" pitchFamily="34" charset="0"/>
              <a:ea typeface="Proxima Nova Rg" charset="0"/>
              <a:cs typeface="Arial" panose="020B0604020202020204" pitchFamily="34" charset="0"/>
              <a:sym typeface="Verdana"/>
            </a:endParaRPr>
          </a:p>
          <a:p>
            <a:pPr marL="248528" marR="250237" indent="-7227" algn="ctr">
              <a:lnSpc>
                <a:spcPct val="101277"/>
              </a:lnSpc>
            </a:pPr>
            <a:r>
              <a:rPr lang="en-US" sz="1200" b="1" dirty="0">
                <a:solidFill>
                  <a:schemeClr val="bg1"/>
                </a:solidFill>
                <a:latin typeface="Arial" panose="020B0604020202020204" pitchFamily="34" charset="0"/>
                <a:ea typeface="Proxima Nova Rg" charset="0"/>
                <a:cs typeface="Arial" panose="020B0604020202020204" pitchFamily="34" charset="0"/>
                <a:sym typeface="Verdana"/>
              </a:rPr>
              <a:t>Oakland, CA</a:t>
            </a:r>
          </a:p>
        </p:txBody>
      </p:sp>
      <p:sp>
        <p:nvSpPr>
          <p:cNvPr id="20" name="Rectangle 19"/>
          <p:cNvSpPr/>
          <p:nvPr/>
        </p:nvSpPr>
        <p:spPr>
          <a:xfrm>
            <a:off x="4800601" y="1868853"/>
            <a:ext cx="2632329" cy="1335750"/>
          </a:xfrm>
          <a:prstGeom prst="rect">
            <a:avLst/>
          </a:prstGeom>
        </p:spPr>
        <p:txBody>
          <a:bodyPr wrap="square" lIns="0" rIns="0">
            <a:spAutoFit/>
          </a:bodyPr>
          <a:lstStyle/>
          <a:p>
            <a:pPr marL="248528" marR="250237" indent="-7227" algn="ctr">
              <a:lnSpc>
                <a:spcPct val="101277"/>
              </a:lnSpc>
            </a:pPr>
            <a:r>
              <a:rPr lang="en-US" sz="1600" b="1" dirty="0">
                <a:solidFill>
                  <a:schemeClr val="bg1"/>
                </a:solidFill>
                <a:latin typeface="Arial" panose="020B0604020202020204" pitchFamily="34" charset="0"/>
                <a:ea typeface="Proxima Nova Rg" charset="0"/>
                <a:cs typeface="Arial" panose="020B0604020202020204" pitchFamily="34" charset="0"/>
                <a:sym typeface="Verdana"/>
              </a:rPr>
              <a:t>Line of Credit</a:t>
            </a:r>
          </a:p>
          <a:p>
            <a:pPr marL="248528" marR="250237" indent="-7227" algn="ctr">
              <a:lnSpc>
                <a:spcPct val="101277"/>
              </a:lnSpc>
            </a:pPr>
            <a:endParaRPr lang="en-US" sz="1200" b="1" dirty="0">
              <a:solidFill>
                <a:schemeClr val="bg1"/>
              </a:solidFill>
              <a:latin typeface="Arial" panose="020B0604020202020204" pitchFamily="34" charset="0"/>
              <a:ea typeface="Proxima Nova Rg" charset="0"/>
              <a:cs typeface="Arial" panose="020B0604020202020204" pitchFamily="34" charset="0"/>
              <a:sym typeface="Verdana"/>
            </a:endParaRPr>
          </a:p>
          <a:p>
            <a:pPr marL="248528" marR="250237" indent="-7227" algn="ctr">
              <a:lnSpc>
                <a:spcPct val="101277"/>
              </a:lnSpc>
            </a:pPr>
            <a:r>
              <a:rPr lang="en-US" sz="2800" dirty="0">
                <a:solidFill>
                  <a:schemeClr val="bg1"/>
                </a:solidFill>
                <a:latin typeface="Arial" panose="020B0604020202020204" pitchFamily="34" charset="0"/>
                <a:cs typeface="Arial" panose="020B0604020202020204" pitchFamily="34" charset="0"/>
                <a:sym typeface="Verdana"/>
              </a:rPr>
              <a:t>$2,500,000</a:t>
            </a:r>
          </a:p>
          <a:p>
            <a:pPr marL="248528" marR="250237" indent="-7227" algn="ctr">
              <a:lnSpc>
                <a:spcPct val="101277"/>
              </a:lnSpc>
            </a:pPr>
            <a:endParaRPr lang="en-US" sz="1200" b="1" dirty="0">
              <a:solidFill>
                <a:schemeClr val="bg1"/>
              </a:solidFill>
              <a:latin typeface="Arial" panose="020B0604020202020204" pitchFamily="34" charset="0"/>
              <a:ea typeface="Proxima Nova Rg" charset="0"/>
              <a:cs typeface="Arial" panose="020B0604020202020204" pitchFamily="34" charset="0"/>
              <a:sym typeface="Verdana"/>
            </a:endParaRPr>
          </a:p>
          <a:p>
            <a:pPr marL="248528" marR="250237" indent="-7227" algn="ctr">
              <a:lnSpc>
                <a:spcPct val="101277"/>
              </a:lnSpc>
            </a:pPr>
            <a:r>
              <a:rPr lang="en-US" sz="1200" b="1" dirty="0">
                <a:solidFill>
                  <a:schemeClr val="bg1"/>
                </a:solidFill>
                <a:latin typeface="Arial" panose="020B0604020202020204" pitchFamily="34" charset="0"/>
                <a:ea typeface="Proxima Nova Rg" charset="0"/>
                <a:cs typeface="Arial" panose="020B0604020202020204" pitchFamily="34" charset="0"/>
                <a:sym typeface="Verdana"/>
              </a:rPr>
              <a:t>El Segundo, CA</a:t>
            </a:r>
          </a:p>
        </p:txBody>
      </p:sp>
      <p:sp>
        <p:nvSpPr>
          <p:cNvPr id="21" name="Rectangle 20"/>
          <p:cNvSpPr/>
          <p:nvPr/>
        </p:nvSpPr>
        <p:spPr>
          <a:xfrm>
            <a:off x="7597014" y="1868853"/>
            <a:ext cx="2632329" cy="1335750"/>
          </a:xfrm>
          <a:prstGeom prst="rect">
            <a:avLst/>
          </a:prstGeom>
        </p:spPr>
        <p:txBody>
          <a:bodyPr wrap="square" lIns="0" rIns="0">
            <a:spAutoFit/>
          </a:bodyPr>
          <a:lstStyle/>
          <a:p>
            <a:pPr marL="248528" marR="250237" indent="-7227" algn="ctr">
              <a:lnSpc>
                <a:spcPct val="101277"/>
              </a:lnSpc>
            </a:pPr>
            <a:r>
              <a:rPr lang="en-US" sz="1600" b="1" dirty="0">
                <a:solidFill>
                  <a:schemeClr val="bg1"/>
                </a:solidFill>
                <a:latin typeface="Arial" panose="020B0604020202020204" pitchFamily="34" charset="0"/>
                <a:ea typeface="Proxima Nova Rg" charset="0"/>
                <a:cs typeface="Arial" panose="020B0604020202020204" pitchFamily="34" charset="0"/>
                <a:sym typeface="Verdana"/>
              </a:rPr>
              <a:t>Line of Credit</a:t>
            </a:r>
          </a:p>
          <a:p>
            <a:pPr marL="248528" marR="250237" indent="-7227" algn="ctr">
              <a:lnSpc>
                <a:spcPct val="101277"/>
              </a:lnSpc>
            </a:pPr>
            <a:endParaRPr lang="en-US" sz="1200" b="1" dirty="0">
              <a:solidFill>
                <a:schemeClr val="bg1"/>
              </a:solidFill>
              <a:latin typeface="Arial" panose="020B0604020202020204" pitchFamily="34" charset="0"/>
              <a:ea typeface="Proxima Nova Rg" charset="0"/>
              <a:cs typeface="Arial" panose="020B0604020202020204" pitchFamily="34" charset="0"/>
              <a:sym typeface="Verdana"/>
            </a:endParaRPr>
          </a:p>
          <a:p>
            <a:pPr marL="248528" marR="250237" indent="-7227" algn="ctr">
              <a:lnSpc>
                <a:spcPct val="101277"/>
              </a:lnSpc>
            </a:pPr>
            <a:r>
              <a:rPr lang="en-US" sz="2800" dirty="0">
                <a:solidFill>
                  <a:schemeClr val="bg1"/>
                </a:solidFill>
                <a:latin typeface="Arial" panose="020B0604020202020204" pitchFamily="34" charset="0"/>
                <a:cs typeface="Arial" panose="020B0604020202020204" pitchFamily="34" charset="0"/>
                <a:sym typeface="Verdana"/>
              </a:rPr>
              <a:t>$200,000</a:t>
            </a:r>
          </a:p>
          <a:p>
            <a:pPr marL="248528" marR="250237" indent="-7227" algn="ctr">
              <a:lnSpc>
                <a:spcPct val="101277"/>
              </a:lnSpc>
            </a:pPr>
            <a:endParaRPr lang="en-US" sz="1200" b="1" dirty="0">
              <a:solidFill>
                <a:schemeClr val="bg1"/>
              </a:solidFill>
              <a:latin typeface="Arial" panose="020B0604020202020204" pitchFamily="34" charset="0"/>
              <a:ea typeface="Proxima Nova Rg" charset="0"/>
              <a:cs typeface="Arial" panose="020B0604020202020204" pitchFamily="34" charset="0"/>
              <a:sym typeface="Verdana"/>
            </a:endParaRPr>
          </a:p>
          <a:p>
            <a:pPr marL="248528" marR="250237" indent="-7227" algn="ctr">
              <a:lnSpc>
                <a:spcPct val="101277"/>
              </a:lnSpc>
            </a:pPr>
            <a:r>
              <a:rPr lang="en-US" sz="1200" b="1" dirty="0">
                <a:solidFill>
                  <a:schemeClr val="bg1"/>
                </a:solidFill>
                <a:latin typeface="Arial" panose="020B0604020202020204" pitchFamily="34" charset="0"/>
                <a:ea typeface="Proxima Nova Rg" charset="0"/>
                <a:cs typeface="Arial" panose="020B0604020202020204" pitchFamily="34" charset="0"/>
                <a:sym typeface="Verdana"/>
              </a:rPr>
              <a:t>Long Beach, CA</a:t>
            </a:r>
          </a:p>
        </p:txBody>
      </p:sp>
      <p:sp>
        <p:nvSpPr>
          <p:cNvPr id="22" name="Rectangle 21"/>
          <p:cNvSpPr/>
          <p:nvPr/>
        </p:nvSpPr>
        <p:spPr>
          <a:xfrm>
            <a:off x="1981201" y="4005158"/>
            <a:ext cx="2632329" cy="1335750"/>
          </a:xfrm>
          <a:prstGeom prst="rect">
            <a:avLst/>
          </a:prstGeom>
        </p:spPr>
        <p:txBody>
          <a:bodyPr wrap="square" lIns="0" rIns="0">
            <a:spAutoFit/>
          </a:bodyPr>
          <a:lstStyle/>
          <a:p>
            <a:pPr marL="248528" marR="250237" indent="-7227" algn="ctr">
              <a:lnSpc>
                <a:spcPct val="101277"/>
              </a:lnSpc>
            </a:pPr>
            <a:r>
              <a:rPr lang="en-US" sz="1600" b="1" dirty="0">
                <a:solidFill>
                  <a:schemeClr val="bg1"/>
                </a:solidFill>
                <a:latin typeface="Arial" panose="020B0604020202020204" pitchFamily="34" charset="0"/>
                <a:ea typeface="Proxima Nova Rg" charset="0"/>
                <a:cs typeface="Arial" panose="020B0604020202020204" pitchFamily="34" charset="0"/>
                <a:sym typeface="Verdana"/>
              </a:rPr>
              <a:t>Line of Credit</a:t>
            </a:r>
          </a:p>
          <a:p>
            <a:pPr marL="248528" marR="250237" indent="-7227" algn="ctr">
              <a:lnSpc>
                <a:spcPct val="101277"/>
              </a:lnSpc>
            </a:pPr>
            <a:endParaRPr lang="en-US" sz="1200" b="1" dirty="0">
              <a:solidFill>
                <a:schemeClr val="bg1"/>
              </a:solidFill>
              <a:latin typeface="Arial" panose="020B0604020202020204" pitchFamily="34" charset="0"/>
              <a:ea typeface="Proxima Nova Rg" charset="0"/>
              <a:cs typeface="Arial" panose="020B0604020202020204" pitchFamily="34" charset="0"/>
              <a:sym typeface="Verdana"/>
            </a:endParaRPr>
          </a:p>
          <a:p>
            <a:pPr marL="248528" marR="250237" indent="-7227" algn="ctr">
              <a:lnSpc>
                <a:spcPct val="101277"/>
              </a:lnSpc>
            </a:pPr>
            <a:r>
              <a:rPr lang="en-US" sz="2800" dirty="0">
                <a:solidFill>
                  <a:schemeClr val="bg1"/>
                </a:solidFill>
                <a:latin typeface="Arial" panose="020B0604020202020204" pitchFamily="34" charset="0"/>
                <a:cs typeface="Arial" panose="020B0604020202020204" pitchFamily="34" charset="0"/>
                <a:sym typeface="Verdana"/>
              </a:rPr>
              <a:t>$1,000,000</a:t>
            </a:r>
          </a:p>
          <a:p>
            <a:pPr marL="248528" marR="250237" indent="-7227" algn="ctr">
              <a:lnSpc>
                <a:spcPct val="101277"/>
              </a:lnSpc>
            </a:pPr>
            <a:endParaRPr lang="en-US" sz="1200" b="1" dirty="0">
              <a:solidFill>
                <a:schemeClr val="bg1"/>
              </a:solidFill>
              <a:latin typeface="Arial" panose="020B0604020202020204" pitchFamily="34" charset="0"/>
              <a:ea typeface="Proxima Nova Rg" charset="0"/>
              <a:cs typeface="Arial" panose="020B0604020202020204" pitchFamily="34" charset="0"/>
              <a:sym typeface="Verdana"/>
            </a:endParaRPr>
          </a:p>
          <a:p>
            <a:pPr marL="248528" marR="250237" indent="-7227" algn="ctr">
              <a:lnSpc>
                <a:spcPct val="101277"/>
              </a:lnSpc>
            </a:pPr>
            <a:r>
              <a:rPr lang="en-US" sz="1200" b="1" dirty="0">
                <a:solidFill>
                  <a:schemeClr val="bg1"/>
                </a:solidFill>
                <a:latin typeface="Arial" panose="020B0604020202020204" pitchFamily="34" charset="0"/>
                <a:ea typeface="Proxima Nova Rg" charset="0"/>
                <a:cs typeface="Arial" panose="020B0604020202020204" pitchFamily="34" charset="0"/>
                <a:sym typeface="Verdana"/>
              </a:rPr>
              <a:t>Highland Park, CA</a:t>
            </a:r>
          </a:p>
        </p:txBody>
      </p:sp>
      <p:sp>
        <p:nvSpPr>
          <p:cNvPr id="23" name="Rectangle 22"/>
          <p:cNvSpPr/>
          <p:nvPr/>
        </p:nvSpPr>
        <p:spPr>
          <a:xfrm>
            <a:off x="4820176" y="4005158"/>
            <a:ext cx="2632329" cy="1335750"/>
          </a:xfrm>
          <a:prstGeom prst="rect">
            <a:avLst/>
          </a:prstGeom>
        </p:spPr>
        <p:txBody>
          <a:bodyPr wrap="square" lIns="0" rIns="0">
            <a:spAutoFit/>
          </a:bodyPr>
          <a:lstStyle/>
          <a:p>
            <a:pPr marL="248528" marR="250237" indent="-7227" algn="ctr">
              <a:lnSpc>
                <a:spcPct val="101277"/>
              </a:lnSpc>
            </a:pPr>
            <a:r>
              <a:rPr lang="en-US" sz="1600" b="1" dirty="0">
                <a:solidFill>
                  <a:schemeClr val="bg1"/>
                </a:solidFill>
                <a:latin typeface="Arial" panose="020B0604020202020204" pitchFamily="34" charset="0"/>
                <a:ea typeface="Proxima Nova Rg" charset="0"/>
                <a:cs typeface="Arial" panose="020B0604020202020204" pitchFamily="34" charset="0"/>
                <a:sym typeface="Verdana"/>
              </a:rPr>
              <a:t>Line of Credit</a:t>
            </a:r>
          </a:p>
          <a:p>
            <a:pPr marL="248528" marR="250237" indent="-7227" algn="ctr">
              <a:lnSpc>
                <a:spcPct val="101277"/>
              </a:lnSpc>
            </a:pPr>
            <a:endParaRPr lang="en-US" sz="1200" b="1" dirty="0">
              <a:solidFill>
                <a:schemeClr val="bg1"/>
              </a:solidFill>
              <a:latin typeface="Arial" panose="020B0604020202020204" pitchFamily="34" charset="0"/>
              <a:ea typeface="Proxima Nova Rg" charset="0"/>
              <a:cs typeface="Arial" panose="020B0604020202020204" pitchFamily="34" charset="0"/>
              <a:sym typeface="Verdana"/>
            </a:endParaRPr>
          </a:p>
          <a:p>
            <a:pPr marL="248528" marR="250237" indent="-7227" algn="ctr">
              <a:lnSpc>
                <a:spcPct val="101277"/>
              </a:lnSpc>
            </a:pPr>
            <a:r>
              <a:rPr lang="en-US" sz="2800" dirty="0">
                <a:solidFill>
                  <a:schemeClr val="bg1"/>
                </a:solidFill>
                <a:latin typeface="Arial" panose="020B0604020202020204" pitchFamily="34" charset="0"/>
                <a:ea typeface="Proxima Nova Rg" charset="0"/>
                <a:cs typeface="Arial" panose="020B0604020202020204" pitchFamily="34" charset="0"/>
                <a:sym typeface="Verdana"/>
              </a:rPr>
              <a:t>$850,000</a:t>
            </a:r>
          </a:p>
          <a:p>
            <a:pPr marL="248528" marR="250237" indent="-7227" algn="ctr">
              <a:lnSpc>
                <a:spcPct val="101277"/>
              </a:lnSpc>
            </a:pPr>
            <a:endParaRPr lang="en-US" sz="1200" b="1" dirty="0">
              <a:solidFill>
                <a:schemeClr val="bg1"/>
              </a:solidFill>
              <a:latin typeface="Arial" panose="020B0604020202020204" pitchFamily="34" charset="0"/>
              <a:ea typeface="Proxima Nova Rg" charset="0"/>
              <a:cs typeface="Arial" panose="020B0604020202020204" pitchFamily="34" charset="0"/>
              <a:sym typeface="Verdana"/>
            </a:endParaRPr>
          </a:p>
          <a:p>
            <a:pPr marL="248528" marR="250237" indent="-7227" algn="ctr">
              <a:lnSpc>
                <a:spcPct val="101277"/>
              </a:lnSpc>
            </a:pPr>
            <a:r>
              <a:rPr lang="en-US" sz="1200" b="1" dirty="0">
                <a:solidFill>
                  <a:schemeClr val="bg1"/>
                </a:solidFill>
                <a:latin typeface="Arial" panose="020B0604020202020204" pitchFamily="34" charset="0"/>
                <a:ea typeface="Proxima Nova Rg" charset="0"/>
                <a:cs typeface="Arial" panose="020B0604020202020204" pitchFamily="34" charset="0"/>
                <a:sym typeface="Verdana"/>
              </a:rPr>
              <a:t>Riverside, CA</a:t>
            </a:r>
          </a:p>
        </p:txBody>
      </p:sp>
      <p:sp>
        <p:nvSpPr>
          <p:cNvPr id="24" name="Rectangle 23"/>
          <p:cNvSpPr/>
          <p:nvPr/>
        </p:nvSpPr>
        <p:spPr>
          <a:xfrm>
            <a:off x="7562131" y="4005158"/>
            <a:ext cx="2632329" cy="1335750"/>
          </a:xfrm>
          <a:prstGeom prst="rect">
            <a:avLst/>
          </a:prstGeom>
        </p:spPr>
        <p:txBody>
          <a:bodyPr wrap="square" lIns="0" rIns="0">
            <a:spAutoFit/>
          </a:bodyPr>
          <a:lstStyle/>
          <a:p>
            <a:pPr marL="248528" marR="250237" indent="-7227" algn="ctr">
              <a:lnSpc>
                <a:spcPct val="101277"/>
              </a:lnSpc>
            </a:pPr>
            <a:r>
              <a:rPr lang="en-US" sz="1600" b="1" dirty="0">
                <a:solidFill>
                  <a:schemeClr val="bg1"/>
                </a:solidFill>
                <a:latin typeface="Arial" panose="020B0604020202020204" pitchFamily="34" charset="0"/>
                <a:ea typeface="Proxima Nova Rg" charset="0"/>
                <a:cs typeface="Arial" panose="020B0604020202020204" pitchFamily="34" charset="0"/>
                <a:sym typeface="Verdana"/>
              </a:rPr>
              <a:t>Line of Credit</a:t>
            </a:r>
          </a:p>
          <a:p>
            <a:pPr marL="248528" marR="250237" indent="-7227" algn="ctr">
              <a:lnSpc>
                <a:spcPct val="101277"/>
              </a:lnSpc>
            </a:pPr>
            <a:endParaRPr lang="en-US" sz="1200" b="1" dirty="0">
              <a:solidFill>
                <a:schemeClr val="bg1"/>
              </a:solidFill>
              <a:latin typeface="Arial" panose="020B0604020202020204" pitchFamily="34" charset="0"/>
              <a:ea typeface="Proxima Nova Rg" charset="0"/>
              <a:cs typeface="Arial" panose="020B0604020202020204" pitchFamily="34" charset="0"/>
              <a:sym typeface="Verdana"/>
            </a:endParaRPr>
          </a:p>
          <a:p>
            <a:pPr marL="248528" marR="250237" indent="-7227" algn="ctr">
              <a:lnSpc>
                <a:spcPct val="101277"/>
              </a:lnSpc>
            </a:pPr>
            <a:r>
              <a:rPr lang="en-US" sz="2800" dirty="0">
                <a:solidFill>
                  <a:schemeClr val="bg1"/>
                </a:solidFill>
                <a:latin typeface="Arial" panose="020B0604020202020204" pitchFamily="34" charset="0"/>
                <a:cs typeface="Arial" panose="020B0604020202020204" pitchFamily="34" charset="0"/>
                <a:sym typeface="Verdana"/>
              </a:rPr>
              <a:t>$4,500,000</a:t>
            </a:r>
          </a:p>
          <a:p>
            <a:pPr marL="248528" marR="250237" indent="-7227" algn="ctr">
              <a:lnSpc>
                <a:spcPct val="101277"/>
              </a:lnSpc>
            </a:pPr>
            <a:endParaRPr lang="en-US" sz="1200" b="1" dirty="0">
              <a:solidFill>
                <a:schemeClr val="bg1"/>
              </a:solidFill>
              <a:latin typeface="Arial" panose="020B0604020202020204" pitchFamily="34" charset="0"/>
              <a:ea typeface="Proxima Nova Rg" charset="0"/>
              <a:cs typeface="Arial" panose="020B0604020202020204" pitchFamily="34" charset="0"/>
              <a:sym typeface="Verdana"/>
            </a:endParaRPr>
          </a:p>
          <a:p>
            <a:pPr marL="248528" marR="250237" indent="-7227" algn="ctr">
              <a:lnSpc>
                <a:spcPct val="101277"/>
              </a:lnSpc>
            </a:pPr>
            <a:r>
              <a:rPr lang="en-US" sz="1200" b="1" dirty="0">
                <a:solidFill>
                  <a:schemeClr val="bg1"/>
                </a:solidFill>
                <a:latin typeface="Arial" panose="020B0604020202020204" pitchFamily="34" charset="0"/>
                <a:ea typeface="Proxima Nova Rg" charset="0"/>
                <a:cs typeface="Arial" panose="020B0604020202020204" pitchFamily="34" charset="0"/>
                <a:sym typeface="Verdana"/>
              </a:rPr>
              <a:t>Los Angeles, CA</a:t>
            </a:r>
          </a:p>
        </p:txBody>
      </p:sp>
      <p:cxnSp>
        <p:nvCxnSpPr>
          <p:cNvPr id="5" name="Straight Connector 4">
            <a:extLst>
              <a:ext uri="{FF2B5EF4-FFF2-40B4-BE49-F238E27FC236}">
                <a16:creationId xmlns:a16="http://schemas.microsoft.com/office/drawing/2014/main" id="{9D72B2F4-381F-4EAD-8948-D19B73D318C4}"/>
              </a:ext>
            </a:extLst>
          </p:cNvPr>
          <p:cNvCxnSpPr/>
          <p:nvPr/>
        </p:nvCxnSpPr>
        <p:spPr bwMode="auto">
          <a:xfrm>
            <a:off x="2419109" y="2240859"/>
            <a:ext cx="1736202" cy="0"/>
          </a:xfrm>
          <a:prstGeom prst="line">
            <a:avLst/>
          </a:prstGeom>
          <a:noFill/>
          <a:ln w="9525">
            <a:solidFill>
              <a:schemeClr val="bg1"/>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18" name="Straight Connector 17">
            <a:extLst>
              <a:ext uri="{FF2B5EF4-FFF2-40B4-BE49-F238E27FC236}">
                <a16:creationId xmlns:a16="http://schemas.microsoft.com/office/drawing/2014/main" id="{6145F8FF-EB82-4374-92DC-F81579B359D3}"/>
              </a:ext>
            </a:extLst>
          </p:cNvPr>
          <p:cNvCxnSpPr/>
          <p:nvPr/>
        </p:nvCxnSpPr>
        <p:spPr bwMode="auto">
          <a:xfrm>
            <a:off x="2419109" y="4380555"/>
            <a:ext cx="1736202" cy="0"/>
          </a:xfrm>
          <a:prstGeom prst="line">
            <a:avLst/>
          </a:prstGeom>
          <a:noFill/>
          <a:ln w="9525">
            <a:solidFill>
              <a:schemeClr val="bg1"/>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19" name="Straight Connector 18">
            <a:extLst>
              <a:ext uri="{FF2B5EF4-FFF2-40B4-BE49-F238E27FC236}">
                <a16:creationId xmlns:a16="http://schemas.microsoft.com/office/drawing/2014/main" id="{328FA553-A333-4444-A6F1-45F7C2F4A2D3}"/>
              </a:ext>
            </a:extLst>
          </p:cNvPr>
          <p:cNvCxnSpPr/>
          <p:nvPr/>
        </p:nvCxnSpPr>
        <p:spPr bwMode="auto">
          <a:xfrm>
            <a:off x="5274069" y="2240859"/>
            <a:ext cx="1736202" cy="0"/>
          </a:xfrm>
          <a:prstGeom prst="line">
            <a:avLst/>
          </a:prstGeom>
          <a:noFill/>
          <a:ln w="9525">
            <a:solidFill>
              <a:schemeClr val="bg1"/>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25" name="Straight Connector 24">
            <a:extLst>
              <a:ext uri="{FF2B5EF4-FFF2-40B4-BE49-F238E27FC236}">
                <a16:creationId xmlns:a16="http://schemas.microsoft.com/office/drawing/2014/main" id="{CE149F1D-7AED-4DE4-BE72-F72A099113D8}"/>
              </a:ext>
            </a:extLst>
          </p:cNvPr>
          <p:cNvCxnSpPr/>
          <p:nvPr/>
        </p:nvCxnSpPr>
        <p:spPr bwMode="auto">
          <a:xfrm>
            <a:off x="5274069" y="4380555"/>
            <a:ext cx="1736202" cy="0"/>
          </a:xfrm>
          <a:prstGeom prst="line">
            <a:avLst/>
          </a:prstGeom>
          <a:noFill/>
          <a:ln w="9525">
            <a:solidFill>
              <a:schemeClr val="bg1"/>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26" name="Straight Connector 25">
            <a:extLst>
              <a:ext uri="{FF2B5EF4-FFF2-40B4-BE49-F238E27FC236}">
                <a16:creationId xmlns:a16="http://schemas.microsoft.com/office/drawing/2014/main" id="{06C875B5-005F-4C90-9DBB-B5C891BC3341}"/>
              </a:ext>
            </a:extLst>
          </p:cNvPr>
          <p:cNvCxnSpPr/>
          <p:nvPr/>
        </p:nvCxnSpPr>
        <p:spPr bwMode="auto">
          <a:xfrm>
            <a:off x="8068069" y="2240859"/>
            <a:ext cx="1736202" cy="0"/>
          </a:xfrm>
          <a:prstGeom prst="line">
            <a:avLst/>
          </a:prstGeom>
          <a:noFill/>
          <a:ln w="9525">
            <a:solidFill>
              <a:schemeClr val="bg1"/>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27" name="Straight Connector 26">
            <a:extLst>
              <a:ext uri="{FF2B5EF4-FFF2-40B4-BE49-F238E27FC236}">
                <a16:creationId xmlns:a16="http://schemas.microsoft.com/office/drawing/2014/main" id="{69A27F31-97A3-4080-BE4B-7B431C0DE151}"/>
              </a:ext>
            </a:extLst>
          </p:cNvPr>
          <p:cNvCxnSpPr/>
          <p:nvPr/>
        </p:nvCxnSpPr>
        <p:spPr bwMode="auto">
          <a:xfrm>
            <a:off x="8068069" y="4380555"/>
            <a:ext cx="1736202" cy="0"/>
          </a:xfrm>
          <a:prstGeom prst="line">
            <a:avLst/>
          </a:prstGeom>
          <a:noFill/>
          <a:ln w="9525">
            <a:solidFill>
              <a:schemeClr val="bg1"/>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sp>
        <p:nvSpPr>
          <p:cNvPr id="29" name="TextBox 55">
            <a:extLst>
              <a:ext uri="{FF2B5EF4-FFF2-40B4-BE49-F238E27FC236}">
                <a16:creationId xmlns:a16="http://schemas.microsoft.com/office/drawing/2014/main" id="{04B86C3E-F656-7A4F-B328-02BAC9D9E960}"/>
              </a:ext>
            </a:extLst>
          </p:cNvPr>
          <p:cNvSpPr txBox="1">
            <a:spLocks noChangeArrowheads="1"/>
          </p:cNvSpPr>
          <p:nvPr/>
        </p:nvSpPr>
        <p:spPr bwMode="auto">
          <a:xfrm>
            <a:off x="754938" y="548473"/>
            <a:ext cx="10195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3000" dirty="0">
                <a:latin typeface="+mj-lt"/>
              </a:rPr>
              <a:t>MARKET PROVEN CHARTER SCHOOL FINANCING </a:t>
            </a:r>
            <a:endParaRPr lang="en-US" altLang="en-US" sz="3000" dirty="0">
              <a:highlight>
                <a:srgbClr val="FFFF00"/>
              </a:highlight>
              <a:latin typeface="+mj-lt"/>
            </a:endParaRPr>
          </a:p>
        </p:txBody>
      </p:sp>
    </p:spTree>
    <p:extLst>
      <p:ext uri="{BB962C8B-B14F-4D97-AF65-F5344CB8AC3E}">
        <p14:creationId xmlns:p14="http://schemas.microsoft.com/office/powerpoint/2010/main" val="39836909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7058D-5FF3-8C4A-8B93-9694E6CA7201}"/>
              </a:ext>
            </a:extLst>
          </p:cNvPr>
          <p:cNvSpPr>
            <a:spLocks noGrp="1"/>
          </p:cNvSpPr>
          <p:nvPr>
            <p:ph type="body" sz="quarter" idx="12"/>
          </p:nvPr>
        </p:nvSpPr>
        <p:spPr>
          <a:xfrm>
            <a:off x="2897187" y="3068472"/>
            <a:ext cx="8266999" cy="1152653"/>
          </a:xfrm>
        </p:spPr>
        <p:txBody>
          <a:bodyPr>
            <a:normAutofit fontScale="77500" lnSpcReduction="20000"/>
          </a:bodyPr>
          <a:lstStyle/>
          <a:p>
            <a:r>
              <a:rPr lang="en-US" dirty="0"/>
              <a:t>FINANCIAL STABILITY &amp; PREDICTABILITY</a:t>
            </a:r>
          </a:p>
          <a:p>
            <a:r>
              <a:rPr lang="en-US" dirty="0"/>
              <a:t>FOR CHARTER PUBLIC SCHOOLS</a:t>
            </a:r>
          </a:p>
          <a:p>
            <a:endParaRPr lang="en-US" dirty="0"/>
          </a:p>
        </p:txBody>
      </p:sp>
      <p:pic>
        <p:nvPicPr>
          <p:cNvPr id="4" name="Graphic 3" descr="Users with solid fill">
            <a:extLst>
              <a:ext uri="{FF2B5EF4-FFF2-40B4-BE49-F238E27FC236}">
                <a16:creationId xmlns:a16="http://schemas.microsoft.com/office/drawing/2014/main" id="{C32AE055-8170-AA41-83E8-569E26D292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422400" y="2773771"/>
            <a:ext cx="1341029" cy="1341029"/>
          </a:xfrm>
          <a:prstGeom prst="rect">
            <a:avLst/>
          </a:prstGeom>
        </p:spPr>
      </p:pic>
    </p:spTree>
    <p:extLst>
      <p:ext uri="{BB962C8B-B14F-4D97-AF65-F5344CB8AC3E}">
        <p14:creationId xmlns:p14="http://schemas.microsoft.com/office/powerpoint/2010/main" val="27142934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71" y="597529"/>
            <a:ext cx="11408835" cy="474552"/>
          </a:xfrm>
        </p:spPr>
        <p:txBody>
          <a:bodyPr/>
          <a:lstStyle/>
          <a:p>
            <a:r>
              <a:rPr lang="en-US" dirty="0">
                <a:solidFill>
                  <a:srgbClr val="000000"/>
                </a:solidFill>
              </a:rPr>
              <a:t>Our services are Tailor made for charters</a:t>
            </a:r>
          </a:p>
        </p:txBody>
      </p:sp>
      <p:sp>
        <p:nvSpPr>
          <p:cNvPr id="3" name="Content Placeholder 2"/>
          <p:cNvSpPr>
            <a:spLocks noGrp="1"/>
          </p:cNvSpPr>
          <p:nvPr>
            <p:ph sz="quarter" idx="11"/>
          </p:nvPr>
        </p:nvSpPr>
        <p:spPr>
          <a:xfrm>
            <a:off x="609600" y="1269967"/>
            <a:ext cx="10972800" cy="4773613"/>
          </a:xfrm>
        </p:spPr>
        <p:txBody>
          <a:bodyPr>
            <a:normAutofit/>
          </a:bodyPr>
          <a:lstStyle/>
          <a:p>
            <a:r>
              <a:rPr lang="en-US" sz="1800" dirty="0"/>
              <a:t>Treasury &amp; Banking Services – customized to fit your needs and save you time</a:t>
            </a:r>
          </a:p>
          <a:p>
            <a:pPr lvl="1"/>
            <a:r>
              <a:rPr lang="en-US" sz="1600" dirty="0">
                <a:solidFill>
                  <a:srgbClr val="000000"/>
                </a:solidFill>
              </a:rPr>
              <a:t>You have a dedicated team that knows your school</a:t>
            </a:r>
          </a:p>
          <a:p>
            <a:pPr lvl="1"/>
            <a:r>
              <a:rPr lang="en-US" sz="1600" dirty="0">
                <a:solidFill>
                  <a:srgbClr val="000000"/>
                </a:solidFill>
              </a:rPr>
              <a:t>Select the services you need:</a:t>
            </a:r>
          </a:p>
          <a:p>
            <a:pPr lvl="2"/>
            <a:r>
              <a:rPr lang="en-US" sz="1600" dirty="0">
                <a:solidFill>
                  <a:srgbClr val="000000"/>
                </a:solidFill>
              </a:rPr>
              <a:t>Business online banking: proven model for charters</a:t>
            </a:r>
          </a:p>
          <a:p>
            <a:pPr lvl="2"/>
            <a:r>
              <a:rPr lang="en-US" sz="1600" dirty="0">
                <a:solidFill>
                  <a:srgbClr val="000000"/>
                </a:solidFill>
              </a:rPr>
              <a:t>Optimize cash management</a:t>
            </a:r>
          </a:p>
          <a:p>
            <a:pPr lvl="2"/>
            <a:r>
              <a:rPr lang="en-US" sz="1600" dirty="0">
                <a:solidFill>
                  <a:srgbClr val="000000"/>
                </a:solidFill>
              </a:rPr>
              <a:t>Manage all deposits remotely – make your deposits when you need to, regardless of amount</a:t>
            </a:r>
          </a:p>
          <a:p>
            <a:pPr lvl="2"/>
            <a:r>
              <a:rPr lang="en-US" sz="1600" dirty="0">
                <a:solidFill>
                  <a:srgbClr val="000000"/>
                </a:solidFill>
              </a:rPr>
              <a:t>Fraud prevention services: we save you time by watching out for your school and calling you if there is a question</a:t>
            </a:r>
          </a:p>
          <a:p>
            <a:pPr lvl="2"/>
            <a:r>
              <a:rPr lang="en-US" sz="1600" dirty="0">
                <a:solidFill>
                  <a:srgbClr val="000000"/>
                </a:solidFill>
              </a:rPr>
              <a:t>Do your business on YOUR system</a:t>
            </a:r>
          </a:p>
          <a:p>
            <a:pPr lvl="1"/>
            <a:endParaRPr lang="en-US" dirty="0"/>
          </a:p>
          <a:p>
            <a:r>
              <a:rPr lang="en-US" sz="1800" dirty="0"/>
              <a:t>Direct Lending through a BOC program developed for Charter Schools</a:t>
            </a:r>
          </a:p>
          <a:p>
            <a:pPr lvl="1"/>
            <a:r>
              <a:rPr lang="en-US" sz="1600" dirty="0">
                <a:solidFill>
                  <a:srgbClr val="000000"/>
                </a:solidFill>
              </a:rPr>
              <a:t>Lines of Credit: address mismatch in timing between expenses and revenue</a:t>
            </a:r>
          </a:p>
          <a:p>
            <a:pPr lvl="1"/>
            <a:r>
              <a:rPr lang="en-US" sz="1600" dirty="0">
                <a:solidFill>
                  <a:srgbClr val="000000"/>
                </a:solidFill>
              </a:rPr>
              <a:t>Real Estate/Facilities: upgrade or purchase your facilities</a:t>
            </a:r>
          </a:p>
          <a:p>
            <a:pPr lvl="1"/>
            <a:r>
              <a:rPr lang="en-US" sz="1600" dirty="0">
                <a:solidFill>
                  <a:srgbClr val="000000"/>
                </a:solidFill>
              </a:rPr>
              <a:t>Term Loans: convert cash needs into known and consistent payments </a:t>
            </a:r>
          </a:p>
          <a:p>
            <a:pPr lvl="1"/>
            <a:endParaRPr lang="en-US" dirty="0"/>
          </a:p>
          <a:p>
            <a:pPr lvl="1"/>
            <a:endParaRPr lang="en-US" dirty="0"/>
          </a:p>
          <a:p>
            <a:pPr lvl="1"/>
            <a:endParaRPr lang="en-US" dirty="0"/>
          </a:p>
          <a:p>
            <a:pPr lvl="1"/>
            <a:endParaRPr lang="en-US" dirty="0"/>
          </a:p>
          <a:p>
            <a:endParaRPr lang="en-US" dirty="0"/>
          </a:p>
          <a:p>
            <a:endParaRPr lang="en-US" dirty="0"/>
          </a:p>
        </p:txBody>
      </p:sp>
      <p:sp>
        <p:nvSpPr>
          <p:cNvPr id="4" name="TextBox 3"/>
          <p:cNvSpPr txBox="1"/>
          <p:nvPr/>
        </p:nvSpPr>
        <p:spPr>
          <a:xfrm>
            <a:off x="5830956" y="6109252"/>
            <a:ext cx="5508239" cy="215444"/>
          </a:xfrm>
          <a:prstGeom prst="rect">
            <a:avLst/>
          </a:prstGeom>
          <a:noFill/>
        </p:spPr>
        <p:txBody>
          <a:bodyPr wrap="none" rtlCol="0">
            <a:spAutoFit/>
          </a:bodyPr>
          <a:lstStyle/>
          <a:p>
            <a:r>
              <a:rPr lang="en-US" sz="800" dirty="0"/>
              <a:t>Loans and lines of credit are subject to underwriting guidelines and other terms and conditions. Not an offer of credit.</a:t>
            </a:r>
          </a:p>
        </p:txBody>
      </p:sp>
    </p:spTree>
    <p:extLst>
      <p:ext uri="{BB962C8B-B14F-4D97-AF65-F5344CB8AC3E}">
        <p14:creationId xmlns:p14="http://schemas.microsoft.com/office/powerpoint/2010/main" val="1289446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DEPOSIT ACCOUNT OPTIONS</a:t>
            </a:r>
          </a:p>
        </p:txBody>
      </p:sp>
      <p:pic>
        <p:nvPicPr>
          <p:cNvPr id="12" name="Picture 11"/>
          <p:cNvPicPr/>
          <p:nvPr/>
        </p:nvPicPr>
        <p:blipFill>
          <a:blip r:embed="rId2"/>
          <a:stretch>
            <a:fillRect/>
          </a:stretch>
        </p:blipFill>
        <p:spPr>
          <a:xfrm>
            <a:off x="691289" y="2200163"/>
            <a:ext cx="4610100" cy="3454400"/>
          </a:xfrm>
          <a:prstGeom prst="rect">
            <a:avLst/>
          </a:prstGeom>
        </p:spPr>
      </p:pic>
      <p:pic>
        <p:nvPicPr>
          <p:cNvPr id="13" name="Picture 12"/>
          <p:cNvPicPr>
            <a:picLocks noChangeAspect="1"/>
          </p:cNvPicPr>
          <p:nvPr/>
        </p:nvPicPr>
        <p:blipFill>
          <a:blip r:embed="rId3"/>
          <a:stretch>
            <a:fillRect/>
          </a:stretch>
        </p:blipFill>
        <p:spPr>
          <a:xfrm>
            <a:off x="5731592" y="2316750"/>
            <a:ext cx="6186266" cy="2820938"/>
          </a:xfrm>
          <a:prstGeom prst="rect">
            <a:avLst/>
          </a:prstGeom>
        </p:spPr>
      </p:pic>
      <p:sp>
        <p:nvSpPr>
          <p:cNvPr id="14" name="TextBox 13"/>
          <p:cNvSpPr txBox="1"/>
          <p:nvPr/>
        </p:nvSpPr>
        <p:spPr>
          <a:xfrm>
            <a:off x="528556" y="1133347"/>
            <a:ext cx="10149775" cy="923330"/>
          </a:xfrm>
          <a:prstGeom prst="rect">
            <a:avLst/>
          </a:prstGeom>
          <a:noFill/>
        </p:spPr>
        <p:txBody>
          <a:bodyPr wrap="square" rtlCol="0">
            <a:spAutoFit/>
          </a:bodyPr>
          <a:lstStyle/>
          <a:p>
            <a:r>
              <a:rPr lang="en-US" dirty="0">
                <a:solidFill>
                  <a:schemeClr val="accent2">
                    <a:lumMod val="50000"/>
                  </a:schemeClr>
                </a:solidFill>
              </a:rPr>
              <a:t>1. For accounts with a lower level of monthly Activity, our Banking Bundle accounts include a mix of products based on account activity, with lower monthly deposit requirements.  Excess funds over the minimum balance requirement can sweep into an interest bearing account with ICS</a:t>
            </a:r>
          </a:p>
        </p:txBody>
      </p:sp>
    </p:spTree>
    <p:extLst>
      <p:ext uri="{BB962C8B-B14F-4D97-AF65-F5344CB8AC3E}">
        <p14:creationId xmlns:p14="http://schemas.microsoft.com/office/powerpoint/2010/main" val="2495761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ANALYSIS SUITE CHECKING</a:t>
            </a:r>
          </a:p>
        </p:txBody>
      </p:sp>
      <p:sp>
        <p:nvSpPr>
          <p:cNvPr id="3" name="Content Placeholder 2"/>
          <p:cNvSpPr>
            <a:spLocks noGrp="1"/>
          </p:cNvSpPr>
          <p:nvPr>
            <p:ph sz="quarter" idx="11"/>
          </p:nvPr>
        </p:nvSpPr>
        <p:spPr/>
        <p:txBody>
          <a:bodyPr/>
          <a:lstStyle/>
          <a:p>
            <a:pPr marL="0" indent="0">
              <a:buNone/>
            </a:pPr>
            <a:r>
              <a:rPr lang="en-US" dirty="0"/>
              <a:t>2. For accounts with a higher level of activity Account Analysis Simple Suites provide a suite of services</a:t>
            </a:r>
          </a:p>
          <a:p>
            <a:pPr marL="0" indent="0">
              <a:buNone/>
            </a:pPr>
            <a:r>
              <a:rPr lang="en-US" dirty="0"/>
              <a:t>Available based on a minimum level of deposit balances.  Excess funds over the Suite minimum balance requirement can sweep into an interest bearing account with ICS</a:t>
            </a:r>
          </a:p>
        </p:txBody>
      </p:sp>
      <p:pic>
        <p:nvPicPr>
          <p:cNvPr id="4" name="Picture 3"/>
          <p:cNvPicPr>
            <a:picLocks noChangeAspect="1"/>
          </p:cNvPicPr>
          <p:nvPr/>
        </p:nvPicPr>
        <p:blipFill>
          <a:blip r:embed="rId2"/>
          <a:stretch>
            <a:fillRect/>
          </a:stretch>
        </p:blipFill>
        <p:spPr>
          <a:xfrm>
            <a:off x="609600" y="2532256"/>
            <a:ext cx="6272096" cy="3202458"/>
          </a:xfrm>
          <a:prstGeom prst="rect">
            <a:avLst/>
          </a:prstGeom>
        </p:spPr>
      </p:pic>
      <p:pic>
        <p:nvPicPr>
          <p:cNvPr id="5" name="Picture 4"/>
          <p:cNvPicPr>
            <a:picLocks noChangeAspect="1"/>
          </p:cNvPicPr>
          <p:nvPr/>
        </p:nvPicPr>
        <p:blipFill>
          <a:blip r:embed="rId3"/>
          <a:stretch>
            <a:fillRect/>
          </a:stretch>
        </p:blipFill>
        <p:spPr>
          <a:xfrm>
            <a:off x="7255411" y="3083800"/>
            <a:ext cx="3105583" cy="2838846"/>
          </a:xfrm>
          <a:prstGeom prst="rect">
            <a:avLst/>
          </a:prstGeom>
        </p:spPr>
      </p:pic>
    </p:spTree>
    <p:extLst>
      <p:ext uri="{BB962C8B-B14F-4D97-AF65-F5344CB8AC3E}">
        <p14:creationId xmlns:p14="http://schemas.microsoft.com/office/powerpoint/2010/main" val="378027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1"/>
          </p:nvPr>
        </p:nvSpPr>
        <p:spPr>
          <a:xfrm>
            <a:off x="609600" y="1206372"/>
            <a:ext cx="10972800" cy="4773613"/>
          </a:xfrm>
        </p:spPr>
        <p:txBody>
          <a:bodyPr>
            <a:normAutofit/>
          </a:bodyPr>
          <a:lstStyle/>
          <a:p>
            <a:pPr>
              <a:lnSpc>
                <a:spcPct val="107000"/>
              </a:lnSpc>
              <a:spcAft>
                <a:spcPts val="800"/>
              </a:spcAft>
            </a:pPr>
            <a:r>
              <a:rPr lang="en-US" sz="1800" dirty="0">
                <a:latin typeface="+mn-lt"/>
                <a:ea typeface="Calibri" panose="020F0502020204030204" pitchFamily="34" charset="0"/>
                <a:cs typeface="Times New Roman" panose="02020603050405020304" pitchFamily="18" charset="0"/>
              </a:rPr>
              <a:t>Typical Terms</a:t>
            </a:r>
          </a:p>
          <a:p>
            <a:pPr lvl="1">
              <a:lnSpc>
                <a:spcPct val="107000"/>
              </a:lnSpc>
              <a:spcAft>
                <a:spcPts val="800"/>
              </a:spcAft>
            </a:pPr>
            <a:r>
              <a:rPr lang="en-US" sz="1600" dirty="0">
                <a:solidFill>
                  <a:srgbClr val="000000"/>
                </a:solidFill>
                <a:latin typeface="+mn-lt"/>
                <a:ea typeface="Calibri" panose="020F0502020204030204" pitchFamily="34" charset="0"/>
                <a:cs typeface="Times New Roman" panose="02020603050405020304" pitchFamily="18" charset="0"/>
              </a:rPr>
              <a:t>Amount: based upon school revenue and credit quality. Designed to cover 100% of deferrals.</a:t>
            </a:r>
          </a:p>
          <a:p>
            <a:pPr lvl="1">
              <a:lnSpc>
                <a:spcPct val="107000"/>
              </a:lnSpc>
              <a:spcAft>
                <a:spcPts val="800"/>
              </a:spcAft>
            </a:pPr>
            <a:r>
              <a:rPr lang="en-US" sz="1600" dirty="0">
                <a:solidFill>
                  <a:srgbClr val="000000"/>
                </a:solidFill>
                <a:latin typeface="+mn-lt"/>
                <a:ea typeface="Calibri" panose="020F0502020204030204" pitchFamily="34" charset="0"/>
                <a:cs typeface="Times New Roman" panose="02020603050405020304" pitchFamily="18" charset="0"/>
              </a:rPr>
              <a:t>Pricing: variable rate based on Wall Street Journal Prime</a:t>
            </a:r>
          </a:p>
          <a:p>
            <a:pPr lvl="1">
              <a:lnSpc>
                <a:spcPct val="107000"/>
              </a:lnSpc>
              <a:spcAft>
                <a:spcPts val="800"/>
              </a:spcAft>
            </a:pPr>
            <a:r>
              <a:rPr lang="en-US" sz="1600" dirty="0">
                <a:solidFill>
                  <a:srgbClr val="000000"/>
                </a:solidFill>
                <a:latin typeface="+mn-lt"/>
                <a:ea typeface="Calibri" panose="020F0502020204030204" pitchFamily="34" charset="0"/>
                <a:cs typeface="Times New Roman" panose="02020603050405020304" pitchFamily="18" charset="0"/>
              </a:rPr>
              <a:t>Term: Up to 2 Years</a:t>
            </a:r>
          </a:p>
          <a:p>
            <a:pPr marL="344488" lvl="1" indent="0">
              <a:lnSpc>
                <a:spcPct val="107000"/>
              </a:lnSpc>
              <a:spcAft>
                <a:spcPts val="800"/>
              </a:spcAft>
              <a:buNone/>
            </a:pPr>
            <a:endParaRPr lang="en-US" dirty="0">
              <a:latin typeface="+mn-lt"/>
            </a:endParaRPr>
          </a:p>
          <a:p>
            <a:pPr lvl="0"/>
            <a:r>
              <a:rPr lang="en-US" sz="1800" dirty="0">
                <a:latin typeface="+mn-lt"/>
              </a:rPr>
              <a:t>How it Works</a:t>
            </a:r>
          </a:p>
          <a:p>
            <a:pPr lvl="1"/>
            <a:r>
              <a:rPr lang="en-US" sz="1600" dirty="0">
                <a:solidFill>
                  <a:srgbClr val="000000"/>
                </a:solidFill>
                <a:latin typeface="+mn-lt"/>
              </a:rPr>
              <a:t>No minimum draw required</a:t>
            </a:r>
          </a:p>
          <a:p>
            <a:pPr lvl="1"/>
            <a:r>
              <a:rPr lang="en-US" sz="1600" dirty="0">
                <a:solidFill>
                  <a:srgbClr val="000000"/>
                </a:solidFill>
                <a:latin typeface="+mn-lt"/>
              </a:rPr>
              <a:t>No zero-balance requirement</a:t>
            </a:r>
          </a:p>
          <a:p>
            <a:pPr lvl="1"/>
            <a:r>
              <a:rPr lang="en-US" sz="1600" dirty="0">
                <a:solidFill>
                  <a:srgbClr val="000000"/>
                </a:solidFill>
                <a:latin typeface="+mn-lt"/>
              </a:rPr>
              <a:t>Funds available same-day/next day</a:t>
            </a:r>
          </a:p>
          <a:p>
            <a:pPr lvl="1"/>
            <a:r>
              <a:rPr lang="en-US" sz="1600" dirty="0">
                <a:solidFill>
                  <a:srgbClr val="000000"/>
                </a:solidFill>
                <a:latin typeface="+mn-lt"/>
              </a:rPr>
              <a:t>Draw and Pay down to meet your cash needs - </a:t>
            </a:r>
            <a:r>
              <a:rPr lang="en-US" sz="1600" u="sng" dirty="0">
                <a:solidFill>
                  <a:srgbClr val="000000"/>
                </a:solidFill>
                <a:latin typeface="+mn-lt"/>
              </a:rPr>
              <a:t>use exactly what you need when you need it, thus minimizing cost</a:t>
            </a:r>
          </a:p>
          <a:p>
            <a:pPr lvl="1"/>
            <a:r>
              <a:rPr lang="en-US" sz="1600" dirty="0">
                <a:solidFill>
                  <a:srgbClr val="000000"/>
                </a:solidFill>
                <a:latin typeface="+mn-lt"/>
              </a:rPr>
              <a:t>Payments: monthly interest only auto-collected; principal due at end of term</a:t>
            </a:r>
          </a:p>
        </p:txBody>
      </p:sp>
      <p:sp>
        <p:nvSpPr>
          <p:cNvPr id="4" name="TextBox 3"/>
          <p:cNvSpPr txBox="1"/>
          <p:nvPr/>
        </p:nvSpPr>
        <p:spPr>
          <a:xfrm>
            <a:off x="5830956" y="6109252"/>
            <a:ext cx="5508239" cy="215444"/>
          </a:xfrm>
          <a:prstGeom prst="rect">
            <a:avLst/>
          </a:prstGeom>
          <a:noFill/>
        </p:spPr>
        <p:txBody>
          <a:bodyPr wrap="none" rtlCol="0">
            <a:spAutoFit/>
          </a:bodyPr>
          <a:lstStyle/>
          <a:p>
            <a:r>
              <a:rPr lang="en-US" sz="800" dirty="0"/>
              <a:t>Loans and lines of credit are subject to underwriting guidelines and other terms and conditions. Not an offer of credit.</a:t>
            </a:r>
          </a:p>
        </p:txBody>
      </p:sp>
      <p:sp>
        <p:nvSpPr>
          <p:cNvPr id="5" name="Title 4"/>
          <p:cNvSpPr>
            <a:spLocks noGrp="1"/>
          </p:cNvSpPr>
          <p:nvPr>
            <p:ph type="title"/>
          </p:nvPr>
        </p:nvSpPr>
        <p:spPr/>
        <p:txBody>
          <a:bodyPr/>
          <a:lstStyle/>
          <a:p>
            <a:r>
              <a:rPr lang="en-US" dirty="0"/>
              <a:t>Charter school line of credit</a:t>
            </a:r>
          </a:p>
        </p:txBody>
      </p:sp>
    </p:spTree>
    <p:extLst>
      <p:ext uri="{BB962C8B-B14F-4D97-AF65-F5344CB8AC3E}">
        <p14:creationId xmlns:p14="http://schemas.microsoft.com/office/powerpoint/2010/main" val="1054971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71" y="624688"/>
            <a:ext cx="11408835" cy="456446"/>
          </a:xfrm>
        </p:spPr>
        <p:txBody>
          <a:bodyPr/>
          <a:lstStyle/>
          <a:p>
            <a:r>
              <a:rPr lang="en-US" dirty="0">
                <a:solidFill>
                  <a:srgbClr val="000000"/>
                </a:solidFill>
              </a:rPr>
              <a:t>Additional financing options</a:t>
            </a:r>
          </a:p>
        </p:txBody>
      </p:sp>
      <p:sp>
        <p:nvSpPr>
          <p:cNvPr id="3" name="Content Placeholder 2"/>
          <p:cNvSpPr>
            <a:spLocks noGrp="1"/>
          </p:cNvSpPr>
          <p:nvPr>
            <p:ph sz="quarter" idx="11"/>
          </p:nvPr>
        </p:nvSpPr>
        <p:spPr>
          <a:xfrm>
            <a:off x="672971" y="1264906"/>
            <a:ext cx="10972800" cy="4773613"/>
          </a:xfrm>
        </p:spPr>
        <p:txBody>
          <a:bodyPr>
            <a:normAutofit/>
          </a:bodyPr>
          <a:lstStyle/>
          <a:p>
            <a:pPr lvl="0"/>
            <a:r>
              <a:rPr lang="en-US" sz="1800" dirty="0"/>
              <a:t>Deferrals: </a:t>
            </a:r>
            <a:r>
              <a:rPr lang="en-US" sz="1800" b="0" dirty="0">
                <a:solidFill>
                  <a:schemeClr val="tx1"/>
                </a:solidFill>
              </a:rPr>
              <a:t>the line of credit is designed to cover deferrals</a:t>
            </a:r>
          </a:p>
          <a:p>
            <a:pPr lvl="0"/>
            <a:endParaRPr lang="en-US" sz="1800" b="0" dirty="0"/>
          </a:p>
          <a:p>
            <a:pPr lvl="0"/>
            <a:r>
              <a:rPr lang="en-US" sz="1800" dirty="0"/>
              <a:t>Real Estate/Facilities</a:t>
            </a:r>
          </a:p>
          <a:p>
            <a:pPr lvl="1"/>
            <a:r>
              <a:rPr lang="en-US" sz="1600" dirty="0">
                <a:solidFill>
                  <a:srgbClr val="000000"/>
                </a:solidFill>
              </a:rPr>
              <a:t>Loan based on appraisal</a:t>
            </a:r>
          </a:p>
          <a:p>
            <a:pPr lvl="1"/>
            <a:r>
              <a:rPr lang="en-US" sz="1600" dirty="0">
                <a:solidFill>
                  <a:srgbClr val="000000"/>
                </a:solidFill>
              </a:rPr>
              <a:t>Line of Credit can support as needed</a:t>
            </a:r>
          </a:p>
          <a:p>
            <a:pPr lvl="0"/>
            <a:endParaRPr lang="en-US" dirty="0"/>
          </a:p>
          <a:p>
            <a:pPr lvl="0"/>
            <a:r>
              <a:rPr lang="en-US" sz="1800" dirty="0"/>
              <a:t>Term Loan</a:t>
            </a:r>
          </a:p>
          <a:p>
            <a:pPr lvl="1"/>
            <a:r>
              <a:rPr lang="en-US" sz="1600" dirty="0">
                <a:solidFill>
                  <a:srgbClr val="000000"/>
                </a:solidFill>
              </a:rPr>
              <a:t>Fixed Rate over a specified number of years</a:t>
            </a:r>
          </a:p>
          <a:p>
            <a:pPr lvl="1"/>
            <a:r>
              <a:rPr lang="en-US" sz="1600" dirty="0">
                <a:solidFill>
                  <a:srgbClr val="000000"/>
                </a:solidFill>
              </a:rPr>
              <a:t>Monthly payment of principal and interest</a:t>
            </a:r>
          </a:p>
          <a:p>
            <a:pPr lvl="0"/>
            <a:endParaRPr lang="en-US" dirty="0"/>
          </a:p>
          <a:p>
            <a:endParaRPr lang="en-US" dirty="0"/>
          </a:p>
          <a:p>
            <a:pPr marL="344488" lvl="1" indent="0">
              <a:buNone/>
            </a:pPr>
            <a:endParaRPr lang="en-US" dirty="0"/>
          </a:p>
        </p:txBody>
      </p:sp>
      <p:sp>
        <p:nvSpPr>
          <p:cNvPr id="4" name="TextBox 3"/>
          <p:cNvSpPr txBox="1"/>
          <p:nvPr/>
        </p:nvSpPr>
        <p:spPr>
          <a:xfrm>
            <a:off x="5830956" y="6109252"/>
            <a:ext cx="5508239" cy="215444"/>
          </a:xfrm>
          <a:prstGeom prst="rect">
            <a:avLst/>
          </a:prstGeom>
          <a:noFill/>
        </p:spPr>
        <p:txBody>
          <a:bodyPr wrap="none" rtlCol="0">
            <a:spAutoFit/>
          </a:bodyPr>
          <a:lstStyle/>
          <a:p>
            <a:r>
              <a:rPr lang="en-US" sz="800" dirty="0"/>
              <a:t>Loans and lines of credit are subject to underwriting guidelines and other terms and conditions. Not an offer of credit.</a:t>
            </a:r>
          </a:p>
        </p:txBody>
      </p:sp>
    </p:spTree>
    <p:extLst>
      <p:ext uri="{BB962C8B-B14F-4D97-AF65-F5344CB8AC3E}">
        <p14:creationId xmlns:p14="http://schemas.microsoft.com/office/powerpoint/2010/main" val="150525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7058D-5FF3-8C4A-8B93-9694E6CA7201}"/>
              </a:ext>
            </a:extLst>
          </p:cNvPr>
          <p:cNvSpPr>
            <a:spLocks noGrp="1"/>
          </p:cNvSpPr>
          <p:nvPr>
            <p:ph type="body" sz="quarter" idx="12"/>
          </p:nvPr>
        </p:nvSpPr>
        <p:spPr>
          <a:xfrm>
            <a:off x="2897187" y="2621097"/>
            <a:ext cx="8689567" cy="1679427"/>
          </a:xfrm>
        </p:spPr>
        <p:txBody>
          <a:bodyPr>
            <a:noAutofit/>
          </a:bodyPr>
          <a:lstStyle/>
          <a:p>
            <a:pPr defTabSz="1200150">
              <a:lnSpc>
                <a:spcPct val="90000"/>
              </a:lnSpc>
              <a:spcAft>
                <a:spcPct val="35000"/>
              </a:spcAft>
            </a:pPr>
            <a:r>
              <a:rPr lang="en-US" dirty="0">
                <a:cs typeface="Arial" panose="020B0604020202020204" pitchFamily="34" charset="0"/>
              </a:rPr>
              <a:t>APPENDIX A: </a:t>
            </a:r>
            <a:br>
              <a:rPr lang="en-US" dirty="0">
                <a:cs typeface="Arial" panose="020B0604020202020204" pitchFamily="34" charset="0"/>
              </a:rPr>
            </a:br>
            <a:r>
              <a:rPr lang="en-US" dirty="0">
                <a:cs typeface="Arial" panose="020B0604020202020204" pitchFamily="34" charset="0"/>
              </a:rPr>
              <a:t>CHARTER TESTIMONIALS </a:t>
            </a:r>
          </a:p>
        </p:txBody>
      </p:sp>
      <p:sp>
        <p:nvSpPr>
          <p:cNvPr id="4" name="Freeform 48">
            <a:extLst>
              <a:ext uri="{FF2B5EF4-FFF2-40B4-BE49-F238E27FC236}">
                <a16:creationId xmlns:a16="http://schemas.microsoft.com/office/drawing/2014/main" id="{B756B7F2-D6A2-8342-B30E-76F75DD3F3AE}"/>
              </a:ext>
            </a:extLst>
          </p:cNvPr>
          <p:cNvSpPr>
            <a:spLocks noChangeArrowheads="1"/>
          </p:cNvSpPr>
          <p:nvPr/>
        </p:nvSpPr>
        <p:spPr bwMode="auto">
          <a:xfrm>
            <a:off x="1834207" y="2957429"/>
            <a:ext cx="654669" cy="1006765"/>
          </a:xfrm>
          <a:custGeom>
            <a:avLst/>
            <a:gdLst>
              <a:gd name="T0" fmla="*/ 1692 w 3076"/>
              <a:gd name="T1" fmla="*/ 364 h 5099"/>
              <a:gd name="T2" fmla="*/ 277 w 3076"/>
              <a:gd name="T3" fmla="*/ 40 h 5099"/>
              <a:gd name="T4" fmla="*/ 293 w 3076"/>
              <a:gd name="T5" fmla="*/ 182 h 5099"/>
              <a:gd name="T6" fmla="*/ 253 w 3076"/>
              <a:gd name="T7" fmla="*/ 301 h 5099"/>
              <a:gd name="T8" fmla="*/ 198 w 3076"/>
              <a:gd name="T9" fmla="*/ 435 h 5099"/>
              <a:gd name="T10" fmla="*/ 142 w 3076"/>
              <a:gd name="T11" fmla="*/ 546 h 5099"/>
              <a:gd name="T12" fmla="*/ 24 w 3076"/>
              <a:gd name="T13" fmla="*/ 696 h 5099"/>
              <a:gd name="T14" fmla="*/ 79 w 3076"/>
              <a:gd name="T15" fmla="*/ 878 h 5099"/>
              <a:gd name="T16" fmla="*/ 127 w 3076"/>
              <a:gd name="T17" fmla="*/ 1083 h 5099"/>
              <a:gd name="T18" fmla="*/ 87 w 3076"/>
              <a:gd name="T19" fmla="*/ 1234 h 5099"/>
              <a:gd name="T20" fmla="*/ 63 w 3076"/>
              <a:gd name="T21" fmla="*/ 1408 h 5099"/>
              <a:gd name="T22" fmla="*/ 119 w 3076"/>
              <a:gd name="T23" fmla="*/ 1581 h 5099"/>
              <a:gd name="T24" fmla="*/ 198 w 3076"/>
              <a:gd name="T25" fmla="*/ 1708 h 5099"/>
              <a:gd name="T26" fmla="*/ 245 w 3076"/>
              <a:gd name="T27" fmla="*/ 1819 h 5099"/>
              <a:gd name="T28" fmla="*/ 213 w 3076"/>
              <a:gd name="T29" fmla="*/ 1945 h 5099"/>
              <a:gd name="T30" fmla="*/ 340 w 3076"/>
              <a:gd name="T31" fmla="*/ 2064 h 5099"/>
              <a:gd name="T32" fmla="*/ 380 w 3076"/>
              <a:gd name="T33" fmla="*/ 1985 h 5099"/>
              <a:gd name="T34" fmla="*/ 459 w 3076"/>
              <a:gd name="T35" fmla="*/ 1961 h 5099"/>
              <a:gd name="T36" fmla="*/ 403 w 3076"/>
              <a:gd name="T37" fmla="*/ 2048 h 5099"/>
              <a:gd name="T38" fmla="*/ 459 w 3076"/>
              <a:gd name="T39" fmla="*/ 2198 h 5099"/>
              <a:gd name="T40" fmla="*/ 411 w 3076"/>
              <a:gd name="T41" fmla="*/ 2230 h 5099"/>
              <a:gd name="T42" fmla="*/ 332 w 3076"/>
              <a:gd name="T43" fmla="*/ 2167 h 5099"/>
              <a:gd name="T44" fmla="*/ 308 w 3076"/>
              <a:gd name="T45" fmla="*/ 2325 h 5099"/>
              <a:gd name="T46" fmla="*/ 380 w 3076"/>
              <a:gd name="T47" fmla="*/ 2498 h 5099"/>
              <a:gd name="T48" fmla="*/ 482 w 3076"/>
              <a:gd name="T49" fmla="*/ 2578 h 5099"/>
              <a:gd name="T50" fmla="*/ 403 w 3076"/>
              <a:gd name="T51" fmla="*/ 2712 h 5099"/>
              <a:gd name="T52" fmla="*/ 451 w 3076"/>
              <a:gd name="T53" fmla="*/ 2933 h 5099"/>
              <a:gd name="T54" fmla="*/ 514 w 3076"/>
              <a:gd name="T55" fmla="*/ 3067 h 5099"/>
              <a:gd name="T56" fmla="*/ 553 w 3076"/>
              <a:gd name="T57" fmla="*/ 3169 h 5099"/>
              <a:gd name="T58" fmla="*/ 617 w 3076"/>
              <a:gd name="T59" fmla="*/ 3296 h 5099"/>
              <a:gd name="T60" fmla="*/ 640 w 3076"/>
              <a:gd name="T61" fmla="*/ 3438 h 5099"/>
              <a:gd name="T62" fmla="*/ 672 w 3076"/>
              <a:gd name="T63" fmla="*/ 3580 h 5099"/>
              <a:gd name="T64" fmla="*/ 640 w 3076"/>
              <a:gd name="T65" fmla="*/ 3731 h 5099"/>
              <a:gd name="T66" fmla="*/ 743 w 3076"/>
              <a:gd name="T67" fmla="*/ 3818 h 5099"/>
              <a:gd name="T68" fmla="*/ 972 w 3076"/>
              <a:gd name="T69" fmla="*/ 3913 h 5099"/>
              <a:gd name="T70" fmla="*/ 1139 w 3076"/>
              <a:gd name="T71" fmla="*/ 4063 h 5099"/>
              <a:gd name="T72" fmla="*/ 1352 w 3076"/>
              <a:gd name="T73" fmla="*/ 4173 h 5099"/>
              <a:gd name="T74" fmla="*/ 1439 w 3076"/>
              <a:gd name="T75" fmla="*/ 4355 h 5099"/>
              <a:gd name="T76" fmla="*/ 1676 w 3076"/>
              <a:gd name="T77" fmla="*/ 4561 h 5099"/>
              <a:gd name="T78" fmla="*/ 1731 w 3076"/>
              <a:gd name="T79" fmla="*/ 4980 h 5099"/>
              <a:gd name="T80" fmla="*/ 2696 w 3076"/>
              <a:gd name="T81" fmla="*/ 5098 h 5099"/>
              <a:gd name="T82" fmla="*/ 2799 w 3076"/>
              <a:gd name="T83" fmla="*/ 5067 h 5099"/>
              <a:gd name="T84" fmla="*/ 2799 w 3076"/>
              <a:gd name="T85" fmla="*/ 4956 h 5099"/>
              <a:gd name="T86" fmla="*/ 2767 w 3076"/>
              <a:gd name="T87" fmla="*/ 4885 h 5099"/>
              <a:gd name="T88" fmla="*/ 2822 w 3076"/>
              <a:gd name="T89" fmla="*/ 4766 h 5099"/>
              <a:gd name="T90" fmla="*/ 2909 w 3076"/>
              <a:gd name="T91" fmla="*/ 4529 h 5099"/>
              <a:gd name="T92" fmla="*/ 3067 w 3076"/>
              <a:gd name="T93" fmla="*/ 4411 h 5099"/>
              <a:gd name="T94" fmla="*/ 2996 w 3076"/>
              <a:gd name="T95" fmla="*/ 4237 h 5099"/>
              <a:gd name="T96" fmla="*/ 2933 w 3076"/>
              <a:gd name="T97" fmla="*/ 4086 h 5099"/>
              <a:gd name="T98" fmla="*/ 1344 w 3076"/>
              <a:gd name="T99" fmla="*/ 1763 h 5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6" h="5099">
                <a:moveTo>
                  <a:pt x="1692" y="364"/>
                </a:moveTo>
                <a:lnTo>
                  <a:pt x="1692" y="364"/>
                </a:lnTo>
                <a:cubicBezTo>
                  <a:pt x="1036" y="206"/>
                  <a:pt x="530" y="64"/>
                  <a:pt x="308" y="0"/>
                </a:cubicBezTo>
                <a:cubicBezTo>
                  <a:pt x="316" y="32"/>
                  <a:pt x="277" y="40"/>
                  <a:pt x="277" y="40"/>
                </a:cubicBezTo>
                <a:cubicBezTo>
                  <a:pt x="277" y="40"/>
                  <a:pt x="229" y="64"/>
                  <a:pt x="253" y="103"/>
                </a:cubicBezTo>
                <a:cubicBezTo>
                  <a:pt x="277" y="151"/>
                  <a:pt x="308" y="151"/>
                  <a:pt x="293" y="182"/>
                </a:cubicBezTo>
                <a:cubicBezTo>
                  <a:pt x="285" y="214"/>
                  <a:pt x="269" y="214"/>
                  <a:pt x="261" y="246"/>
                </a:cubicBezTo>
                <a:cubicBezTo>
                  <a:pt x="261" y="285"/>
                  <a:pt x="277" y="285"/>
                  <a:pt x="253" y="301"/>
                </a:cubicBezTo>
                <a:cubicBezTo>
                  <a:pt x="237" y="317"/>
                  <a:pt x="213" y="333"/>
                  <a:pt x="206" y="364"/>
                </a:cubicBezTo>
                <a:cubicBezTo>
                  <a:pt x="198" y="396"/>
                  <a:pt x="213" y="404"/>
                  <a:pt x="198" y="435"/>
                </a:cubicBezTo>
                <a:cubicBezTo>
                  <a:pt x="182" y="475"/>
                  <a:pt x="182" y="459"/>
                  <a:pt x="166" y="491"/>
                </a:cubicBezTo>
                <a:cubicBezTo>
                  <a:pt x="158" y="522"/>
                  <a:pt x="158" y="530"/>
                  <a:pt x="142" y="546"/>
                </a:cubicBezTo>
                <a:cubicBezTo>
                  <a:pt x="127" y="562"/>
                  <a:pt x="79" y="601"/>
                  <a:pt x="71" y="625"/>
                </a:cubicBezTo>
                <a:cubicBezTo>
                  <a:pt x="55" y="649"/>
                  <a:pt x="24" y="641"/>
                  <a:pt x="24" y="696"/>
                </a:cubicBezTo>
                <a:cubicBezTo>
                  <a:pt x="24" y="751"/>
                  <a:pt x="0" y="751"/>
                  <a:pt x="32" y="799"/>
                </a:cubicBezTo>
                <a:cubicBezTo>
                  <a:pt x="63" y="846"/>
                  <a:pt x="71" y="823"/>
                  <a:pt x="79" y="878"/>
                </a:cubicBezTo>
                <a:cubicBezTo>
                  <a:pt x="95" y="925"/>
                  <a:pt x="111" y="917"/>
                  <a:pt x="119" y="981"/>
                </a:cubicBezTo>
                <a:cubicBezTo>
                  <a:pt x="134" y="1036"/>
                  <a:pt x="127" y="1036"/>
                  <a:pt x="127" y="1083"/>
                </a:cubicBezTo>
                <a:cubicBezTo>
                  <a:pt x="127" y="1131"/>
                  <a:pt x="150" y="1147"/>
                  <a:pt x="119" y="1178"/>
                </a:cubicBezTo>
                <a:cubicBezTo>
                  <a:pt x="87" y="1202"/>
                  <a:pt x="71" y="1194"/>
                  <a:pt x="87" y="1234"/>
                </a:cubicBezTo>
                <a:cubicBezTo>
                  <a:pt x="103" y="1273"/>
                  <a:pt x="103" y="1273"/>
                  <a:pt x="87" y="1313"/>
                </a:cubicBezTo>
                <a:cubicBezTo>
                  <a:pt x="71" y="1360"/>
                  <a:pt x="55" y="1384"/>
                  <a:pt x="63" y="1408"/>
                </a:cubicBezTo>
                <a:cubicBezTo>
                  <a:pt x="71" y="1431"/>
                  <a:pt x="16" y="1392"/>
                  <a:pt x="71" y="1471"/>
                </a:cubicBezTo>
                <a:cubicBezTo>
                  <a:pt x="127" y="1542"/>
                  <a:pt x="95" y="1550"/>
                  <a:pt x="119" y="1581"/>
                </a:cubicBezTo>
                <a:cubicBezTo>
                  <a:pt x="142" y="1613"/>
                  <a:pt x="158" y="1613"/>
                  <a:pt x="166" y="1653"/>
                </a:cubicBezTo>
                <a:cubicBezTo>
                  <a:pt x="174" y="1692"/>
                  <a:pt x="182" y="1684"/>
                  <a:pt x="198" y="1708"/>
                </a:cubicBezTo>
                <a:cubicBezTo>
                  <a:pt x="222" y="1724"/>
                  <a:pt x="213" y="1724"/>
                  <a:pt x="222" y="1763"/>
                </a:cubicBezTo>
                <a:cubicBezTo>
                  <a:pt x="229" y="1803"/>
                  <a:pt x="237" y="1779"/>
                  <a:pt x="245" y="1819"/>
                </a:cubicBezTo>
                <a:cubicBezTo>
                  <a:pt x="253" y="1850"/>
                  <a:pt x="245" y="1890"/>
                  <a:pt x="229" y="1898"/>
                </a:cubicBezTo>
                <a:cubicBezTo>
                  <a:pt x="213" y="1914"/>
                  <a:pt x="174" y="1937"/>
                  <a:pt x="213" y="1945"/>
                </a:cubicBezTo>
                <a:cubicBezTo>
                  <a:pt x="245" y="1945"/>
                  <a:pt x="261" y="1921"/>
                  <a:pt x="285" y="1977"/>
                </a:cubicBezTo>
                <a:cubicBezTo>
                  <a:pt x="308" y="2032"/>
                  <a:pt x="324" y="2056"/>
                  <a:pt x="340" y="2064"/>
                </a:cubicBezTo>
                <a:cubicBezTo>
                  <a:pt x="348" y="2072"/>
                  <a:pt x="380" y="2072"/>
                  <a:pt x="380" y="2040"/>
                </a:cubicBezTo>
                <a:cubicBezTo>
                  <a:pt x="380" y="2008"/>
                  <a:pt x="364" y="2016"/>
                  <a:pt x="380" y="1985"/>
                </a:cubicBezTo>
                <a:cubicBezTo>
                  <a:pt x="403" y="1953"/>
                  <a:pt x="387" y="1921"/>
                  <a:pt x="403" y="1929"/>
                </a:cubicBezTo>
                <a:cubicBezTo>
                  <a:pt x="427" y="1937"/>
                  <a:pt x="435" y="1945"/>
                  <a:pt x="459" y="1961"/>
                </a:cubicBezTo>
                <a:cubicBezTo>
                  <a:pt x="474" y="1977"/>
                  <a:pt x="451" y="2008"/>
                  <a:pt x="435" y="2008"/>
                </a:cubicBezTo>
                <a:cubicBezTo>
                  <a:pt x="411" y="2008"/>
                  <a:pt x="403" y="2024"/>
                  <a:pt x="403" y="2048"/>
                </a:cubicBezTo>
                <a:cubicBezTo>
                  <a:pt x="411" y="2064"/>
                  <a:pt x="427" y="2056"/>
                  <a:pt x="435" y="2087"/>
                </a:cubicBezTo>
                <a:cubicBezTo>
                  <a:pt x="443" y="2119"/>
                  <a:pt x="451" y="2158"/>
                  <a:pt x="459" y="2198"/>
                </a:cubicBezTo>
                <a:cubicBezTo>
                  <a:pt x="459" y="2238"/>
                  <a:pt x="482" y="2269"/>
                  <a:pt x="459" y="2269"/>
                </a:cubicBezTo>
                <a:cubicBezTo>
                  <a:pt x="435" y="2269"/>
                  <a:pt x="443" y="2293"/>
                  <a:pt x="411" y="2230"/>
                </a:cubicBezTo>
                <a:cubicBezTo>
                  <a:pt x="380" y="2158"/>
                  <a:pt x="380" y="2158"/>
                  <a:pt x="364" y="2143"/>
                </a:cubicBezTo>
                <a:cubicBezTo>
                  <a:pt x="340" y="2127"/>
                  <a:pt x="332" y="2135"/>
                  <a:pt x="332" y="2167"/>
                </a:cubicBezTo>
                <a:cubicBezTo>
                  <a:pt x="332" y="2206"/>
                  <a:pt x="348" y="2214"/>
                  <a:pt x="332" y="2253"/>
                </a:cubicBezTo>
                <a:cubicBezTo>
                  <a:pt x="324" y="2293"/>
                  <a:pt x="308" y="2285"/>
                  <a:pt x="308" y="2325"/>
                </a:cubicBezTo>
                <a:cubicBezTo>
                  <a:pt x="308" y="2364"/>
                  <a:pt x="300" y="2411"/>
                  <a:pt x="332" y="2443"/>
                </a:cubicBezTo>
                <a:cubicBezTo>
                  <a:pt x="356" y="2475"/>
                  <a:pt x="348" y="2451"/>
                  <a:pt x="380" y="2498"/>
                </a:cubicBezTo>
                <a:cubicBezTo>
                  <a:pt x="419" y="2538"/>
                  <a:pt x="403" y="2514"/>
                  <a:pt x="443" y="2522"/>
                </a:cubicBezTo>
                <a:cubicBezTo>
                  <a:pt x="490" y="2530"/>
                  <a:pt x="498" y="2522"/>
                  <a:pt x="482" y="2578"/>
                </a:cubicBezTo>
                <a:cubicBezTo>
                  <a:pt x="474" y="2633"/>
                  <a:pt x="474" y="2664"/>
                  <a:pt x="427" y="2672"/>
                </a:cubicBezTo>
                <a:cubicBezTo>
                  <a:pt x="372" y="2680"/>
                  <a:pt x="403" y="2672"/>
                  <a:pt x="403" y="2712"/>
                </a:cubicBezTo>
                <a:cubicBezTo>
                  <a:pt x="395" y="2759"/>
                  <a:pt x="387" y="2846"/>
                  <a:pt x="411" y="2870"/>
                </a:cubicBezTo>
                <a:cubicBezTo>
                  <a:pt x="435" y="2894"/>
                  <a:pt x="443" y="2902"/>
                  <a:pt x="451" y="2933"/>
                </a:cubicBezTo>
                <a:cubicBezTo>
                  <a:pt x="466" y="2972"/>
                  <a:pt x="482" y="2996"/>
                  <a:pt x="498" y="3003"/>
                </a:cubicBezTo>
                <a:cubicBezTo>
                  <a:pt x="522" y="3011"/>
                  <a:pt x="506" y="3035"/>
                  <a:pt x="514" y="3067"/>
                </a:cubicBezTo>
                <a:cubicBezTo>
                  <a:pt x="514" y="3098"/>
                  <a:pt x="522" y="3106"/>
                  <a:pt x="530" y="3114"/>
                </a:cubicBezTo>
                <a:cubicBezTo>
                  <a:pt x="546" y="3130"/>
                  <a:pt x="538" y="3130"/>
                  <a:pt x="553" y="3169"/>
                </a:cubicBezTo>
                <a:cubicBezTo>
                  <a:pt x="561" y="3209"/>
                  <a:pt x="561" y="3177"/>
                  <a:pt x="569" y="3217"/>
                </a:cubicBezTo>
                <a:cubicBezTo>
                  <a:pt x="585" y="3249"/>
                  <a:pt x="585" y="3280"/>
                  <a:pt x="617" y="3296"/>
                </a:cubicBezTo>
                <a:cubicBezTo>
                  <a:pt x="640" y="3312"/>
                  <a:pt x="672" y="3336"/>
                  <a:pt x="656" y="3359"/>
                </a:cubicBezTo>
                <a:cubicBezTo>
                  <a:pt x="633" y="3391"/>
                  <a:pt x="617" y="3422"/>
                  <a:pt x="640" y="3438"/>
                </a:cubicBezTo>
                <a:cubicBezTo>
                  <a:pt x="664" y="3454"/>
                  <a:pt x="696" y="3454"/>
                  <a:pt x="696" y="3509"/>
                </a:cubicBezTo>
                <a:cubicBezTo>
                  <a:pt x="696" y="3557"/>
                  <a:pt x="664" y="3541"/>
                  <a:pt x="672" y="3580"/>
                </a:cubicBezTo>
                <a:cubicBezTo>
                  <a:pt x="672" y="3620"/>
                  <a:pt x="656" y="3620"/>
                  <a:pt x="648" y="3660"/>
                </a:cubicBezTo>
                <a:cubicBezTo>
                  <a:pt x="648" y="3691"/>
                  <a:pt x="625" y="3707"/>
                  <a:pt x="640" y="3731"/>
                </a:cubicBezTo>
                <a:cubicBezTo>
                  <a:pt x="664" y="3754"/>
                  <a:pt x="680" y="3747"/>
                  <a:pt x="680" y="3778"/>
                </a:cubicBezTo>
                <a:cubicBezTo>
                  <a:pt x="680" y="3818"/>
                  <a:pt x="704" y="3818"/>
                  <a:pt x="743" y="3818"/>
                </a:cubicBezTo>
                <a:cubicBezTo>
                  <a:pt x="791" y="3818"/>
                  <a:pt x="830" y="3818"/>
                  <a:pt x="846" y="3849"/>
                </a:cubicBezTo>
                <a:cubicBezTo>
                  <a:pt x="862" y="3881"/>
                  <a:pt x="925" y="3920"/>
                  <a:pt x="972" y="3913"/>
                </a:cubicBezTo>
                <a:cubicBezTo>
                  <a:pt x="1028" y="3897"/>
                  <a:pt x="1043" y="3936"/>
                  <a:pt x="1059" y="3952"/>
                </a:cubicBezTo>
                <a:cubicBezTo>
                  <a:pt x="1075" y="3960"/>
                  <a:pt x="1115" y="4007"/>
                  <a:pt x="1139" y="4063"/>
                </a:cubicBezTo>
                <a:cubicBezTo>
                  <a:pt x="1154" y="4118"/>
                  <a:pt x="1194" y="4118"/>
                  <a:pt x="1217" y="4126"/>
                </a:cubicBezTo>
                <a:cubicBezTo>
                  <a:pt x="1233" y="4142"/>
                  <a:pt x="1273" y="4189"/>
                  <a:pt x="1352" y="4173"/>
                </a:cubicBezTo>
                <a:cubicBezTo>
                  <a:pt x="1423" y="4158"/>
                  <a:pt x="1392" y="4205"/>
                  <a:pt x="1392" y="4229"/>
                </a:cubicBezTo>
                <a:cubicBezTo>
                  <a:pt x="1399" y="4244"/>
                  <a:pt x="1376" y="4355"/>
                  <a:pt x="1439" y="4355"/>
                </a:cubicBezTo>
                <a:cubicBezTo>
                  <a:pt x="1494" y="4347"/>
                  <a:pt x="1510" y="4324"/>
                  <a:pt x="1526" y="4379"/>
                </a:cubicBezTo>
                <a:cubicBezTo>
                  <a:pt x="1550" y="4434"/>
                  <a:pt x="1621" y="4529"/>
                  <a:pt x="1676" y="4561"/>
                </a:cubicBezTo>
                <a:cubicBezTo>
                  <a:pt x="1739" y="4600"/>
                  <a:pt x="1747" y="4814"/>
                  <a:pt x="1747" y="4877"/>
                </a:cubicBezTo>
                <a:cubicBezTo>
                  <a:pt x="1739" y="4940"/>
                  <a:pt x="1708" y="4956"/>
                  <a:pt x="1731" y="4980"/>
                </a:cubicBezTo>
                <a:cubicBezTo>
                  <a:pt x="1929" y="5003"/>
                  <a:pt x="2640" y="5083"/>
                  <a:pt x="2672" y="5090"/>
                </a:cubicBezTo>
                <a:cubicBezTo>
                  <a:pt x="2688" y="5090"/>
                  <a:pt x="2696" y="5098"/>
                  <a:pt x="2696" y="5098"/>
                </a:cubicBezTo>
                <a:cubicBezTo>
                  <a:pt x="2712" y="5098"/>
                  <a:pt x="2727" y="5098"/>
                  <a:pt x="2735" y="5098"/>
                </a:cubicBezTo>
                <a:cubicBezTo>
                  <a:pt x="2759" y="5098"/>
                  <a:pt x="2799" y="5090"/>
                  <a:pt x="2799" y="5067"/>
                </a:cubicBezTo>
                <a:cubicBezTo>
                  <a:pt x="2799" y="5035"/>
                  <a:pt x="2838" y="5051"/>
                  <a:pt x="2830" y="5011"/>
                </a:cubicBezTo>
                <a:cubicBezTo>
                  <a:pt x="2830" y="4972"/>
                  <a:pt x="2830" y="4972"/>
                  <a:pt x="2799" y="4956"/>
                </a:cubicBezTo>
                <a:cubicBezTo>
                  <a:pt x="2775" y="4940"/>
                  <a:pt x="2751" y="4956"/>
                  <a:pt x="2751" y="4932"/>
                </a:cubicBezTo>
                <a:cubicBezTo>
                  <a:pt x="2759" y="4901"/>
                  <a:pt x="2767" y="4924"/>
                  <a:pt x="2767" y="4885"/>
                </a:cubicBezTo>
                <a:cubicBezTo>
                  <a:pt x="2775" y="4845"/>
                  <a:pt x="2735" y="4837"/>
                  <a:pt x="2759" y="4806"/>
                </a:cubicBezTo>
                <a:cubicBezTo>
                  <a:pt x="2775" y="4774"/>
                  <a:pt x="2806" y="4782"/>
                  <a:pt x="2822" y="4766"/>
                </a:cubicBezTo>
                <a:cubicBezTo>
                  <a:pt x="2838" y="4743"/>
                  <a:pt x="2886" y="4679"/>
                  <a:pt x="2893" y="4632"/>
                </a:cubicBezTo>
                <a:cubicBezTo>
                  <a:pt x="2901" y="4584"/>
                  <a:pt x="2870" y="4553"/>
                  <a:pt x="2909" y="4529"/>
                </a:cubicBezTo>
                <a:cubicBezTo>
                  <a:pt x="2949" y="4506"/>
                  <a:pt x="2965" y="4466"/>
                  <a:pt x="3004" y="4442"/>
                </a:cubicBezTo>
                <a:cubicBezTo>
                  <a:pt x="3044" y="4426"/>
                  <a:pt x="3052" y="4434"/>
                  <a:pt x="3067" y="4411"/>
                </a:cubicBezTo>
                <a:cubicBezTo>
                  <a:pt x="3075" y="4387"/>
                  <a:pt x="3067" y="4355"/>
                  <a:pt x="3044" y="4339"/>
                </a:cubicBezTo>
                <a:cubicBezTo>
                  <a:pt x="3020" y="4324"/>
                  <a:pt x="3004" y="4260"/>
                  <a:pt x="2996" y="4237"/>
                </a:cubicBezTo>
                <a:cubicBezTo>
                  <a:pt x="2996" y="4213"/>
                  <a:pt x="2980" y="4197"/>
                  <a:pt x="2965" y="4158"/>
                </a:cubicBezTo>
                <a:cubicBezTo>
                  <a:pt x="2949" y="4126"/>
                  <a:pt x="2925" y="4126"/>
                  <a:pt x="2933" y="4086"/>
                </a:cubicBezTo>
                <a:cubicBezTo>
                  <a:pt x="2933" y="4063"/>
                  <a:pt x="2933" y="4055"/>
                  <a:pt x="2933" y="4039"/>
                </a:cubicBezTo>
                <a:cubicBezTo>
                  <a:pt x="1344" y="1763"/>
                  <a:pt x="1344" y="1763"/>
                  <a:pt x="1344" y="1763"/>
                </a:cubicBezTo>
                <a:lnTo>
                  <a:pt x="1692" y="364"/>
                </a:lnTo>
              </a:path>
            </a:pathLst>
          </a:custGeom>
          <a:noFill/>
          <a:ln>
            <a:solidFill>
              <a:schemeClr val="bg2"/>
            </a:solidFill>
          </a:ln>
          <a:effectLst/>
        </p:spPr>
        <p:txBody>
          <a:bodyPr wrap="none" anchor="ctr"/>
          <a:lstStyle/>
          <a:p>
            <a:pPr defTabSz="1219261" eaLnBrk="1" fontAlgn="auto" hangingPunct="1">
              <a:spcBef>
                <a:spcPts val="0"/>
              </a:spcBef>
              <a:spcAft>
                <a:spcPts val="0"/>
              </a:spcAft>
              <a:defRPr/>
            </a:pPr>
            <a:endParaRPr lang="en-US">
              <a:latin typeface="+mn-lt"/>
              <a:ea typeface="+mn-ea"/>
            </a:endParaRPr>
          </a:p>
        </p:txBody>
      </p:sp>
    </p:spTree>
    <p:extLst>
      <p:ext uri="{BB962C8B-B14F-4D97-AF65-F5344CB8AC3E}">
        <p14:creationId xmlns:p14="http://schemas.microsoft.com/office/powerpoint/2010/main" val="41517631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7367142" y="1580147"/>
            <a:ext cx="4007982" cy="540404"/>
          </a:xfrm>
          <a:prstGeom prst="rect">
            <a:avLst/>
          </a:prstGeom>
        </p:spPr>
        <p:txBody>
          <a:bodyPr wrap="square">
            <a:spAutoFit/>
          </a:bodyPr>
          <a:lstStyle/>
          <a:p>
            <a:pPr defTabSz="1200150">
              <a:lnSpc>
                <a:spcPct val="90000"/>
              </a:lnSpc>
              <a:spcAft>
                <a:spcPct val="35000"/>
              </a:spcAft>
            </a:pPr>
            <a:r>
              <a:rPr lang="en-US" sz="1600" b="1" dirty="0">
                <a:solidFill>
                  <a:schemeClr val="accent1"/>
                </a:solidFill>
                <a:latin typeface="Arial" panose="020B0604020202020204" pitchFamily="34" charset="0"/>
                <a:cs typeface="Arial" panose="020B0604020202020204" pitchFamily="34" charset="0"/>
              </a:rPr>
              <a:t>Banc of California: </a:t>
            </a:r>
            <a:br>
              <a:rPr lang="en-US" sz="1600" b="1" dirty="0">
                <a:solidFill>
                  <a:schemeClr val="accent1"/>
                </a:solidFill>
                <a:latin typeface="Arial" panose="020B0604020202020204" pitchFamily="34" charset="0"/>
                <a:cs typeface="Arial" panose="020B0604020202020204" pitchFamily="34" charset="0"/>
              </a:rPr>
            </a:br>
            <a:r>
              <a:rPr lang="en-US" sz="1600" dirty="0">
                <a:solidFill>
                  <a:schemeClr val="accent1"/>
                </a:solidFill>
                <a:latin typeface="Arial" panose="020B0604020202020204" pitchFamily="34" charset="0"/>
                <a:cs typeface="Arial" panose="020B0604020202020204" pitchFamily="34" charset="0"/>
              </a:rPr>
              <a:t>Who We Are</a:t>
            </a:r>
          </a:p>
        </p:txBody>
      </p:sp>
      <p:sp>
        <p:nvSpPr>
          <p:cNvPr id="90" name="Rectangle 89"/>
          <p:cNvSpPr/>
          <p:nvPr/>
        </p:nvSpPr>
        <p:spPr>
          <a:xfrm>
            <a:off x="1469202" y="2538181"/>
            <a:ext cx="2629292" cy="535531"/>
          </a:xfrm>
          <a:prstGeom prst="rect">
            <a:avLst/>
          </a:prstGeom>
        </p:spPr>
        <p:txBody>
          <a:bodyPr wrap="square">
            <a:spAutoFit/>
          </a:bodyPr>
          <a:lstStyle/>
          <a:p>
            <a:pPr defTabSz="1200150">
              <a:lnSpc>
                <a:spcPct val="90000"/>
              </a:lnSpc>
              <a:spcAft>
                <a:spcPct val="35000"/>
              </a:spcAft>
            </a:pPr>
            <a:r>
              <a:rPr lang="en-US" sz="1600" b="1" dirty="0">
                <a:solidFill>
                  <a:schemeClr val="accent1"/>
                </a:solidFill>
                <a:latin typeface="Arial" panose="020B0604020202020204" pitchFamily="34" charset="0"/>
                <a:cs typeface="Arial" panose="020B0604020202020204" pitchFamily="34" charset="0"/>
              </a:rPr>
              <a:t>Our Personalized Customer Approach</a:t>
            </a:r>
          </a:p>
        </p:txBody>
      </p:sp>
      <p:sp>
        <p:nvSpPr>
          <p:cNvPr id="91" name="Rectangle 90"/>
          <p:cNvSpPr/>
          <p:nvPr/>
        </p:nvSpPr>
        <p:spPr>
          <a:xfrm>
            <a:off x="7367142" y="3518940"/>
            <a:ext cx="2718690" cy="757130"/>
          </a:xfrm>
          <a:prstGeom prst="rect">
            <a:avLst/>
          </a:prstGeom>
        </p:spPr>
        <p:txBody>
          <a:bodyPr wrap="square">
            <a:spAutoFit/>
          </a:bodyPr>
          <a:lstStyle/>
          <a:p>
            <a:pPr defTabSz="1200150">
              <a:lnSpc>
                <a:spcPct val="90000"/>
              </a:lnSpc>
              <a:spcAft>
                <a:spcPct val="35000"/>
              </a:spcAft>
            </a:pPr>
            <a:r>
              <a:rPr lang="en-US" sz="1600" b="1" dirty="0">
                <a:solidFill>
                  <a:schemeClr val="accent1"/>
                </a:solidFill>
                <a:latin typeface="Arial" panose="020B0604020202020204" pitchFamily="34" charset="0"/>
                <a:cs typeface="Arial" panose="020B0604020202020204" pitchFamily="34" charset="0"/>
              </a:rPr>
              <a:t>Financial Stability &amp; Predictability for Charter Public Schools</a:t>
            </a:r>
          </a:p>
        </p:txBody>
      </p:sp>
      <p:sp>
        <p:nvSpPr>
          <p:cNvPr id="92" name="Rectangle 91"/>
          <p:cNvSpPr>
            <a:spLocks/>
          </p:cNvSpPr>
          <p:nvPr/>
        </p:nvSpPr>
        <p:spPr>
          <a:xfrm>
            <a:off x="1820254" y="4482756"/>
            <a:ext cx="2172311" cy="535531"/>
          </a:xfrm>
          <a:prstGeom prst="rect">
            <a:avLst/>
          </a:prstGeom>
        </p:spPr>
        <p:txBody>
          <a:bodyPr wrap="square">
            <a:spAutoFit/>
          </a:bodyPr>
          <a:lstStyle/>
          <a:p>
            <a:pPr algn="r" defTabSz="1200150">
              <a:lnSpc>
                <a:spcPct val="90000"/>
              </a:lnSpc>
              <a:spcAft>
                <a:spcPct val="35000"/>
              </a:spcAft>
            </a:pPr>
            <a:r>
              <a:rPr lang="en-US" sz="1600" b="1" dirty="0">
                <a:solidFill>
                  <a:schemeClr val="accent1"/>
                </a:solidFill>
                <a:latin typeface="Arial" panose="020B0604020202020204" pitchFamily="34" charset="0"/>
                <a:cs typeface="Arial" panose="020B0604020202020204" pitchFamily="34" charset="0"/>
              </a:rPr>
              <a:t>Appendix A: </a:t>
            </a:r>
            <a:br>
              <a:rPr lang="en-US" sz="1600" dirty="0">
                <a:solidFill>
                  <a:schemeClr val="accent1"/>
                </a:solidFill>
                <a:latin typeface="Arial" panose="020B0604020202020204" pitchFamily="34" charset="0"/>
                <a:cs typeface="Arial" panose="020B0604020202020204" pitchFamily="34" charset="0"/>
              </a:rPr>
            </a:br>
            <a:r>
              <a:rPr lang="en-US" sz="1600" dirty="0">
                <a:solidFill>
                  <a:schemeClr val="accent1"/>
                </a:solidFill>
                <a:latin typeface="Arial" panose="020B0604020202020204" pitchFamily="34" charset="0"/>
                <a:cs typeface="Arial" panose="020B0604020202020204" pitchFamily="34" charset="0"/>
              </a:rPr>
              <a:t>Testimonials </a:t>
            </a:r>
          </a:p>
        </p:txBody>
      </p:sp>
      <p:sp>
        <p:nvSpPr>
          <p:cNvPr id="93" name="Rectangle 92"/>
          <p:cNvSpPr>
            <a:spLocks/>
          </p:cNvSpPr>
          <p:nvPr/>
        </p:nvSpPr>
        <p:spPr>
          <a:xfrm>
            <a:off x="7367142" y="5459126"/>
            <a:ext cx="2833497" cy="540404"/>
          </a:xfrm>
          <a:prstGeom prst="rect">
            <a:avLst/>
          </a:prstGeom>
        </p:spPr>
        <p:txBody>
          <a:bodyPr wrap="square">
            <a:spAutoFit/>
          </a:bodyPr>
          <a:lstStyle/>
          <a:p>
            <a:pPr defTabSz="1200150">
              <a:lnSpc>
                <a:spcPct val="90000"/>
              </a:lnSpc>
              <a:spcAft>
                <a:spcPct val="35000"/>
              </a:spcAft>
            </a:pPr>
            <a:r>
              <a:rPr lang="en-US" sz="1600" b="1" dirty="0">
                <a:solidFill>
                  <a:schemeClr val="accent1"/>
                </a:solidFill>
                <a:latin typeface="Arial" panose="020B0604020202020204" pitchFamily="34" charset="0"/>
                <a:cs typeface="Arial" panose="020B0604020202020204" pitchFamily="34" charset="0"/>
              </a:rPr>
              <a:t>Appendix B: </a:t>
            </a:r>
            <a:br>
              <a:rPr lang="en-US" sz="1600" b="1" dirty="0">
                <a:solidFill>
                  <a:schemeClr val="accent1"/>
                </a:solidFill>
                <a:latin typeface="Arial" panose="020B0604020202020204" pitchFamily="34" charset="0"/>
                <a:cs typeface="Arial" panose="020B0604020202020204" pitchFamily="34" charset="0"/>
              </a:rPr>
            </a:br>
            <a:r>
              <a:rPr lang="en-US" sz="1600" dirty="0">
                <a:solidFill>
                  <a:schemeClr val="accent1"/>
                </a:solidFill>
                <a:latin typeface="Arial" panose="020B0604020202020204" pitchFamily="34" charset="0"/>
                <a:cs typeface="Arial" panose="020B0604020202020204" pitchFamily="34" charset="0"/>
              </a:rPr>
              <a:t>BOC Foundation</a:t>
            </a:r>
          </a:p>
        </p:txBody>
      </p:sp>
      <p:sp>
        <p:nvSpPr>
          <p:cNvPr id="82" name="iṡļiḓê">
            <a:extLst>
              <a:ext uri="{FF2B5EF4-FFF2-40B4-BE49-F238E27FC236}">
                <a16:creationId xmlns:a16="http://schemas.microsoft.com/office/drawing/2014/main" id="{0F7EFAD1-FF61-4425-9F3D-E8B2D1525FBA}"/>
              </a:ext>
            </a:extLst>
          </p:cNvPr>
          <p:cNvSpPr/>
          <p:nvPr/>
        </p:nvSpPr>
        <p:spPr>
          <a:xfrm>
            <a:off x="5376790" y="1367409"/>
            <a:ext cx="720000" cy="720000"/>
          </a:xfrm>
          <a:prstGeom prst="ellipse">
            <a:avLst/>
          </a:prstGeom>
          <a:solidFill>
            <a:schemeClr val="accent1"/>
          </a:solidFill>
          <a:ln w="1905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sp>
        <p:nvSpPr>
          <p:cNvPr id="80" name="i$ḷíḋè">
            <a:extLst>
              <a:ext uri="{FF2B5EF4-FFF2-40B4-BE49-F238E27FC236}">
                <a16:creationId xmlns:a16="http://schemas.microsoft.com/office/drawing/2014/main" id="{5FB30BD2-1BB2-4D81-845C-43562A932AC1}"/>
              </a:ext>
            </a:extLst>
          </p:cNvPr>
          <p:cNvSpPr/>
          <p:nvPr/>
        </p:nvSpPr>
        <p:spPr>
          <a:xfrm>
            <a:off x="5400183" y="3315227"/>
            <a:ext cx="720000" cy="720000"/>
          </a:xfrm>
          <a:prstGeom prst="ellipse">
            <a:avLst/>
          </a:prstGeom>
          <a:solidFill>
            <a:schemeClr val="accent1"/>
          </a:solidFill>
          <a:ln w="1905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sp>
        <p:nvSpPr>
          <p:cNvPr id="78" name="iśḻïḋe">
            <a:extLst>
              <a:ext uri="{FF2B5EF4-FFF2-40B4-BE49-F238E27FC236}">
                <a16:creationId xmlns:a16="http://schemas.microsoft.com/office/drawing/2014/main" id="{7046B610-0C4C-4661-B442-A921BAB4E1B8}"/>
              </a:ext>
            </a:extLst>
          </p:cNvPr>
          <p:cNvSpPr/>
          <p:nvPr/>
        </p:nvSpPr>
        <p:spPr>
          <a:xfrm>
            <a:off x="5374478" y="2344552"/>
            <a:ext cx="720000" cy="720000"/>
          </a:xfrm>
          <a:prstGeom prst="ellipse">
            <a:avLst/>
          </a:prstGeom>
          <a:solidFill>
            <a:schemeClr val="accent1"/>
          </a:solidFill>
          <a:ln w="1905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sp>
        <p:nvSpPr>
          <p:cNvPr id="76" name="iṧḷíḓe">
            <a:extLst>
              <a:ext uri="{FF2B5EF4-FFF2-40B4-BE49-F238E27FC236}">
                <a16:creationId xmlns:a16="http://schemas.microsoft.com/office/drawing/2014/main" id="{E7A7C0F7-01AF-4D21-AAA8-AB77E234BB7E}"/>
              </a:ext>
            </a:extLst>
          </p:cNvPr>
          <p:cNvSpPr/>
          <p:nvPr/>
        </p:nvSpPr>
        <p:spPr>
          <a:xfrm>
            <a:off x="5374478" y="4278397"/>
            <a:ext cx="720000" cy="720000"/>
          </a:xfrm>
          <a:prstGeom prst="ellipse">
            <a:avLst/>
          </a:prstGeom>
          <a:solidFill>
            <a:schemeClr val="accent1"/>
          </a:solidFill>
          <a:ln w="1905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cxnSp>
        <p:nvCxnSpPr>
          <p:cNvPr id="53" name="直接连接符 55">
            <a:extLst>
              <a:ext uri="{FF2B5EF4-FFF2-40B4-BE49-F238E27FC236}">
                <a16:creationId xmlns:a16="http://schemas.microsoft.com/office/drawing/2014/main" id="{5223B3C9-4D63-41D1-9194-DDA381CDF4B3}"/>
              </a:ext>
            </a:extLst>
          </p:cNvPr>
          <p:cNvCxnSpPr>
            <a:cxnSpLocks/>
          </p:cNvCxnSpPr>
          <p:nvPr/>
        </p:nvCxnSpPr>
        <p:spPr>
          <a:xfrm flipH="1">
            <a:off x="4215642" y="2704552"/>
            <a:ext cx="1158836" cy="0"/>
          </a:xfrm>
          <a:prstGeom prst="line">
            <a:avLst/>
          </a:prstGeom>
          <a:ln w="3175" cap="rnd">
            <a:solidFill>
              <a:schemeClr val="accent1"/>
            </a:solidFill>
            <a:round/>
            <a:tailEnd type="oval" w="med" len="med"/>
          </a:ln>
        </p:spPr>
        <p:style>
          <a:lnRef idx="1">
            <a:schemeClr val="accent1"/>
          </a:lnRef>
          <a:fillRef idx="0">
            <a:schemeClr val="accent1"/>
          </a:fillRef>
          <a:effectRef idx="0">
            <a:schemeClr val="accent1"/>
          </a:effectRef>
          <a:fontRef idx="minor">
            <a:schemeClr val="tx1"/>
          </a:fontRef>
        </p:style>
      </p:cxnSp>
      <p:cxnSp>
        <p:nvCxnSpPr>
          <p:cNvPr id="54" name="直接连接符 59">
            <a:extLst>
              <a:ext uri="{FF2B5EF4-FFF2-40B4-BE49-F238E27FC236}">
                <a16:creationId xmlns:a16="http://schemas.microsoft.com/office/drawing/2014/main" id="{C56C1E12-01E4-4271-875A-82A0AE41D2C7}"/>
              </a:ext>
            </a:extLst>
          </p:cNvPr>
          <p:cNvCxnSpPr>
            <a:cxnSpLocks/>
          </p:cNvCxnSpPr>
          <p:nvPr/>
        </p:nvCxnSpPr>
        <p:spPr>
          <a:xfrm flipH="1" flipV="1">
            <a:off x="4215642" y="4638397"/>
            <a:ext cx="1158836" cy="1"/>
          </a:xfrm>
          <a:prstGeom prst="line">
            <a:avLst/>
          </a:prstGeom>
          <a:ln w="3175" cap="rnd">
            <a:solidFill>
              <a:schemeClr val="accent1"/>
            </a:solidFill>
            <a:round/>
            <a:tailEnd type="oval" w="med" len="med"/>
          </a:ln>
        </p:spPr>
        <p:style>
          <a:lnRef idx="1">
            <a:schemeClr val="accent1"/>
          </a:lnRef>
          <a:fillRef idx="0">
            <a:schemeClr val="accent1"/>
          </a:fillRef>
          <a:effectRef idx="0">
            <a:schemeClr val="accent1"/>
          </a:effectRef>
          <a:fontRef idx="minor">
            <a:schemeClr val="tx1"/>
          </a:fontRef>
        </p:style>
      </p:cxnSp>
      <p:sp>
        <p:nvSpPr>
          <p:cNvPr id="58" name="í$liḍê">
            <a:extLst>
              <a:ext uri="{FF2B5EF4-FFF2-40B4-BE49-F238E27FC236}">
                <a16:creationId xmlns:a16="http://schemas.microsoft.com/office/drawing/2014/main" id="{B48CB054-3FBF-41A8-AC97-AA02A1A700F8}"/>
              </a:ext>
            </a:extLst>
          </p:cNvPr>
          <p:cNvSpPr/>
          <p:nvPr/>
        </p:nvSpPr>
        <p:spPr>
          <a:xfrm>
            <a:off x="5374478" y="5244759"/>
            <a:ext cx="720000" cy="720000"/>
          </a:xfrm>
          <a:prstGeom prst="ellipse">
            <a:avLst/>
          </a:prstGeom>
          <a:solidFill>
            <a:schemeClr val="accent1"/>
          </a:solidFill>
          <a:ln w="19050" cap="rnd">
            <a:noFill/>
            <a:prstDash val="solid"/>
            <a:round/>
            <a:headEnd/>
            <a:tailE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rmAutofit/>
          </a:bodyPr>
          <a:lstStyle/>
          <a:p>
            <a:pPr algn="ctr" defTabSz="914354"/>
            <a:endParaRPr lang="zh-CN" altLang="en-US" sz="2000" b="1" dirty="0">
              <a:solidFill>
                <a:schemeClr val="bg1"/>
              </a:solidFill>
            </a:endParaRPr>
          </a:p>
        </p:txBody>
      </p:sp>
      <p:cxnSp>
        <p:nvCxnSpPr>
          <p:cNvPr id="59" name="直接连接符 51">
            <a:extLst>
              <a:ext uri="{FF2B5EF4-FFF2-40B4-BE49-F238E27FC236}">
                <a16:creationId xmlns:a16="http://schemas.microsoft.com/office/drawing/2014/main" id="{A644B113-6B04-44AB-8D45-EDF06C672351}"/>
              </a:ext>
            </a:extLst>
          </p:cNvPr>
          <p:cNvCxnSpPr>
            <a:cxnSpLocks/>
          </p:cNvCxnSpPr>
          <p:nvPr/>
        </p:nvCxnSpPr>
        <p:spPr>
          <a:xfrm flipV="1">
            <a:off x="6075392" y="1727409"/>
            <a:ext cx="1142440" cy="1"/>
          </a:xfrm>
          <a:prstGeom prst="line">
            <a:avLst/>
          </a:prstGeom>
          <a:ln w="3175" cap="rnd">
            <a:solidFill>
              <a:schemeClr val="accent1"/>
            </a:solidFill>
            <a:round/>
            <a:tailEnd type="oval" w="med" len="med"/>
          </a:ln>
        </p:spPr>
        <p:style>
          <a:lnRef idx="1">
            <a:schemeClr val="accent1"/>
          </a:lnRef>
          <a:fillRef idx="0">
            <a:schemeClr val="accent1"/>
          </a:fillRef>
          <a:effectRef idx="0">
            <a:schemeClr val="accent1"/>
          </a:effectRef>
          <a:fontRef idx="minor">
            <a:schemeClr val="tx1"/>
          </a:fontRef>
        </p:style>
      </p:cxnSp>
      <p:cxnSp>
        <p:nvCxnSpPr>
          <p:cNvPr id="60" name="直接连接符 57">
            <a:extLst>
              <a:ext uri="{FF2B5EF4-FFF2-40B4-BE49-F238E27FC236}">
                <a16:creationId xmlns:a16="http://schemas.microsoft.com/office/drawing/2014/main" id="{76C6BBD3-9BE0-43E7-93C5-32A034B760EB}"/>
              </a:ext>
            </a:extLst>
          </p:cNvPr>
          <p:cNvCxnSpPr>
            <a:cxnSpLocks/>
          </p:cNvCxnSpPr>
          <p:nvPr/>
        </p:nvCxnSpPr>
        <p:spPr>
          <a:xfrm flipV="1">
            <a:off x="6090313" y="3675227"/>
            <a:ext cx="1142440" cy="1"/>
          </a:xfrm>
          <a:prstGeom prst="line">
            <a:avLst/>
          </a:prstGeom>
          <a:ln w="3175" cap="rnd">
            <a:solidFill>
              <a:schemeClr val="accent1"/>
            </a:solidFill>
            <a:round/>
            <a:tailEnd type="oval" w="med" len="med"/>
          </a:ln>
        </p:spPr>
        <p:style>
          <a:lnRef idx="1">
            <a:schemeClr val="accent1"/>
          </a:lnRef>
          <a:fillRef idx="0">
            <a:schemeClr val="accent1"/>
          </a:fillRef>
          <a:effectRef idx="0">
            <a:schemeClr val="accent1"/>
          </a:effectRef>
          <a:fontRef idx="minor">
            <a:schemeClr val="tx1"/>
          </a:fontRef>
        </p:style>
      </p:cxnSp>
      <p:cxnSp>
        <p:nvCxnSpPr>
          <p:cNvPr id="62" name="直接连接符 42">
            <a:extLst>
              <a:ext uri="{FF2B5EF4-FFF2-40B4-BE49-F238E27FC236}">
                <a16:creationId xmlns:a16="http://schemas.microsoft.com/office/drawing/2014/main" id="{82C66A1C-6C71-469F-964C-6020DBA92E20}"/>
              </a:ext>
            </a:extLst>
          </p:cNvPr>
          <p:cNvCxnSpPr>
            <a:cxnSpLocks/>
          </p:cNvCxnSpPr>
          <p:nvPr/>
        </p:nvCxnSpPr>
        <p:spPr>
          <a:xfrm flipV="1">
            <a:off x="6073917" y="5604759"/>
            <a:ext cx="1142440" cy="1"/>
          </a:xfrm>
          <a:prstGeom prst="line">
            <a:avLst/>
          </a:prstGeom>
          <a:ln w="3175" cap="rnd">
            <a:solidFill>
              <a:schemeClr val="accent1"/>
            </a:solidFill>
            <a:round/>
            <a:tailEnd type="oval" w="med" len="med"/>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591069E4-C55C-405D-AF00-3542606E41A4}"/>
              </a:ext>
            </a:extLst>
          </p:cNvPr>
          <p:cNvGrpSpPr/>
          <p:nvPr/>
        </p:nvGrpSpPr>
        <p:grpSpPr>
          <a:xfrm>
            <a:off x="5247310" y="1240426"/>
            <a:ext cx="997563" cy="4856937"/>
            <a:chOff x="5247310" y="1316628"/>
            <a:chExt cx="997563" cy="4856937"/>
          </a:xfrm>
        </p:grpSpPr>
        <p:sp>
          <p:nvSpPr>
            <p:cNvPr id="69" name="ïṡḷïḋe">
              <a:extLst>
                <a:ext uri="{FF2B5EF4-FFF2-40B4-BE49-F238E27FC236}">
                  <a16:creationId xmlns:a16="http://schemas.microsoft.com/office/drawing/2014/main" id="{70B61436-5379-4D6B-BD9D-0644B49B603A}"/>
                </a:ext>
              </a:extLst>
            </p:cNvPr>
            <p:cNvSpPr/>
            <p:nvPr/>
          </p:nvSpPr>
          <p:spPr>
            <a:xfrm flipH="1">
              <a:off x="5247310" y="1316628"/>
              <a:ext cx="974334" cy="974334"/>
            </a:xfrm>
            <a:prstGeom prst="arc">
              <a:avLst>
                <a:gd name="adj1" fmla="val 16239161"/>
                <a:gd name="adj2" fmla="val 5351347"/>
              </a:avLst>
            </a:prstGeom>
            <a:ln w="25400" cap="rnd">
              <a:solidFill>
                <a:srgbClr val="7DCEF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70" name="í$ļídé">
              <a:extLst>
                <a:ext uri="{FF2B5EF4-FFF2-40B4-BE49-F238E27FC236}">
                  <a16:creationId xmlns:a16="http://schemas.microsoft.com/office/drawing/2014/main" id="{7A6E1D12-A7CD-475D-B824-B2E4DABE6125}"/>
                </a:ext>
              </a:extLst>
            </p:cNvPr>
            <p:cNvSpPr/>
            <p:nvPr/>
          </p:nvSpPr>
          <p:spPr>
            <a:xfrm>
              <a:off x="5248544" y="2290995"/>
              <a:ext cx="974325" cy="974325"/>
            </a:xfrm>
            <a:prstGeom prst="arc">
              <a:avLst>
                <a:gd name="adj1" fmla="val 16239161"/>
                <a:gd name="adj2" fmla="val 5351347"/>
              </a:avLst>
            </a:prstGeom>
            <a:ln w="25400" cap="rnd">
              <a:solidFill>
                <a:srgbClr val="7DCEF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71" name="ïṩļïḍé">
              <a:extLst>
                <a:ext uri="{FF2B5EF4-FFF2-40B4-BE49-F238E27FC236}">
                  <a16:creationId xmlns:a16="http://schemas.microsoft.com/office/drawing/2014/main" id="{F513B98F-B84A-4320-9B39-493FA01276AB}"/>
                </a:ext>
              </a:extLst>
            </p:cNvPr>
            <p:cNvSpPr/>
            <p:nvPr/>
          </p:nvSpPr>
          <p:spPr>
            <a:xfrm flipH="1">
              <a:off x="5252264" y="3263933"/>
              <a:ext cx="969380" cy="969380"/>
            </a:xfrm>
            <a:prstGeom prst="arc">
              <a:avLst>
                <a:gd name="adj1" fmla="val 16239161"/>
                <a:gd name="adj2" fmla="val 5440895"/>
              </a:avLst>
            </a:prstGeom>
            <a:ln w="25400" cap="rnd">
              <a:solidFill>
                <a:srgbClr val="7DCEF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72" name="iš1ïḋè">
              <a:extLst>
                <a:ext uri="{FF2B5EF4-FFF2-40B4-BE49-F238E27FC236}">
                  <a16:creationId xmlns:a16="http://schemas.microsoft.com/office/drawing/2014/main" id="{0245B259-A553-4E02-B825-4A9379521DAB}"/>
                </a:ext>
              </a:extLst>
            </p:cNvPr>
            <p:cNvSpPr/>
            <p:nvPr/>
          </p:nvSpPr>
          <p:spPr>
            <a:xfrm>
              <a:off x="5275493" y="4234212"/>
              <a:ext cx="969380" cy="969380"/>
            </a:xfrm>
            <a:prstGeom prst="arc">
              <a:avLst>
                <a:gd name="adj1" fmla="val 16149082"/>
                <a:gd name="adj2" fmla="val 5576407"/>
              </a:avLst>
            </a:prstGeom>
            <a:ln w="25400" cap="rnd">
              <a:solidFill>
                <a:srgbClr val="7DCEF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74" name="ïṥlïdè">
              <a:extLst>
                <a:ext uri="{FF2B5EF4-FFF2-40B4-BE49-F238E27FC236}">
                  <a16:creationId xmlns:a16="http://schemas.microsoft.com/office/drawing/2014/main" id="{EA2E4D24-9115-4500-A623-7DAD2D31158E}"/>
                </a:ext>
              </a:extLst>
            </p:cNvPr>
            <p:cNvSpPr/>
            <p:nvPr/>
          </p:nvSpPr>
          <p:spPr>
            <a:xfrm flipH="1">
              <a:off x="5252264" y="5204185"/>
              <a:ext cx="969380" cy="969380"/>
            </a:xfrm>
            <a:prstGeom prst="arc">
              <a:avLst>
                <a:gd name="adj1" fmla="val 16239161"/>
                <a:gd name="adj2" fmla="val 5351347"/>
              </a:avLst>
            </a:prstGeom>
            <a:ln w="25400" cap="rnd">
              <a:solidFill>
                <a:srgbClr val="7DCEF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grpSp>
      <p:pic>
        <p:nvPicPr>
          <p:cNvPr id="55" name="Graphic 54" descr="Excellent with solid fill">
            <a:extLst>
              <a:ext uri="{FF2B5EF4-FFF2-40B4-BE49-F238E27FC236}">
                <a16:creationId xmlns:a16="http://schemas.microsoft.com/office/drawing/2014/main" id="{585FD50C-2FF7-B740-B9A6-A1524F398C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5511763" y="3428863"/>
            <a:ext cx="496839" cy="496839"/>
          </a:xfrm>
          <a:prstGeom prst="rect">
            <a:avLst/>
          </a:prstGeom>
        </p:spPr>
      </p:pic>
      <p:sp>
        <p:nvSpPr>
          <p:cNvPr id="56" name="Freeform 48">
            <a:extLst>
              <a:ext uri="{FF2B5EF4-FFF2-40B4-BE49-F238E27FC236}">
                <a16:creationId xmlns:a16="http://schemas.microsoft.com/office/drawing/2014/main" id="{9AE0DEE6-90FB-9B44-B29F-920DCC02A47E}"/>
              </a:ext>
            </a:extLst>
          </p:cNvPr>
          <p:cNvSpPr>
            <a:spLocks noChangeArrowheads="1"/>
          </p:cNvSpPr>
          <p:nvPr/>
        </p:nvSpPr>
        <p:spPr bwMode="auto">
          <a:xfrm>
            <a:off x="5576314" y="4403471"/>
            <a:ext cx="316323" cy="486449"/>
          </a:xfrm>
          <a:custGeom>
            <a:avLst/>
            <a:gdLst>
              <a:gd name="T0" fmla="*/ 1692 w 3076"/>
              <a:gd name="T1" fmla="*/ 364 h 5099"/>
              <a:gd name="T2" fmla="*/ 277 w 3076"/>
              <a:gd name="T3" fmla="*/ 40 h 5099"/>
              <a:gd name="T4" fmla="*/ 293 w 3076"/>
              <a:gd name="T5" fmla="*/ 182 h 5099"/>
              <a:gd name="T6" fmla="*/ 253 w 3076"/>
              <a:gd name="T7" fmla="*/ 301 h 5099"/>
              <a:gd name="T8" fmla="*/ 198 w 3076"/>
              <a:gd name="T9" fmla="*/ 435 h 5099"/>
              <a:gd name="T10" fmla="*/ 142 w 3076"/>
              <a:gd name="T11" fmla="*/ 546 h 5099"/>
              <a:gd name="T12" fmla="*/ 24 w 3076"/>
              <a:gd name="T13" fmla="*/ 696 h 5099"/>
              <a:gd name="T14" fmla="*/ 79 w 3076"/>
              <a:gd name="T15" fmla="*/ 878 h 5099"/>
              <a:gd name="T16" fmla="*/ 127 w 3076"/>
              <a:gd name="T17" fmla="*/ 1083 h 5099"/>
              <a:gd name="T18" fmla="*/ 87 w 3076"/>
              <a:gd name="T19" fmla="*/ 1234 h 5099"/>
              <a:gd name="T20" fmla="*/ 63 w 3076"/>
              <a:gd name="T21" fmla="*/ 1408 h 5099"/>
              <a:gd name="T22" fmla="*/ 119 w 3076"/>
              <a:gd name="T23" fmla="*/ 1581 h 5099"/>
              <a:gd name="T24" fmla="*/ 198 w 3076"/>
              <a:gd name="T25" fmla="*/ 1708 h 5099"/>
              <a:gd name="T26" fmla="*/ 245 w 3076"/>
              <a:gd name="T27" fmla="*/ 1819 h 5099"/>
              <a:gd name="T28" fmla="*/ 213 w 3076"/>
              <a:gd name="T29" fmla="*/ 1945 h 5099"/>
              <a:gd name="T30" fmla="*/ 340 w 3076"/>
              <a:gd name="T31" fmla="*/ 2064 h 5099"/>
              <a:gd name="T32" fmla="*/ 380 w 3076"/>
              <a:gd name="T33" fmla="*/ 1985 h 5099"/>
              <a:gd name="T34" fmla="*/ 459 w 3076"/>
              <a:gd name="T35" fmla="*/ 1961 h 5099"/>
              <a:gd name="T36" fmla="*/ 403 w 3076"/>
              <a:gd name="T37" fmla="*/ 2048 h 5099"/>
              <a:gd name="T38" fmla="*/ 459 w 3076"/>
              <a:gd name="T39" fmla="*/ 2198 h 5099"/>
              <a:gd name="T40" fmla="*/ 411 w 3076"/>
              <a:gd name="T41" fmla="*/ 2230 h 5099"/>
              <a:gd name="T42" fmla="*/ 332 w 3076"/>
              <a:gd name="T43" fmla="*/ 2167 h 5099"/>
              <a:gd name="T44" fmla="*/ 308 w 3076"/>
              <a:gd name="T45" fmla="*/ 2325 h 5099"/>
              <a:gd name="T46" fmla="*/ 380 w 3076"/>
              <a:gd name="T47" fmla="*/ 2498 h 5099"/>
              <a:gd name="T48" fmla="*/ 482 w 3076"/>
              <a:gd name="T49" fmla="*/ 2578 h 5099"/>
              <a:gd name="T50" fmla="*/ 403 w 3076"/>
              <a:gd name="T51" fmla="*/ 2712 h 5099"/>
              <a:gd name="T52" fmla="*/ 451 w 3076"/>
              <a:gd name="T53" fmla="*/ 2933 h 5099"/>
              <a:gd name="T54" fmla="*/ 514 w 3076"/>
              <a:gd name="T55" fmla="*/ 3067 h 5099"/>
              <a:gd name="T56" fmla="*/ 553 w 3076"/>
              <a:gd name="T57" fmla="*/ 3169 h 5099"/>
              <a:gd name="T58" fmla="*/ 617 w 3076"/>
              <a:gd name="T59" fmla="*/ 3296 h 5099"/>
              <a:gd name="T60" fmla="*/ 640 w 3076"/>
              <a:gd name="T61" fmla="*/ 3438 h 5099"/>
              <a:gd name="T62" fmla="*/ 672 w 3076"/>
              <a:gd name="T63" fmla="*/ 3580 h 5099"/>
              <a:gd name="T64" fmla="*/ 640 w 3076"/>
              <a:gd name="T65" fmla="*/ 3731 h 5099"/>
              <a:gd name="T66" fmla="*/ 743 w 3076"/>
              <a:gd name="T67" fmla="*/ 3818 h 5099"/>
              <a:gd name="T68" fmla="*/ 972 w 3076"/>
              <a:gd name="T69" fmla="*/ 3913 h 5099"/>
              <a:gd name="T70" fmla="*/ 1139 w 3076"/>
              <a:gd name="T71" fmla="*/ 4063 h 5099"/>
              <a:gd name="T72" fmla="*/ 1352 w 3076"/>
              <a:gd name="T73" fmla="*/ 4173 h 5099"/>
              <a:gd name="T74" fmla="*/ 1439 w 3076"/>
              <a:gd name="T75" fmla="*/ 4355 h 5099"/>
              <a:gd name="T76" fmla="*/ 1676 w 3076"/>
              <a:gd name="T77" fmla="*/ 4561 h 5099"/>
              <a:gd name="T78" fmla="*/ 1731 w 3076"/>
              <a:gd name="T79" fmla="*/ 4980 h 5099"/>
              <a:gd name="T80" fmla="*/ 2696 w 3076"/>
              <a:gd name="T81" fmla="*/ 5098 h 5099"/>
              <a:gd name="T82" fmla="*/ 2799 w 3076"/>
              <a:gd name="T83" fmla="*/ 5067 h 5099"/>
              <a:gd name="T84" fmla="*/ 2799 w 3076"/>
              <a:gd name="T85" fmla="*/ 4956 h 5099"/>
              <a:gd name="T86" fmla="*/ 2767 w 3076"/>
              <a:gd name="T87" fmla="*/ 4885 h 5099"/>
              <a:gd name="T88" fmla="*/ 2822 w 3076"/>
              <a:gd name="T89" fmla="*/ 4766 h 5099"/>
              <a:gd name="T90" fmla="*/ 2909 w 3076"/>
              <a:gd name="T91" fmla="*/ 4529 h 5099"/>
              <a:gd name="T92" fmla="*/ 3067 w 3076"/>
              <a:gd name="T93" fmla="*/ 4411 h 5099"/>
              <a:gd name="T94" fmla="*/ 2996 w 3076"/>
              <a:gd name="T95" fmla="*/ 4237 h 5099"/>
              <a:gd name="T96" fmla="*/ 2933 w 3076"/>
              <a:gd name="T97" fmla="*/ 4086 h 5099"/>
              <a:gd name="T98" fmla="*/ 1344 w 3076"/>
              <a:gd name="T99" fmla="*/ 1763 h 5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76" h="5099">
                <a:moveTo>
                  <a:pt x="1692" y="364"/>
                </a:moveTo>
                <a:lnTo>
                  <a:pt x="1692" y="364"/>
                </a:lnTo>
                <a:cubicBezTo>
                  <a:pt x="1036" y="206"/>
                  <a:pt x="530" y="64"/>
                  <a:pt x="308" y="0"/>
                </a:cubicBezTo>
                <a:cubicBezTo>
                  <a:pt x="316" y="32"/>
                  <a:pt x="277" y="40"/>
                  <a:pt x="277" y="40"/>
                </a:cubicBezTo>
                <a:cubicBezTo>
                  <a:pt x="277" y="40"/>
                  <a:pt x="229" y="64"/>
                  <a:pt x="253" y="103"/>
                </a:cubicBezTo>
                <a:cubicBezTo>
                  <a:pt x="277" y="151"/>
                  <a:pt x="308" y="151"/>
                  <a:pt x="293" y="182"/>
                </a:cubicBezTo>
                <a:cubicBezTo>
                  <a:pt x="285" y="214"/>
                  <a:pt x="269" y="214"/>
                  <a:pt x="261" y="246"/>
                </a:cubicBezTo>
                <a:cubicBezTo>
                  <a:pt x="261" y="285"/>
                  <a:pt x="277" y="285"/>
                  <a:pt x="253" y="301"/>
                </a:cubicBezTo>
                <a:cubicBezTo>
                  <a:pt x="237" y="317"/>
                  <a:pt x="213" y="333"/>
                  <a:pt x="206" y="364"/>
                </a:cubicBezTo>
                <a:cubicBezTo>
                  <a:pt x="198" y="396"/>
                  <a:pt x="213" y="404"/>
                  <a:pt x="198" y="435"/>
                </a:cubicBezTo>
                <a:cubicBezTo>
                  <a:pt x="182" y="475"/>
                  <a:pt x="182" y="459"/>
                  <a:pt x="166" y="491"/>
                </a:cubicBezTo>
                <a:cubicBezTo>
                  <a:pt x="158" y="522"/>
                  <a:pt x="158" y="530"/>
                  <a:pt x="142" y="546"/>
                </a:cubicBezTo>
                <a:cubicBezTo>
                  <a:pt x="127" y="562"/>
                  <a:pt x="79" y="601"/>
                  <a:pt x="71" y="625"/>
                </a:cubicBezTo>
                <a:cubicBezTo>
                  <a:pt x="55" y="649"/>
                  <a:pt x="24" y="641"/>
                  <a:pt x="24" y="696"/>
                </a:cubicBezTo>
                <a:cubicBezTo>
                  <a:pt x="24" y="751"/>
                  <a:pt x="0" y="751"/>
                  <a:pt x="32" y="799"/>
                </a:cubicBezTo>
                <a:cubicBezTo>
                  <a:pt x="63" y="846"/>
                  <a:pt x="71" y="823"/>
                  <a:pt x="79" y="878"/>
                </a:cubicBezTo>
                <a:cubicBezTo>
                  <a:pt x="95" y="925"/>
                  <a:pt x="111" y="917"/>
                  <a:pt x="119" y="981"/>
                </a:cubicBezTo>
                <a:cubicBezTo>
                  <a:pt x="134" y="1036"/>
                  <a:pt x="127" y="1036"/>
                  <a:pt x="127" y="1083"/>
                </a:cubicBezTo>
                <a:cubicBezTo>
                  <a:pt x="127" y="1131"/>
                  <a:pt x="150" y="1147"/>
                  <a:pt x="119" y="1178"/>
                </a:cubicBezTo>
                <a:cubicBezTo>
                  <a:pt x="87" y="1202"/>
                  <a:pt x="71" y="1194"/>
                  <a:pt x="87" y="1234"/>
                </a:cubicBezTo>
                <a:cubicBezTo>
                  <a:pt x="103" y="1273"/>
                  <a:pt x="103" y="1273"/>
                  <a:pt x="87" y="1313"/>
                </a:cubicBezTo>
                <a:cubicBezTo>
                  <a:pt x="71" y="1360"/>
                  <a:pt x="55" y="1384"/>
                  <a:pt x="63" y="1408"/>
                </a:cubicBezTo>
                <a:cubicBezTo>
                  <a:pt x="71" y="1431"/>
                  <a:pt x="16" y="1392"/>
                  <a:pt x="71" y="1471"/>
                </a:cubicBezTo>
                <a:cubicBezTo>
                  <a:pt x="127" y="1542"/>
                  <a:pt x="95" y="1550"/>
                  <a:pt x="119" y="1581"/>
                </a:cubicBezTo>
                <a:cubicBezTo>
                  <a:pt x="142" y="1613"/>
                  <a:pt x="158" y="1613"/>
                  <a:pt x="166" y="1653"/>
                </a:cubicBezTo>
                <a:cubicBezTo>
                  <a:pt x="174" y="1692"/>
                  <a:pt x="182" y="1684"/>
                  <a:pt x="198" y="1708"/>
                </a:cubicBezTo>
                <a:cubicBezTo>
                  <a:pt x="222" y="1724"/>
                  <a:pt x="213" y="1724"/>
                  <a:pt x="222" y="1763"/>
                </a:cubicBezTo>
                <a:cubicBezTo>
                  <a:pt x="229" y="1803"/>
                  <a:pt x="237" y="1779"/>
                  <a:pt x="245" y="1819"/>
                </a:cubicBezTo>
                <a:cubicBezTo>
                  <a:pt x="253" y="1850"/>
                  <a:pt x="245" y="1890"/>
                  <a:pt x="229" y="1898"/>
                </a:cubicBezTo>
                <a:cubicBezTo>
                  <a:pt x="213" y="1914"/>
                  <a:pt x="174" y="1937"/>
                  <a:pt x="213" y="1945"/>
                </a:cubicBezTo>
                <a:cubicBezTo>
                  <a:pt x="245" y="1945"/>
                  <a:pt x="261" y="1921"/>
                  <a:pt x="285" y="1977"/>
                </a:cubicBezTo>
                <a:cubicBezTo>
                  <a:pt x="308" y="2032"/>
                  <a:pt x="324" y="2056"/>
                  <a:pt x="340" y="2064"/>
                </a:cubicBezTo>
                <a:cubicBezTo>
                  <a:pt x="348" y="2072"/>
                  <a:pt x="380" y="2072"/>
                  <a:pt x="380" y="2040"/>
                </a:cubicBezTo>
                <a:cubicBezTo>
                  <a:pt x="380" y="2008"/>
                  <a:pt x="364" y="2016"/>
                  <a:pt x="380" y="1985"/>
                </a:cubicBezTo>
                <a:cubicBezTo>
                  <a:pt x="403" y="1953"/>
                  <a:pt x="387" y="1921"/>
                  <a:pt x="403" y="1929"/>
                </a:cubicBezTo>
                <a:cubicBezTo>
                  <a:pt x="427" y="1937"/>
                  <a:pt x="435" y="1945"/>
                  <a:pt x="459" y="1961"/>
                </a:cubicBezTo>
                <a:cubicBezTo>
                  <a:pt x="474" y="1977"/>
                  <a:pt x="451" y="2008"/>
                  <a:pt x="435" y="2008"/>
                </a:cubicBezTo>
                <a:cubicBezTo>
                  <a:pt x="411" y="2008"/>
                  <a:pt x="403" y="2024"/>
                  <a:pt x="403" y="2048"/>
                </a:cubicBezTo>
                <a:cubicBezTo>
                  <a:pt x="411" y="2064"/>
                  <a:pt x="427" y="2056"/>
                  <a:pt x="435" y="2087"/>
                </a:cubicBezTo>
                <a:cubicBezTo>
                  <a:pt x="443" y="2119"/>
                  <a:pt x="451" y="2158"/>
                  <a:pt x="459" y="2198"/>
                </a:cubicBezTo>
                <a:cubicBezTo>
                  <a:pt x="459" y="2238"/>
                  <a:pt x="482" y="2269"/>
                  <a:pt x="459" y="2269"/>
                </a:cubicBezTo>
                <a:cubicBezTo>
                  <a:pt x="435" y="2269"/>
                  <a:pt x="443" y="2293"/>
                  <a:pt x="411" y="2230"/>
                </a:cubicBezTo>
                <a:cubicBezTo>
                  <a:pt x="380" y="2158"/>
                  <a:pt x="380" y="2158"/>
                  <a:pt x="364" y="2143"/>
                </a:cubicBezTo>
                <a:cubicBezTo>
                  <a:pt x="340" y="2127"/>
                  <a:pt x="332" y="2135"/>
                  <a:pt x="332" y="2167"/>
                </a:cubicBezTo>
                <a:cubicBezTo>
                  <a:pt x="332" y="2206"/>
                  <a:pt x="348" y="2214"/>
                  <a:pt x="332" y="2253"/>
                </a:cubicBezTo>
                <a:cubicBezTo>
                  <a:pt x="324" y="2293"/>
                  <a:pt x="308" y="2285"/>
                  <a:pt x="308" y="2325"/>
                </a:cubicBezTo>
                <a:cubicBezTo>
                  <a:pt x="308" y="2364"/>
                  <a:pt x="300" y="2411"/>
                  <a:pt x="332" y="2443"/>
                </a:cubicBezTo>
                <a:cubicBezTo>
                  <a:pt x="356" y="2475"/>
                  <a:pt x="348" y="2451"/>
                  <a:pt x="380" y="2498"/>
                </a:cubicBezTo>
                <a:cubicBezTo>
                  <a:pt x="419" y="2538"/>
                  <a:pt x="403" y="2514"/>
                  <a:pt x="443" y="2522"/>
                </a:cubicBezTo>
                <a:cubicBezTo>
                  <a:pt x="490" y="2530"/>
                  <a:pt x="498" y="2522"/>
                  <a:pt x="482" y="2578"/>
                </a:cubicBezTo>
                <a:cubicBezTo>
                  <a:pt x="474" y="2633"/>
                  <a:pt x="474" y="2664"/>
                  <a:pt x="427" y="2672"/>
                </a:cubicBezTo>
                <a:cubicBezTo>
                  <a:pt x="372" y="2680"/>
                  <a:pt x="403" y="2672"/>
                  <a:pt x="403" y="2712"/>
                </a:cubicBezTo>
                <a:cubicBezTo>
                  <a:pt x="395" y="2759"/>
                  <a:pt x="387" y="2846"/>
                  <a:pt x="411" y="2870"/>
                </a:cubicBezTo>
                <a:cubicBezTo>
                  <a:pt x="435" y="2894"/>
                  <a:pt x="443" y="2902"/>
                  <a:pt x="451" y="2933"/>
                </a:cubicBezTo>
                <a:cubicBezTo>
                  <a:pt x="466" y="2972"/>
                  <a:pt x="482" y="2996"/>
                  <a:pt x="498" y="3003"/>
                </a:cubicBezTo>
                <a:cubicBezTo>
                  <a:pt x="522" y="3011"/>
                  <a:pt x="506" y="3035"/>
                  <a:pt x="514" y="3067"/>
                </a:cubicBezTo>
                <a:cubicBezTo>
                  <a:pt x="514" y="3098"/>
                  <a:pt x="522" y="3106"/>
                  <a:pt x="530" y="3114"/>
                </a:cubicBezTo>
                <a:cubicBezTo>
                  <a:pt x="546" y="3130"/>
                  <a:pt x="538" y="3130"/>
                  <a:pt x="553" y="3169"/>
                </a:cubicBezTo>
                <a:cubicBezTo>
                  <a:pt x="561" y="3209"/>
                  <a:pt x="561" y="3177"/>
                  <a:pt x="569" y="3217"/>
                </a:cubicBezTo>
                <a:cubicBezTo>
                  <a:pt x="585" y="3249"/>
                  <a:pt x="585" y="3280"/>
                  <a:pt x="617" y="3296"/>
                </a:cubicBezTo>
                <a:cubicBezTo>
                  <a:pt x="640" y="3312"/>
                  <a:pt x="672" y="3336"/>
                  <a:pt x="656" y="3359"/>
                </a:cubicBezTo>
                <a:cubicBezTo>
                  <a:pt x="633" y="3391"/>
                  <a:pt x="617" y="3422"/>
                  <a:pt x="640" y="3438"/>
                </a:cubicBezTo>
                <a:cubicBezTo>
                  <a:pt x="664" y="3454"/>
                  <a:pt x="696" y="3454"/>
                  <a:pt x="696" y="3509"/>
                </a:cubicBezTo>
                <a:cubicBezTo>
                  <a:pt x="696" y="3557"/>
                  <a:pt x="664" y="3541"/>
                  <a:pt x="672" y="3580"/>
                </a:cubicBezTo>
                <a:cubicBezTo>
                  <a:pt x="672" y="3620"/>
                  <a:pt x="656" y="3620"/>
                  <a:pt x="648" y="3660"/>
                </a:cubicBezTo>
                <a:cubicBezTo>
                  <a:pt x="648" y="3691"/>
                  <a:pt x="625" y="3707"/>
                  <a:pt x="640" y="3731"/>
                </a:cubicBezTo>
                <a:cubicBezTo>
                  <a:pt x="664" y="3754"/>
                  <a:pt x="680" y="3747"/>
                  <a:pt x="680" y="3778"/>
                </a:cubicBezTo>
                <a:cubicBezTo>
                  <a:pt x="680" y="3818"/>
                  <a:pt x="704" y="3818"/>
                  <a:pt x="743" y="3818"/>
                </a:cubicBezTo>
                <a:cubicBezTo>
                  <a:pt x="791" y="3818"/>
                  <a:pt x="830" y="3818"/>
                  <a:pt x="846" y="3849"/>
                </a:cubicBezTo>
                <a:cubicBezTo>
                  <a:pt x="862" y="3881"/>
                  <a:pt x="925" y="3920"/>
                  <a:pt x="972" y="3913"/>
                </a:cubicBezTo>
                <a:cubicBezTo>
                  <a:pt x="1028" y="3897"/>
                  <a:pt x="1043" y="3936"/>
                  <a:pt x="1059" y="3952"/>
                </a:cubicBezTo>
                <a:cubicBezTo>
                  <a:pt x="1075" y="3960"/>
                  <a:pt x="1115" y="4007"/>
                  <a:pt x="1139" y="4063"/>
                </a:cubicBezTo>
                <a:cubicBezTo>
                  <a:pt x="1154" y="4118"/>
                  <a:pt x="1194" y="4118"/>
                  <a:pt x="1217" y="4126"/>
                </a:cubicBezTo>
                <a:cubicBezTo>
                  <a:pt x="1233" y="4142"/>
                  <a:pt x="1273" y="4189"/>
                  <a:pt x="1352" y="4173"/>
                </a:cubicBezTo>
                <a:cubicBezTo>
                  <a:pt x="1423" y="4158"/>
                  <a:pt x="1392" y="4205"/>
                  <a:pt x="1392" y="4229"/>
                </a:cubicBezTo>
                <a:cubicBezTo>
                  <a:pt x="1399" y="4244"/>
                  <a:pt x="1376" y="4355"/>
                  <a:pt x="1439" y="4355"/>
                </a:cubicBezTo>
                <a:cubicBezTo>
                  <a:pt x="1494" y="4347"/>
                  <a:pt x="1510" y="4324"/>
                  <a:pt x="1526" y="4379"/>
                </a:cubicBezTo>
                <a:cubicBezTo>
                  <a:pt x="1550" y="4434"/>
                  <a:pt x="1621" y="4529"/>
                  <a:pt x="1676" y="4561"/>
                </a:cubicBezTo>
                <a:cubicBezTo>
                  <a:pt x="1739" y="4600"/>
                  <a:pt x="1747" y="4814"/>
                  <a:pt x="1747" y="4877"/>
                </a:cubicBezTo>
                <a:cubicBezTo>
                  <a:pt x="1739" y="4940"/>
                  <a:pt x="1708" y="4956"/>
                  <a:pt x="1731" y="4980"/>
                </a:cubicBezTo>
                <a:cubicBezTo>
                  <a:pt x="1929" y="5003"/>
                  <a:pt x="2640" y="5083"/>
                  <a:pt x="2672" y="5090"/>
                </a:cubicBezTo>
                <a:cubicBezTo>
                  <a:pt x="2688" y="5090"/>
                  <a:pt x="2696" y="5098"/>
                  <a:pt x="2696" y="5098"/>
                </a:cubicBezTo>
                <a:cubicBezTo>
                  <a:pt x="2712" y="5098"/>
                  <a:pt x="2727" y="5098"/>
                  <a:pt x="2735" y="5098"/>
                </a:cubicBezTo>
                <a:cubicBezTo>
                  <a:pt x="2759" y="5098"/>
                  <a:pt x="2799" y="5090"/>
                  <a:pt x="2799" y="5067"/>
                </a:cubicBezTo>
                <a:cubicBezTo>
                  <a:pt x="2799" y="5035"/>
                  <a:pt x="2838" y="5051"/>
                  <a:pt x="2830" y="5011"/>
                </a:cubicBezTo>
                <a:cubicBezTo>
                  <a:pt x="2830" y="4972"/>
                  <a:pt x="2830" y="4972"/>
                  <a:pt x="2799" y="4956"/>
                </a:cubicBezTo>
                <a:cubicBezTo>
                  <a:pt x="2775" y="4940"/>
                  <a:pt x="2751" y="4956"/>
                  <a:pt x="2751" y="4932"/>
                </a:cubicBezTo>
                <a:cubicBezTo>
                  <a:pt x="2759" y="4901"/>
                  <a:pt x="2767" y="4924"/>
                  <a:pt x="2767" y="4885"/>
                </a:cubicBezTo>
                <a:cubicBezTo>
                  <a:pt x="2775" y="4845"/>
                  <a:pt x="2735" y="4837"/>
                  <a:pt x="2759" y="4806"/>
                </a:cubicBezTo>
                <a:cubicBezTo>
                  <a:pt x="2775" y="4774"/>
                  <a:pt x="2806" y="4782"/>
                  <a:pt x="2822" y="4766"/>
                </a:cubicBezTo>
                <a:cubicBezTo>
                  <a:pt x="2838" y="4743"/>
                  <a:pt x="2886" y="4679"/>
                  <a:pt x="2893" y="4632"/>
                </a:cubicBezTo>
                <a:cubicBezTo>
                  <a:pt x="2901" y="4584"/>
                  <a:pt x="2870" y="4553"/>
                  <a:pt x="2909" y="4529"/>
                </a:cubicBezTo>
                <a:cubicBezTo>
                  <a:pt x="2949" y="4506"/>
                  <a:pt x="2965" y="4466"/>
                  <a:pt x="3004" y="4442"/>
                </a:cubicBezTo>
                <a:cubicBezTo>
                  <a:pt x="3044" y="4426"/>
                  <a:pt x="3052" y="4434"/>
                  <a:pt x="3067" y="4411"/>
                </a:cubicBezTo>
                <a:cubicBezTo>
                  <a:pt x="3075" y="4387"/>
                  <a:pt x="3067" y="4355"/>
                  <a:pt x="3044" y="4339"/>
                </a:cubicBezTo>
                <a:cubicBezTo>
                  <a:pt x="3020" y="4324"/>
                  <a:pt x="3004" y="4260"/>
                  <a:pt x="2996" y="4237"/>
                </a:cubicBezTo>
                <a:cubicBezTo>
                  <a:pt x="2996" y="4213"/>
                  <a:pt x="2980" y="4197"/>
                  <a:pt x="2965" y="4158"/>
                </a:cubicBezTo>
                <a:cubicBezTo>
                  <a:pt x="2949" y="4126"/>
                  <a:pt x="2925" y="4126"/>
                  <a:pt x="2933" y="4086"/>
                </a:cubicBezTo>
                <a:cubicBezTo>
                  <a:pt x="2933" y="4063"/>
                  <a:pt x="2933" y="4055"/>
                  <a:pt x="2933" y="4039"/>
                </a:cubicBezTo>
                <a:cubicBezTo>
                  <a:pt x="1344" y="1763"/>
                  <a:pt x="1344" y="1763"/>
                  <a:pt x="1344" y="1763"/>
                </a:cubicBezTo>
                <a:lnTo>
                  <a:pt x="1692" y="364"/>
                </a:lnTo>
              </a:path>
            </a:pathLst>
          </a:custGeom>
          <a:solidFill>
            <a:schemeClr val="bg1"/>
          </a:solidFill>
          <a:ln>
            <a:solidFill>
              <a:schemeClr val="bg2"/>
            </a:solidFill>
          </a:ln>
          <a:effectLst/>
        </p:spPr>
        <p:txBody>
          <a:bodyPr wrap="none" anchor="ctr"/>
          <a:lstStyle/>
          <a:p>
            <a:pPr defTabSz="1219261" eaLnBrk="1" fontAlgn="auto" hangingPunct="1">
              <a:spcBef>
                <a:spcPts val="0"/>
              </a:spcBef>
              <a:spcAft>
                <a:spcPts val="0"/>
              </a:spcAft>
              <a:defRPr/>
            </a:pPr>
            <a:endParaRPr lang="en-US">
              <a:latin typeface="+mn-lt"/>
              <a:ea typeface="+mn-ea"/>
            </a:endParaRPr>
          </a:p>
        </p:txBody>
      </p:sp>
      <p:pic>
        <p:nvPicPr>
          <p:cNvPr id="57" name="Graphic 56" descr="Users with solid fill">
            <a:extLst>
              <a:ext uri="{FF2B5EF4-FFF2-40B4-BE49-F238E27FC236}">
                <a16:creationId xmlns:a16="http://schemas.microsoft.com/office/drawing/2014/main" id="{8E979617-BA49-4941-922C-9DB5DE6A393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5491626" y="2455925"/>
            <a:ext cx="496839" cy="496839"/>
          </a:xfrm>
          <a:prstGeom prst="rect">
            <a:avLst/>
          </a:prstGeom>
        </p:spPr>
      </p:pic>
      <p:pic>
        <p:nvPicPr>
          <p:cNvPr id="61" name="Graphic 60" descr="Bar graph with upward trend with solid fill">
            <a:extLst>
              <a:ext uri="{FF2B5EF4-FFF2-40B4-BE49-F238E27FC236}">
                <a16:creationId xmlns:a16="http://schemas.microsoft.com/office/drawing/2014/main" id="{E5203738-5F2E-4A47-B644-AD371D28D9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flipH="1">
            <a:off x="5485154" y="5368451"/>
            <a:ext cx="496839" cy="496839"/>
          </a:xfrm>
          <a:prstGeom prst="rect">
            <a:avLst/>
          </a:prstGeom>
        </p:spPr>
      </p:pic>
      <p:sp>
        <p:nvSpPr>
          <p:cNvPr id="63" name="TextBox 55">
            <a:extLst>
              <a:ext uri="{FF2B5EF4-FFF2-40B4-BE49-F238E27FC236}">
                <a16:creationId xmlns:a16="http://schemas.microsoft.com/office/drawing/2014/main" id="{AD30C26D-089D-DD44-91D7-1A16412F9F4E}"/>
              </a:ext>
            </a:extLst>
          </p:cNvPr>
          <p:cNvSpPr txBox="1">
            <a:spLocks noChangeArrowheads="1"/>
          </p:cNvSpPr>
          <p:nvPr/>
        </p:nvSpPr>
        <p:spPr bwMode="auto">
          <a:xfrm>
            <a:off x="754938" y="548473"/>
            <a:ext cx="109981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800" dirty="0">
                <a:latin typeface="+mj-lt"/>
              </a:rPr>
              <a:t>OCEAN CHARTER SCHOOL  </a:t>
            </a:r>
            <a:r>
              <a:rPr lang="en-US" altLang="en-US" sz="2800" dirty="0">
                <a:highlight>
                  <a:srgbClr val="FFFF00"/>
                </a:highlight>
                <a:latin typeface="+mj-lt"/>
              </a:rPr>
              <a:t> </a:t>
            </a:r>
          </a:p>
        </p:txBody>
      </p:sp>
      <p:pic>
        <p:nvPicPr>
          <p:cNvPr id="4" name="Picture 3">
            <a:extLst>
              <a:ext uri="{FF2B5EF4-FFF2-40B4-BE49-F238E27FC236}">
                <a16:creationId xmlns:a16="http://schemas.microsoft.com/office/drawing/2014/main" id="{740952C6-7B52-1642-A2E2-A6310CAF6174}"/>
              </a:ext>
            </a:extLst>
          </p:cNvPr>
          <p:cNvPicPr>
            <a:picLocks noChangeAspect="1"/>
          </p:cNvPicPr>
          <p:nvPr/>
        </p:nvPicPr>
        <p:blipFill>
          <a:blip r:embed="rId9"/>
          <a:stretch>
            <a:fillRect/>
          </a:stretch>
        </p:blipFill>
        <p:spPr>
          <a:xfrm>
            <a:off x="5432975" y="1423594"/>
            <a:ext cx="607630" cy="607630"/>
          </a:xfrm>
          <a:prstGeom prst="rect">
            <a:avLst/>
          </a:prstGeom>
        </p:spPr>
      </p:pic>
    </p:spTree>
    <p:extLst>
      <p:ext uri="{BB962C8B-B14F-4D97-AF65-F5344CB8AC3E}">
        <p14:creationId xmlns:p14="http://schemas.microsoft.com/office/powerpoint/2010/main" val="2469216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48821631-7D8D-EC41-A13A-200A41A0D118}"/>
              </a:ext>
            </a:extLst>
          </p:cNvPr>
          <p:cNvSpPr txBox="1"/>
          <p:nvPr/>
        </p:nvSpPr>
        <p:spPr>
          <a:xfrm>
            <a:off x="410066" y="1711399"/>
            <a:ext cx="1961942" cy="4039567"/>
          </a:xfrm>
          <a:prstGeom prst="rect">
            <a:avLst/>
          </a:prstGeom>
          <a:noFill/>
        </p:spPr>
        <p:txBody>
          <a:bodyPr wrap="square" rtlCol="0">
            <a:spAutoFit/>
          </a:bodyPr>
          <a:lstStyle/>
          <a:p>
            <a:r>
              <a:rPr lang="en-US" sz="1200" dirty="0"/>
              <a:t>“Instead of dwelling on the ‘learning loss’ during the COVID pandemic, we need to recognize the ‘learning gain’. At Academia Avance, our students, together with our teachers and parents and staff, learned to adapt. We are happy to have a bank with innovative finance products and services supporting our continuous adaptation to increase learning gain at Avance.” </a:t>
            </a:r>
            <a:endParaRPr lang="en-US" sz="1200" dirty="0">
              <a:solidFill>
                <a:schemeClr val="accent6"/>
              </a:solidFill>
              <a:highlight>
                <a:srgbClr val="FFFF00"/>
              </a:highlight>
              <a:latin typeface="Arial" panose="020B0604020202020204" pitchFamily="34" charset="0"/>
              <a:ea typeface="Proxima Nova Rg" charset="0"/>
              <a:cs typeface="Arial" panose="020B0604020202020204" pitchFamily="34" charset="0"/>
            </a:endParaRPr>
          </a:p>
          <a:p>
            <a:pPr algn="ctr"/>
            <a:r>
              <a:rPr lang="en-US" sz="1200" dirty="0">
                <a:solidFill>
                  <a:schemeClr val="accent6"/>
                </a:solidFill>
                <a:latin typeface="Arial" panose="020B0604020202020204" pitchFamily="34" charset="0"/>
                <a:ea typeface="Proxima Nova Rg" charset="0"/>
                <a:cs typeface="Arial" panose="020B0604020202020204" pitchFamily="34" charset="0"/>
              </a:rPr>
              <a:t> </a:t>
            </a:r>
          </a:p>
          <a:p>
            <a:pPr algn="ctr"/>
            <a:endParaRPr lang="en-US" sz="1200" dirty="0">
              <a:solidFill>
                <a:schemeClr val="accent6"/>
              </a:solidFill>
              <a:latin typeface="Arial" panose="020B0604020202020204" pitchFamily="34" charset="0"/>
              <a:ea typeface="Proxima Nova Rg" charset="0"/>
              <a:cs typeface="Arial" panose="020B0604020202020204" pitchFamily="34" charset="0"/>
            </a:endParaRPr>
          </a:p>
          <a:p>
            <a:pPr algn="ctr"/>
            <a:r>
              <a:rPr lang="en-US" sz="1600" dirty="0">
                <a:solidFill>
                  <a:schemeClr val="accent4"/>
                </a:solidFill>
                <a:latin typeface="Arial" panose="020B0604020202020204" pitchFamily="34" charset="0"/>
                <a:ea typeface="Proxima Nova Rg" charset="0"/>
                <a:cs typeface="Arial" panose="020B0604020202020204" pitchFamily="34" charset="0"/>
              </a:rPr>
              <a:t>Ricardo Mireles</a:t>
            </a:r>
          </a:p>
          <a:p>
            <a:pPr algn="ctr">
              <a:spcAft>
                <a:spcPts val="300"/>
              </a:spcAft>
            </a:pPr>
            <a:r>
              <a:rPr lang="en-US" sz="1100" i="1" dirty="0">
                <a:solidFill>
                  <a:schemeClr val="accent1"/>
                </a:solidFill>
                <a:latin typeface="Arial" panose="020B0604020202020204" pitchFamily="34" charset="0"/>
                <a:ea typeface="Proxima Nova Rg" charset="0"/>
                <a:cs typeface="Arial" panose="020B0604020202020204" pitchFamily="34" charset="0"/>
              </a:rPr>
              <a:t>Executive Director </a:t>
            </a:r>
          </a:p>
          <a:p>
            <a:pPr algn="ctr">
              <a:spcAft>
                <a:spcPts val="300"/>
              </a:spcAft>
            </a:pPr>
            <a:r>
              <a:rPr lang="en-US" sz="1100" b="1" dirty="0">
                <a:solidFill>
                  <a:schemeClr val="accent1"/>
                </a:solidFill>
                <a:latin typeface="Arial" panose="020B0604020202020204" pitchFamily="34" charset="0"/>
                <a:ea typeface="Proxima Nova Rg" charset="0"/>
                <a:cs typeface="Arial" panose="020B0604020202020204" pitchFamily="34" charset="0"/>
              </a:rPr>
              <a:t>Academia Avance</a:t>
            </a:r>
          </a:p>
        </p:txBody>
      </p:sp>
      <p:sp>
        <p:nvSpPr>
          <p:cNvPr id="12" name="TextBox 11"/>
          <p:cNvSpPr txBox="1"/>
          <p:nvPr/>
        </p:nvSpPr>
        <p:spPr>
          <a:xfrm>
            <a:off x="2571742" y="1711399"/>
            <a:ext cx="2169853" cy="4039567"/>
          </a:xfrm>
          <a:prstGeom prst="rect">
            <a:avLst/>
          </a:prstGeom>
          <a:noFill/>
        </p:spPr>
        <p:txBody>
          <a:bodyPr wrap="square" rtlCol="0">
            <a:spAutoFit/>
          </a:bodyPr>
          <a:lstStyle/>
          <a:p>
            <a:r>
              <a:rPr lang="en-US" sz="1200" dirty="0"/>
              <a:t>“Banc of California is a huge partner in education and specifically Charter Schools. Our financial position has been improved tremendously by Banc of California's Line of Credit. Now, we can ‘Be the Solution’ for our Achievers at Garvey/Allen STEAM Academy without worrying about our finances. Thank you, Banc of California, for your partnership.”</a:t>
            </a:r>
            <a:endParaRPr lang="en-US" sz="1200" dirty="0">
              <a:solidFill>
                <a:schemeClr val="accent6"/>
              </a:solidFill>
              <a:latin typeface="Arial" panose="020B0604020202020204" pitchFamily="34" charset="0"/>
              <a:ea typeface="Proxima Nova Rg" charset="0"/>
              <a:cs typeface="Arial" panose="020B0604020202020204" pitchFamily="34" charset="0"/>
            </a:endParaRPr>
          </a:p>
          <a:p>
            <a:pPr algn="ctr"/>
            <a:r>
              <a:rPr lang="en-US" sz="1200" dirty="0">
                <a:solidFill>
                  <a:schemeClr val="accent6"/>
                </a:solidFill>
                <a:latin typeface="Arial" panose="020B0604020202020204" pitchFamily="34" charset="0"/>
                <a:ea typeface="Proxima Nova Rg" charset="0"/>
                <a:cs typeface="Arial" panose="020B0604020202020204" pitchFamily="34" charset="0"/>
              </a:rPr>
              <a:t> </a:t>
            </a:r>
          </a:p>
          <a:p>
            <a:pPr algn="ctr"/>
            <a:endParaRPr lang="en-US" sz="1200" dirty="0">
              <a:solidFill>
                <a:schemeClr val="accent6"/>
              </a:solidFill>
              <a:latin typeface="Arial" panose="020B0604020202020204" pitchFamily="34" charset="0"/>
              <a:ea typeface="Proxima Nova Rg" charset="0"/>
              <a:cs typeface="Arial" panose="020B0604020202020204" pitchFamily="34" charset="0"/>
            </a:endParaRPr>
          </a:p>
          <a:p>
            <a:pPr algn="ctr"/>
            <a:endParaRPr lang="en-US" sz="1200" dirty="0">
              <a:solidFill>
                <a:schemeClr val="accent6"/>
              </a:solidFill>
              <a:latin typeface="Arial" panose="020B0604020202020204" pitchFamily="34" charset="0"/>
              <a:ea typeface="Proxima Nova Rg" charset="0"/>
              <a:cs typeface="Arial" panose="020B0604020202020204" pitchFamily="34" charset="0"/>
            </a:endParaRPr>
          </a:p>
          <a:p>
            <a:pPr algn="ctr"/>
            <a:endParaRPr lang="en-US" sz="1200" dirty="0">
              <a:solidFill>
                <a:schemeClr val="accent6"/>
              </a:solidFill>
              <a:latin typeface="Arial" panose="020B0604020202020204" pitchFamily="34" charset="0"/>
              <a:ea typeface="Proxima Nova Rg" charset="0"/>
              <a:cs typeface="Arial" panose="020B0604020202020204" pitchFamily="34" charset="0"/>
            </a:endParaRPr>
          </a:p>
          <a:p>
            <a:pPr algn="ctr"/>
            <a:r>
              <a:rPr lang="en-US" sz="1600">
                <a:solidFill>
                  <a:schemeClr val="accent4"/>
                </a:solidFill>
                <a:latin typeface="Arial" panose="020B0604020202020204" pitchFamily="34" charset="0"/>
                <a:cs typeface="Arial" panose="020B0604020202020204" pitchFamily="34" charset="0"/>
              </a:rPr>
              <a:t>Tiffany </a:t>
            </a:r>
            <a:r>
              <a:rPr lang="en-US" sz="1600" dirty="0">
                <a:solidFill>
                  <a:schemeClr val="accent4"/>
                </a:solidFill>
                <a:latin typeface="Arial" panose="020B0604020202020204" pitchFamily="34" charset="0"/>
                <a:cs typeface="Arial" panose="020B0604020202020204" pitchFamily="34" charset="0"/>
              </a:rPr>
              <a:t>Gilmore</a:t>
            </a:r>
          </a:p>
          <a:p>
            <a:pPr algn="ctr">
              <a:spcAft>
                <a:spcPts val="300"/>
              </a:spcAft>
            </a:pPr>
            <a:r>
              <a:rPr lang="en-US" sz="1100" i="1" dirty="0">
                <a:solidFill>
                  <a:schemeClr val="accent1"/>
                </a:solidFill>
                <a:latin typeface="Arial" panose="020B0604020202020204" pitchFamily="34" charset="0"/>
                <a:cs typeface="Arial" panose="020B0604020202020204" pitchFamily="34" charset="0"/>
              </a:rPr>
              <a:t>CEO/Superintendent &amp; Founder</a:t>
            </a:r>
          </a:p>
          <a:p>
            <a:pPr algn="ctr"/>
            <a:r>
              <a:rPr lang="en-US" sz="1100" b="1" dirty="0">
                <a:solidFill>
                  <a:schemeClr val="accent1"/>
                </a:solidFill>
                <a:latin typeface="Arial" panose="020B0604020202020204" pitchFamily="34" charset="0"/>
                <a:cs typeface="Arial" panose="020B0604020202020204" pitchFamily="34" charset="0"/>
              </a:rPr>
              <a:t>Allen STEAM Academy</a:t>
            </a:r>
          </a:p>
        </p:txBody>
      </p:sp>
      <p:sp>
        <p:nvSpPr>
          <p:cNvPr id="38" name="TextBox 37"/>
          <p:cNvSpPr txBox="1"/>
          <p:nvPr/>
        </p:nvSpPr>
        <p:spPr>
          <a:xfrm>
            <a:off x="4813100" y="1711399"/>
            <a:ext cx="1877568" cy="4039567"/>
          </a:xfrm>
          <a:prstGeom prst="rect">
            <a:avLst/>
          </a:prstGeom>
          <a:noFill/>
        </p:spPr>
        <p:txBody>
          <a:bodyPr wrap="square" rtlCol="0">
            <a:spAutoFit/>
          </a:bodyPr>
          <a:lstStyle/>
          <a:p>
            <a:r>
              <a:rPr lang="en-US" sz="1200" dirty="0"/>
              <a:t>"Banc of California was very supportive and forward-thinking in their approach. We relied on their expertise and Banc of California really understood and was able to meet our needs. We now have a beautiful school building for our high school students, and this would have not been possible without Banc of California's support." </a:t>
            </a:r>
            <a:endParaRPr lang="en-US" sz="1200" dirty="0">
              <a:solidFill>
                <a:schemeClr val="accent6"/>
              </a:solidFill>
              <a:latin typeface="Arial" panose="020B0604020202020204" pitchFamily="34" charset="0"/>
              <a:ea typeface="Proxima Nova Rg" charset="0"/>
              <a:cs typeface="Arial" panose="020B0604020202020204" pitchFamily="34" charset="0"/>
            </a:endParaRPr>
          </a:p>
          <a:p>
            <a:pPr algn="ctr"/>
            <a:endParaRPr lang="en-US" sz="1200" dirty="0">
              <a:solidFill>
                <a:schemeClr val="accent6"/>
              </a:solidFill>
              <a:latin typeface="Arial" panose="020B0604020202020204" pitchFamily="34" charset="0"/>
              <a:ea typeface="Proxima Nova Rg" charset="0"/>
              <a:cs typeface="Arial" panose="020B0604020202020204" pitchFamily="34" charset="0"/>
            </a:endParaRPr>
          </a:p>
          <a:p>
            <a:pPr algn="ctr"/>
            <a:endParaRPr lang="en-US" sz="1200" dirty="0">
              <a:solidFill>
                <a:schemeClr val="accent6"/>
              </a:solidFill>
              <a:latin typeface="Arial" panose="020B0604020202020204" pitchFamily="34" charset="0"/>
              <a:ea typeface="Proxima Nova Rg" charset="0"/>
              <a:cs typeface="Arial" panose="020B0604020202020204" pitchFamily="34" charset="0"/>
            </a:endParaRPr>
          </a:p>
          <a:p>
            <a:pPr algn="ctr"/>
            <a:endParaRPr lang="en-US" sz="1200" dirty="0">
              <a:solidFill>
                <a:schemeClr val="accent6"/>
              </a:solidFill>
              <a:latin typeface="Arial" panose="020B0604020202020204" pitchFamily="34" charset="0"/>
              <a:ea typeface="Proxima Nova Rg" charset="0"/>
              <a:cs typeface="Arial" panose="020B0604020202020204" pitchFamily="34" charset="0"/>
            </a:endParaRPr>
          </a:p>
          <a:p>
            <a:pPr algn="ctr"/>
            <a:r>
              <a:rPr lang="en-US" sz="1600" dirty="0">
                <a:solidFill>
                  <a:schemeClr val="accent4"/>
                </a:solidFill>
                <a:latin typeface="Arial" panose="020B0604020202020204" pitchFamily="34" charset="0"/>
                <a:cs typeface="Arial" panose="020B0604020202020204" pitchFamily="34" charset="0"/>
              </a:rPr>
              <a:t>Sundar Chari</a:t>
            </a:r>
          </a:p>
          <a:p>
            <a:pPr algn="ctr">
              <a:spcAft>
                <a:spcPts val="300"/>
              </a:spcAft>
            </a:pPr>
            <a:r>
              <a:rPr lang="en-US" sz="1100" i="1" dirty="0">
                <a:solidFill>
                  <a:schemeClr val="accent1"/>
                </a:solidFill>
                <a:latin typeface="Arial" panose="020B0604020202020204" pitchFamily="34" charset="0"/>
                <a:cs typeface="Arial" panose="020B0604020202020204" pitchFamily="34" charset="0"/>
              </a:rPr>
              <a:t>Chief Business Officer</a:t>
            </a:r>
          </a:p>
          <a:p>
            <a:pPr algn="ctr"/>
            <a:r>
              <a:rPr lang="en-US" sz="1100" b="1" dirty="0">
                <a:solidFill>
                  <a:schemeClr val="accent1"/>
                </a:solidFill>
                <a:latin typeface="Arial" panose="020B0604020202020204" pitchFamily="34" charset="0"/>
                <a:cs typeface="Arial" panose="020B0604020202020204" pitchFamily="34" charset="0"/>
              </a:rPr>
              <a:t>Education for Change</a:t>
            </a:r>
          </a:p>
        </p:txBody>
      </p:sp>
      <p:sp>
        <p:nvSpPr>
          <p:cNvPr id="17" name="TextBox 16"/>
          <p:cNvSpPr txBox="1"/>
          <p:nvPr/>
        </p:nvSpPr>
        <p:spPr>
          <a:xfrm>
            <a:off x="6908887" y="1711399"/>
            <a:ext cx="2161583" cy="4532010"/>
          </a:xfrm>
          <a:prstGeom prst="rect">
            <a:avLst/>
          </a:prstGeom>
          <a:noFill/>
        </p:spPr>
        <p:txBody>
          <a:bodyPr wrap="square" rtlCol="0">
            <a:spAutoFit/>
          </a:bodyPr>
          <a:lstStyle/>
          <a:p>
            <a:r>
              <a:rPr lang="en-US" sz="1200" dirty="0"/>
              <a:t>“Throughout the entire process of applying for our Line of Credit with Banc of California, the Banc of California team was responsive, supportive, informative and encouraging. Their customer service was top notch which created for a seamless experience along the way.” </a:t>
            </a:r>
          </a:p>
          <a:p>
            <a:pPr algn="ctr"/>
            <a:r>
              <a:rPr lang="en-US" sz="1200" dirty="0">
                <a:solidFill>
                  <a:schemeClr val="accent6"/>
                </a:solidFill>
                <a:latin typeface="Arial" panose="020B0604020202020204" pitchFamily="34" charset="0"/>
                <a:ea typeface="Proxima Nova Rg" charset="0"/>
                <a:cs typeface="Arial" panose="020B0604020202020204" pitchFamily="34" charset="0"/>
              </a:rPr>
              <a:t> </a:t>
            </a:r>
          </a:p>
          <a:p>
            <a:pPr algn="ctr"/>
            <a:endParaRPr lang="en-US" sz="1100" dirty="0">
              <a:solidFill>
                <a:schemeClr val="accent6"/>
              </a:solidFill>
              <a:latin typeface="Arial" panose="020B0604020202020204" pitchFamily="34" charset="0"/>
              <a:ea typeface="Proxima Nova Rg" charset="0"/>
              <a:cs typeface="Arial" panose="020B0604020202020204" pitchFamily="34" charset="0"/>
            </a:endParaRPr>
          </a:p>
          <a:p>
            <a:pPr algn="ctr"/>
            <a:endParaRPr lang="en-US" sz="1100" dirty="0">
              <a:solidFill>
                <a:schemeClr val="accent6"/>
              </a:solidFill>
              <a:latin typeface="Arial" panose="020B0604020202020204" pitchFamily="34" charset="0"/>
              <a:ea typeface="Proxima Nova Rg" charset="0"/>
              <a:cs typeface="Arial" panose="020B0604020202020204" pitchFamily="34" charset="0"/>
            </a:endParaRPr>
          </a:p>
          <a:p>
            <a:pPr algn="ctr"/>
            <a:endParaRPr lang="en-US" sz="1100" dirty="0">
              <a:solidFill>
                <a:schemeClr val="accent6"/>
              </a:solidFill>
              <a:latin typeface="Arial" panose="020B0604020202020204" pitchFamily="34" charset="0"/>
              <a:ea typeface="Proxima Nova Rg" charset="0"/>
              <a:cs typeface="Arial" panose="020B0604020202020204" pitchFamily="34" charset="0"/>
            </a:endParaRPr>
          </a:p>
          <a:p>
            <a:pPr algn="ctr"/>
            <a:endParaRPr lang="en-US" sz="1100" dirty="0">
              <a:solidFill>
                <a:schemeClr val="accent6"/>
              </a:solidFill>
              <a:latin typeface="Arial" panose="020B0604020202020204" pitchFamily="34" charset="0"/>
              <a:ea typeface="Proxima Nova Rg" charset="0"/>
              <a:cs typeface="Arial" panose="020B0604020202020204" pitchFamily="34" charset="0"/>
            </a:endParaRPr>
          </a:p>
          <a:p>
            <a:pPr algn="ctr"/>
            <a:endParaRPr lang="en-US" sz="1100" dirty="0">
              <a:solidFill>
                <a:schemeClr val="accent6"/>
              </a:solidFill>
              <a:latin typeface="Arial" panose="020B0604020202020204" pitchFamily="34" charset="0"/>
              <a:ea typeface="Proxima Nova Rg" charset="0"/>
              <a:cs typeface="Arial" panose="020B0604020202020204" pitchFamily="34" charset="0"/>
            </a:endParaRPr>
          </a:p>
          <a:p>
            <a:pPr algn="ctr"/>
            <a:endParaRPr lang="en-US" sz="1100" dirty="0">
              <a:solidFill>
                <a:schemeClr val="accent6"/>
              </a:solidFill>
              <a:latin typeface="Arial" panose="020B0604020202020204" pitchFamily="34" charset="0"/>
              <a:ea typeface="Proxima Nova Rg" charset="0"/>
              <a:cs typeface="Arial" panose="020B0604020202020204" pitchFamily="34" charset="0"/>
            </a:endParaRPr>
          </a:p>
          <a:p>
            <a:pPr algn="ctr"/>
            <a:r>
              <a:rPr lang="en-US" sz="1600" dirty="0">
                <a:solidFill>
                  <a:schemeClr val="accent4"/>
                </a:solidFill>
                <a:latin typeface="Arial" panose="020B0604020202020204" pitchFamily="34" charset="0"/>
                <a:cs typeface="Arial" panose="020B0604020202020204" pitchFamily="34" charset="0"/>
              </a:rPr>
              <a:t>Charla N. </a:t>
            </a:r>
            <a:br>
              <a:rPr lang="en-US" sz="1600" dirty="0">
                <a:solidFill>
                  <a:schemeClr val="accent4"/>
                </a:solidFill>
                <a:latin typeface="Arial" panose="020B0604020202020204" pitchFamily="34" charset="0"/>
                <a:cs typeface="Arial" panose="020B0604020202020204" pitchFamily="34" charset="0"/>
              </a:rPr>
            </a:br>
            <a:r>
              <a:rPr lang="en-US" sz="1600" dirty="0">
                <a:solidFill>
                  <a:schemeClr val="accent4"/>
                </a:solidFill>
                <a:latin typeface="Arial" panose="020B0604020202020204" pitchFamily="34" charset="0"/>
                <a:cs typeface="Arial" panose="020B0604020202020204" pitchFamily="34" charset="0"/>
              </a:rPr>
              <a:t>Austin-Harris</a:t>
            </a:r>
          </a:p>
          <a:p>
            <a:pPr algn="ctr">
              <a:spcAft>
                <a:spcPts val="300"/>
              </a:spcAft>
            </a:pPr>
            <a:r>
              <a:rPr lang="en-US" sz="1100" i="1" dirty="0">
                <a:solidFill>
                  <a:schemeClr val="accent1"/>
                </a:solidFill>
                <a:latin typeface="Arial" panose="020B0604020202020204" pitchFamily="34" charset="0"/>
                <a:cs typeface="Arial" panose="020B0604020202020204" pitchFamily="34" charset="0"/>
              </a:rPr>
              <a:t>Founder &amp; Executive Director</a:t>
            </a:r>
          </a:p>
          <a:p>
            <a:pPr algn="ctr"/>
            <a:r>
              <a:rPr lang="en-US" sz="1100" b="1" dirty="0">
                <a:solidFill>
                  <a:schemeClr val="accent1"/>
                </a:solidFill>
                <a:latin typeface="Arial" panose="020B0604020202020204" pitchFamily="34" charset="0"/>
                <a:cs typeface="Arial" panose="020B0604020202020204" pitchFamily="34" charset="0"/>
              </a:rPr>
              <a:t>Learning by Design Charter School</a:t>
            </a:r>
          </a:p>
        </p:txBody>
      </p:sp>
      <p:sp>
        <p:nvSpPr>
          <p:cNvPr id="23" name="TextBox 22"/>
          <p:cNvSpPr txBox="1"/>
          <p:nvPr/>
        </p:nvSpPr>
        <p:spPr>
          <a:xfrm>
            <a:off x="9070470" y="1711399"/>
            <a:ext cx="2562775" cy="4039567"/>
          </a:xfrm>
          <a:prstGeom prst="rect">
            <a:avLst/>
          </a:prstGeom>
          <a:noFill/>
        </p:spPr>
        <p:txBody>
          <a:bodyPr wrap="square" rtlCol="0">
            <a:spAutoFit/>
          </a:bodyPr>
          <a:lstStyle/>
          <a:p>
            <a:r>
              <a:rPr lang="en-US" sz="1200" dirty="0"/>
              <a:t>“This is the first true partnership with a bank that I have had in my 30 years as an educator and school leader. John really understands the sector, which makes our interactions efficient and effective. The staff at Banc of California are responsive and helpful. Working with Banc of California is truly the best of both worlds: customized support you expect from a boutique organization coupled with the experience and longevity of a large bank.”</a:t>
            </a:r>
          </a:p>
          <a:p>
            <a:pPr algn="ctr"/>
            <a:endParaRPr lang="en-US" sz="1200" dirty="0">
              <a:solidFill>
                <a:schemeClr val="accent1"/>
              </a:solidFill>
              <a:latin typeface="Arial" panose="020B0604020202020204" pitchFamily="34" charset="0"/>
              <a:ea typeface="Proxima Nova Rg" charset="0"/>
              <a:cs typeface="Arial" panose="020B0604020202020204" pitchFamily="34" charset="0"/>
            </a:endParaRPr>
          </a:p>
          <a:p>
            <a:pPr algn="ctr"/>
            <a:endParaRPr lang="en-US" sz="1200" dirty="0">
              <a:solidFill>
                <a:schemeClr val="accent1"/>
              </a:solidFill>
              <a:latin typeface="Arial" panose="020B0604020202020204" pitchFamily="34" charset="0"/>
              <a:ea typeface="Proxima Nova Rg" charset="0"/>
              <a:cs typeface="Arial" panose="020B0604020202020204" pitchFamily="34" charset="0"/>
            </a:endParaRPr>
          </a:p>
          <a:p>
            <a:pPr algn="ctr"/>
            <a:endParaRPr lang="en-US" sz="1200" dirty="0">
              <a:solidFill>
                <a:schemeClr val="accent1"/>
              </a:solidFill>
              <a:latin typeface="Arial" panose="020B0604020202020204" pitchFamily="34" charset="0"/>
              <a:ea typeface="Proxima Nova Rg" charset="0"/>
              <a:cs typeface="Arial" panose="020B0604020202020204" pitchFamily="34" charset="0"/>
            </a:endParaRPr>
          </a:p>
          <a:p>
            <a:pPr algn="ctr"/>
            <a:r>
              <a:rPr lang="en-US" sz="1600" dirty="0">
                <a:solidFill>
                  <a:schemeClr val="accent4"/>
                </a:solidFill>
                <a:latin typeface="Arial" panose="020B0604020202020204" pitchFamily="34" charset="0"/>
                <a:cs typeface="Arial" panose="020B0604020202020204" pitchFamily="34" charset="0"/>
              </a:rPr>
              <a:t>Anita Ravi</a:t>
            </a:r>
          </a:p>
          <a:p>
            <a:pPr algn="ctr">
              <a:spcAft>
                <a:spcPts val="300"/>
              </a:spcAft>
            </a:pPr>
            <a:r>
              <a:rPr lang="en-US" sz="1100" i="1" dirty="0">
                <a:solidFill>
                  <a:schemeClr val="accent1"/>
                </a:solidFill>
                <a:latin typeface="Arial" panose="020B0604020202020204" pitchFamily="34" charset="0"/>
                <a:cs typeface="Arial" panose="020B0604020202020204" pitchFamily="34" charset="0"/>
              </a:rPr>
              <a:t>Executive Director, Principal</a:t>
            </a:r>
          </a:p>
          <a:p>
            <a:pPr algn="ctr"/>
            <a:r>
              <a:rPr lang="en-US" sz="1100" b="1" dirty="0">
                <a:solidFill>
                  <a:schemeClr val="accent1"/>
                </a:solidFill>
                <a:latin typeface="Arial" panose="020B0604020202020204" pitchFamily="34" charset="0"/>
                <a:cs typeface="Arial" panose="020B0604020202020204" pitchFamily="34" charset="0"/>
              </a:rPr>
              <a:t>We the People High School</a:t>
            </a:r>
          </a:p>
        </p:txBody>
      </p:sp>
      <p:sp>
        <p:nvSpPr>
          <p:cNvPr id="16" name="TextBox 55">
            <a:extLst>
              <a:ext uri="{FF2B5EF4-FFF2-40B4-BE49-F238E27FC236}">
                <a16:creationId xmlns:a16="http://schemas.microsoft.com/office/drawing/2014/main" id="{68B176D9-1862-4748-947B-F7E24202E505}"/>
              </a:ext>
            </a:extLst>
          </p:cNvPr>
          <p:cNvSpPr txBox="1">
            <a:spLocks noChangeArrowheads="1"/>
          </p:cNvSpPr>
          <p:nvPr/>
        </p:nvSpPr>
        <p:spPr bwMode="auto">
          <a:xfrm>
            <a:off x="754938" y="559239"/>
            <a:ext cx="10195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3000" dirty="0">
                <a:latin typeface="+mj-lt"/>
              </a:rPr>
              <a:t>OUR CLIENTS AND PARTNERS</a:t>
            </a:r>
          </a:p>
        </p:txBody>
      </p:sp>
    </p:spTree>
    <p:extLst>
      <p:ext uri="{BB962C8B-B14F-4D97-AF65-F5344CB8AC3E}">
        <p14:creationId xmlns:p14="http://schemas.microsoft.com/office/powerpoint/2010/main" val="1201221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a:extLst>
              <a:ext uri="{FF2B5EF4-FFF2-40B4-BE49-F238E27FC236}">
                <a16:creationId xmlns:a16="http://schemas.microsoft.com/office/drawing/2014/main" id="{2C8F210F-2784-5A4D-AB69-15039EF9416D}"/>
              </a:ext>
            </a:extLst>
          </p:cNvPr>
          <p:cNvSpPr>
            <a:spLocks noGrp="1"/>
          </p:cNvSpPr>
          <p:nvPr>
            <p:ph type="body" sz="quarter" idx="12"/>
          </p:nvPr>
        </p:nvSpPr>
        <p:spPr>
          <a:xfrm>
            <a:off x="2897187" y="2621097"/>
            <a:ext cx="8689567" cy="1679427"/>
          </a:xfrm>
        </p:spPr>
        <p:txBody>
          <a:bodyPr>
            <a:noAutofit/>
          </a:bodyPr>
          <a:lstStyle/>
          <a:p>
            <a:pPr defTabSz="1200150">
              <a:lnSpc>
                <a:spcPct val="90000"/>
              </a:lnSpc>
              <a:spcAft>
                <a:spcPct val="35000"/>
              </a:spcAft>
            </a:pPr>
            <a:r>
              <a:rPr lang="en-US" dirty="0">
                <a:cs typeface="Arial" panose="020B0604020202020204" pitchFamily="34" charset="0"/>
              </a:rPr>
              <a:t>APPENDIX B: </a:t>
            </a:r>
            <a:br>
              <a:rPr lang="en-US" dirty="0">
                <a:cs typeface="Arial" panose="020B0604020202020204" pitchFamily="34" charset="0"/>
              </a:rPr>
            </a:br>
            <a:r>
              <a:rPr lang="en-US" dirty="0">
                <a:cs typeface="Arial" panose="020B0604020202020204" pitchFamily="34" charset="0"/>
              </a:rPr>
              <a:t>BOC Foundation</a:t>
            </a:r>
          </a:p>
        </p:txBody>
      </p:sp>
      <p:pic>
        <p:nvPicPr>
          <p:cNvPr id="7" name="Graphic 6" descr="Bar graph with upward trend with solid fill">
            <a:extLst>
              <a:ext uri="{FF2B5EF4-FFF2-40B4-BE49-F238E27FC236}">
                <a16:creationId xmlns:a16="http://schemas.microsoft.com/office/drawing/2014/main" id="{D2CA3BDE-95ED-5C4E-8366-D6F5B18ACD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595413" y="2894682"/>
            <a:ext cx="1132256" cy="1132256"/>
          </a:xfrm>
          <a:prstGeom prst="rect">
            <a:avLst/>
          </a:prstGeom>
        </p:spPr>
      </p:pic>
    </p:spTree>
    <p:extLst>
      <p:ext uri="{BB962C8B-B14F-4D97-AF65-F5344CB8AC3E}">
        <p14:creationId xmlns:p14="http://schemas.microsoft.com/office/powerpoint/2010/main" val="239225046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AB0111-5616-AE41-8B85-FE0ECC7CC8B4}"/>
              </a:ext>
            </a:extLst>
          </p:cNvPr>
          <p:cNvPicPr>
            <a:picLocks noChangeAspect="1"/>
          </p:cNvPicPr>
          <p:nvPr/>
        </p:nvPicPr>
        <p:blipFill>
          <a:blip r:embed="rId3"/>
          <a:stretch>
            <a:fillRect/>
          </a:stretch>
        </p:blipFill>
        <p:spPr>
          <a:xfrm>
            <a:off x="510364" y="1594913"/>
            <a:ext cx="2498659" cy="1410786"/>
          </a:xfrm>
          <a:prstGeom prst="rect">
            <a:avLst/>
          </a:prstGeom>
        </p:spPr>
      </p:pic>
      <p:sp>
        <p:nvSpPr>
          <p:cNvPr id="12" name="Rectangle 11">
            <a:extLst>
              <a:ext uri="{FF2B5EF4-FFF2-40B4-BE49-F238E27FC236}">
                <a16:creationId xmlns:a16="http://schemas.microsoft.com/office/drawing/2014/main" id="{D605FF6B-4A34-2644-9E81-43992BB40F45}"/>
              </a:ext>
            </a:extLst>
          </p:cNvPr>
          <p:cNvSpPr/>
          <p:nvPr/>
        </p:nvSpPr>
        <p:spPr>
          <a:xfrm>
            <a:off x="475377" y="3429000"/>
            <a:ext cx="10899758" cy="338554"/>
          </a:xfrm>
          <a:prstGeom prst="rect">
            <a:avLst/>
          </a:prstGeom>
          <a:solidFill>
            <a:srgbClr val="5B6770"/>
          </a:solidFill>
        </p:spPr>
        <p:txBody>
          <a:bodyPr wrap="square" anchor="ctr">
            <a:spAutoFit/>
          </a:bodyPr>
          <a:lstStyle/>
          <a:p>
            <a:pPr algn="ctr">
              <a:spcBef>
                <a:spcPts val="405"/>
              </a:spcBef>
              <a:tabLst>
                <a:tab pos="515620" algn="l"/>
              </a:tabLst>
            </a:pPr>
            <a:r>
              <a:rPr lang="en-US" sz="1600" dirty="0">
                <a:solidFill>
                  <a:schemeClr val="bg2"/>
                </a:solidFill>
                <a:latin typeface="Arial" panose="020B0604020202020204" pitchFamily="34" charset="0"/>
                <a:cs typeface="Arial" panose="020B0604020202020204" pitchFamily="34" charset="0"/>
              </a:rPr>
              <a:t>FOUR PILLARS OF </a:t>
            </a:r>
            <a:r>
              <a:rPr lang="en-US" sz="1600" b="1" dirty="0">
                <a:solidFill>
                  <a:schemeClr val="bg2"/>
                </a:solidFill>
                <a:latin typeface="Arial" panose="020B0604020202020204" pitchFamily="34" charset="0"/>
                <a:cs typeface="Arial" panose="020B0604020202020204" pitchFamily="34" charset="0"/>
              </a:rPr>
              <a:t>PHILANTHROPY</a:t>
            </a:r>
          </a:p>
        </p:txBody>
      </p:sp>
      <p:sp>
        <p:nvSpPr>
          <p:cNvPr id="13" name="object 19">
            <a:extLst>
              <a:ext uri="{FF2B5EF4-FFF2-40B4-BE49-F238E27FC236}">
                <a16:creationId xmlns:a16="http://schemas.microsoft.com/office/drawing/2014/main" id="{F062B9D7-BA45-D345-A476-0FED214796BA}"/>
              </a:ext>
            </a:extLst>
          </p:cNvPr>
          <p:cNvSpPr>
            <a:spLocks/>
          </p:cNvSpPr>
          <p:nvPr/>
        </p:nvSpPr>
        <p:spPr>
          <a:xfrm>
            <a:off x="6035577" y="3992344"/>
            <a:ext cx="2561294" cy="1410786"/>
          </a:xfrm>
          <a:prstGeom prst="rect">
            <a:avLst/>
          </a:prstGeom>
          <a:blipFill>
            <a:blip r:embed="rId4" cstate="print">
              <a:extLst>
                <a:ext uri="{28A0092B-C50C-407E-A947-70E740481C1C}">
                  <a14:useLocalDpi xmlns:a14="http://schemas.microsoft.com/office/drawing/2010/main"/>
                </a:ext>
              </a:extLst>
            </a:blip>
            <a:srcRec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4" name="object 20">
            <a:extLst>
              <a:ext uri="{FF2B5EF4-FFF2-40B4-BE49-F238E27FC236}">
                <a16:creationId xmlns:a16="http://schemas.microsoft.com/office/drawing/2014/main" id="{885BB951-D21E-A642-8FAE-4DFB67F1B552}"/>
              </a:ext>
            </a:extLst>
          </p:cNvPr>
          <p:cNvSpPr/>
          <p:nvPr/>
        </p:nvSpPr>
        <p:spPr>
          <a:xfrm>
            <a:off x="3272732" y="3995057"/>
            <a:ext cx="2529501" cy="1408072"/>
          </a:xfrm>
          <a:prstGeom prst="rect">
            <a:avLst/>
          </a:prstGeom>
          <a:blipFill>
            <a:blip r:embed="rId5" cstate="print">
              <a:extLst>
                <a:ext uri="{28A0092B-C50C-407E-A947-70E740481C1C}">
                  <a14:useLocalDpi xmlns:a14="http://schemas.microsoft.com/office/drawing/2010/main"/>
                </a:ext>
              </a:extLst>
            </a:blip>
            <a:srcRec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5" name="object 21">
            <a:extLst>
              <a:ext uri="{FF2B5EF4-FFF2-40B4-BE49-F238E27FC236}">
                <a16:creationId xmlns:a16="http://schemas.microsoft.com/office/drawing/2014/main" id="{59886E8D-BFD9-E543-BCE2-5D1B17253D51}"/>
              </a:ext>
            </a:extLst>
          </p:cNvPr>
          <p:cNvSpPr/>
          <p:nvPr/>
        </p:nvSpPr>
        <p:spPr>
          <a:xfrm>
            <a:off x="479048" y="3992344"/>
            <a:ext cx="2561293" cy="1410786"/>
          </a:xfrm>
          <a:prstGeom prst="rect">
            <a:avLst/>
          </a:prstGeom>
          <a:blipFill>
            <a:blip r:embed="rId6" cstate="print">
              <a:extLst>
                <a:ext uri="{28A0092B-C50C-407E-A947-70E740481C1C}">
                  <a14:useLocalDpi xmlns:a14="http://schemas.microsoft.com/office/drawing/2010/main"/>
                </a:ext>
              </a:extLst>
            </a:blip>
            <a:srcRec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6" name="object 22">
            <a:extLst>
              <a:ext uri="{FF2B5EF4-FFF2-40B4-BE49-F238E27FC236}">
                <a16:creationId xmlns:a16="http://schemas.microsoft.com/office/drawing/2014/main" id="{D078A413-BA2E-7546-81D9-66434455969C}"/>
              </a:ext>
            </a:extLst>
          </p:cNvPr>
          <p:cNvSpPr>
            <a:spLocks/>
          </p:cNvSpPr>
          <p:nvPr/>
        </p:nvSpPr>
        <p:spPr>
          <a:xfrm>
            <a:off x="8813841" y="3993546"/>
            <a:ext cx="2561294" cy="1410786"/>
          </a:xfrm>
          <a:prstGeom prst="rect">
            <a:avLst/>
          </a:prstGeom>
          <a:blipFill>
            <a:blip r:embed="rId7" cstate="print">
              <a:extLst>
                <a:ext uri="{28A0092B-C50C-407E-A947-70E740481C1C}">
                  <a14:useLocalDpi xmlns:a14="http://schemas.microsoft.com/office/drawing/2010/main"/>
                </a:ext>
              </a:extLst>
            </a:blip>
            <a:srcRec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7" name="Rectangle 16">
            <a:extLst>
              <a:ext uri="{FF2B5EF4-FFF2-40B4-BE49-F238E27FC236}">
                <a16:creationId xmlns:a16="http://schemas.microsoft.com/office/drawing/2014/main" id="{082BC00D-9BF0-F546-9A27-F8F750DD2F3A}"/>
              </a:ext>
            </a:extLst>
          </p:cNvPr>
          <p:cNvSpPr/>
          <p:nvPr/>
        </p:nvSpPr>
        <p:spPr>
          <a:xfrm>
            <a:off x="479049" y="5418391"/>
            <a:ext cx="2561293" cy="4849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tlCol="0" anchor="t"/>
          <a:lstStyle/>
          <a:p>
            <a:pPr>
              <a:spcBef>
                <a:spcPts val="700"/>
              </a:spcBef>
            </a:pPr>
            <a:r>
              <a:rPr lang="en-US" sz="1200" b="1" dirty="0">
                <a:latin typeface="Arial" panose="020B0604020202020204" pitchFamily="34" charset="0"/>
                <a:cs typeface="Arial" panose="020B0604020202020204" pitchFamily="34" charset="0"/>
              </a:rPr>
              <a:t>Financial Literacy</a:t>
            </a:r>
            <a:endParaRPr lang="en-US" sz="105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9E0EA78A-2A23-EE41-ADF5-D625124269CE}"/>
              </a:ext>
            </a:extLst>
          </p:cNvPr>
          <p:cNvSpPr/>
          <p:nvPr/>
        </p:nvSpPr>
        <p:spPr>
          <a:xfrm>
            <a:off x="3256838" y="5418391"/>
            <a:ext cx="2545396" cy="4849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bIns="0" rtlCol="0" anchor="ctr"/>
          <a:lstStyle/>
          <a:p>
            <a:pPr>
              <a:spcBef>
                <a:spcPts val="700"/>
              </a:spcBef>
            </a:pPr>
            <a:r>
              <a:rPr lang="en-US" sz="1200" b="1" dirty="0">
                <a:latin typeface="Arial" panose="020B0604020202020204" pitchFamily="34" charset="0"/>
                <a:cs typeface="Arial" panose="020B0604020202020204" pitchFamily="34" charset="0"/>
              </a:rPr>
              <a:t>Community Services &amp; Volunteerism </a:t>
            </a:r>
          </a:p>
        </p:txBody>
      </p:sp>
      <p:sp>
        <p:nvSpPr>
          <p:cNvPr id="19" name="Rectangle 18">
            <a:extLst>
              <a:ext uri="{FF2B5EF4-FFF2-40B4-BE49-F238E27FC236}">
                <a16:creationId xmlns:a16="http://schemas.microsoft.com/office/drawing/2014/main" id="{1CC894A4-D87B-3C46-9982-D67556DAF7D0}"/>
              </a:ext>
            </a:extLst>
          </p:cNvPr>
          <p:cNvSpPr/>
          <p:nvPr/>
        </p:nvSpPr>
        <p:spPr>
          <a:xfrm>
            <a:off x="6035579" y="5418392"/>
            <a:ext cx="2561293" cy="4849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tlCol="0" anchor="t"/>
          <a:lstStyle/>
          <a:p>
            <a:pPr>
              <a:spcBef>
                <a:spcPts val="700"/>
              </a:spcBef>
            </a:pPr>
            <a:r>
              <a:rPr lang="en-US" sz="1200" b="1" dirty="0">
                <a:latin typeface="Arial" panose="020B0604020202020204" pitchFamily="34" charset="0"/>
                <a:cs typeface="Arial" panose="020B0604020202020204" pitchFamily="34" charset="0"/>
              </a:rPr>
              <a:t>Affordable Housing</a:t>
            </a:r>
            <a:endParaRPr lang="en-US" sz="1050" b="1" dirty="0">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0009A410-0376-EB43-AB7A-C43BECC5A3E1}"/>
              </a:ext>
            </a:extLst>
          </p:cNvPr>
          <p:cNvSpPr/>
          <p:nvPr/>
        </p:nvSpPr>
        <p:spPr>
          <a:xfrm>
            <a:off x="8813843" y="5418391"/>
            <a:ext cx="2561293" cy="48492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lIns="182880" tIns="137160" rtlCol="0" anchor="t"/>
          <a:lstStyle/>
          <a:p>
            <a:pPr>
              <a:spcBef>
                <a:spcPts val="700"/>
              </a:spcBef>
            </a:pPr>
            <a:r>
              <a:rPr lang="en-US" sz="1200" b="1" dirty="0">
                <a:latin typeface="Arial" panose="020B0604020202020204" pitchFamily="34" charset="0"/>
                <a:cs typeface="Arial" panose="020B0604020202020204" pitchFamily="34" charset="0"/>
              </a:rPr>
              <a:t>Economic Growth</a:t>
            </a:r>
            <a:endParaRPr lang="en-US" sz="1050" dirty="0">
              <a:latin typeface="Arial" panose="020B0604020202020204" pitchFamily="34" charset="0"/>
              <a:cs typeface="Arial" panose="020B0604020202020204" pitchFamily="34" charset="0"/>
            </a:endParaRPr>
          </a:p>
        </p:txBody>
      </p:sp>
      <p:sp>
        <p:nvSpPr>
          <p:cNvPr id="7" name="object 3">
            <a:extLst>
              <a:ext uri="{FF2B5EF4-FFF2-40B4-BE49-F238E27FC236}">
                <a16:creationId xmlns:a16="http://schemas.microsoft.com/office/drawing/2014/main" id="{15308FE0-6C9C-4647-A5D0-CCE63F80D59A}"/>
              </a:ext>
            </a:extLst>
          </p:cNvPr>
          <p:cNvSpPr txBox="1">
            <a:spLocks noGrp="1"/>
          </p:cNvSpPr>
          <p:nvPr>
            <p:ph sz="quarter" idx="11"/>
          </p:nvPr>
        </p:nvSpPr>
        <p:spPr>
          <a:xfrm>
            <a:off x="3149834" y="1269674"/>
            <a:ext cx="8325066" cy="2213094"/>
          </a:xfrm>
        </p:spPr>
        <p:txBody>
          <a:bodyPr>
            <a:noAutofit/>
          </a:bodyPr>
          <a:lstStyle/>
          <a:p>
            <a:pPr marL="0" indent="0">
              <a:buNone/>
            </a:pPr>
            <a:r>
              <a:rPr lang="en-US" sz="1400" b="0" dirty="0">
                <a:solidFill>
                  <a:schemeClr val="tx1"/>
                </a:solidFill>
                <a:cs typeface="Arial" panose="020B0604020202020204" pitchFamily="34" charset="0"/>
              </a:rPr>
              <a:t>At its best, California is about people working together to achieve things greater than themselves. Businesses that create shared prosperity and opportunity. Communities that foster connection and universal respect. Organizations that improve the lives of people in need.</a:t>
            </a:r>
          </a:p>
          <a:p>
            <a:pPr marL="0" indent="0">
              <a:buNone/>
            </a:pPr>
            <a:endParaRPr lang="en-US" sz="900" b="0" dirty="0">
              <a:solidFill>
                <a:schemeClr val="tx1"/>
              </a:solidFill>
              <a:cs typeface="Arial" panose="020B0604020202020204" pitchFamily="34" charset="0"/>
            </a:endParaRPr>
          </a:p>
          <a:p>
            <a:pPr marL="0" indent="0">
              <a:buNone/>
            </a:pPr>
            <a:r>
              <a:rPr lang="en-US" sz="1400" b="0" dirty="0">
                <a:solidFill>
                  <a:schemeClr val="tx1"/>
                </a:solidFill>
                <a:cs typeface="Arial" panose="020B0604020202020204" pitchFamily="34" charset="0"/>
              </a:rPr>
              <a:t>As California’s Business Bank, we partner with many service organizations, businesses, entrepreneurs and individuals to help them achieve those goals, through the BANC Foundation. We donate to them. We lend to them. And our employees enthusiastically volunteer in their initiatives.</a:t>
            </a:r>
          </a:p>
          <a:p>
            <a:pPr marL="0" indent="0">
              <a:buNone/>
            </a:pPr>
            <a:endParaRPr lang="en-US" sz="900" b="0" dirty="0">
              <a:solidFill>
                <a:schemeClr val="accent1"/>
              </a:solidFill>
              <a:cs typeface="Arial" panose="020B0604020202020204" pitchFamily="34" charset="0"/>
            </a:endParaRPr>
          </a:p>
          <a:p>
            <a:pPr marL="0" indent="0">
              <a:buNone/>
            </a:pPr>
            <a:r>
              <a:rPr lang="en-US" sz="1400" dirty="0">
                <a:solidFill>
                  <a:schemeClr val="accent1"/>
                </a:solidFill>
                <a:cs typeface="Arial" panose="020B0604020202020204" pitchFamily="34" charset="0"/>
              </a:rPr>
              <a:t>We concentrate our philanthropy on four areas where we can make it especially valuable:</a:t>
            </a:r>
          </a:p>
        </p:txBody>
      </p:sp>
      <p:sp>
        <p:nvSpPr>
          <p:cNvPr id="23" name="TextBox 55">
            <a:extLst>
              <a:ext uri="{FF2B5EF4-FFF2-40B4-BE49-F238E27FC236}">
                <a16:creationId xmlns:a16="http://schemas.microsoft.com/office/drawing/2014/main" id="{36F6459A-0808-8F4E-AAB5-6B66EF331CE6}"/>
              </a:ext>
            </a:extLst>
          </p:cNvPr>
          <p:cNvSpPr txBox="1">
            <a:spLocks noChangeArrowheads="1"/>
          </p:cNvSpPr>
          <p:nvPr/>
        </p:nvSpPr>
        <p:spPr bwMode="auto">
          <a:xfrm>
            <a:off x="754938" y="548473"/>
            <a:ext cx="10195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r>
              <a:rPr lang="en-US" altLang="en-US" sz="3000" dirty="0">
                <a:latin typeface="+mj-lt"/>
              </a:rPr>
              <a:t>BANC FOUNDATION: TOGETHER WE CAN</a:t>
            </a:r>
            <a:endParaRPr lang="en-US" sz="2800" b="1" baseline="30000" dirty="0">
              <a:latin typeface="+mj-lt"/>
            </a:endParaRPr>
          </a:p>
        </p:txBody>
      </p:sp>
    </p:spTree>
    <p:extLst>
      <p:ext uri="{BB962C8B-B14F-4D97-AF65-F5344CB8AC3E}">
        <p14:creationId xmlns:p14="http://schemas.microsoft.com/office/powerpoint/2010/main" val="335988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7058D-5FF3-8C4A-8B93-9694E6CA7201}"/>
              </a:ext>
            </a:extLst>
          </p:cNvPr>
          <p:cNvSpPr>
            <a:spLocks noGrp="1"/>
          </p:cNvSpPr>
          <p:nvPr>
            <p:ph type="body" sz="quarter" idx="12"/>
          </p:nvPr>
        </p:nvSpPr>
        <p:spPr>
          <a:xfrm>
            <a:off x="2897187" y="3068473"/>
            <a:ext cx="7872413" cy="721054"/>
          </a:xfrm>
        </p:spPr>
        <p:txBody>
          <a:bodyPr>
            <a:normAutofit/>
          </a:bodyPr>
          <a:lstStyle/>
          <a:p>
            <a:r>
              <a:rPr lang="en-US" dirty="0"/>
              <a:t>WHO WE ARE</a:t>
            </a:r>
          </a:p>
        </p:txBody>
      </p:sp>
      <p:pic>
        <p:nvPicPr>
          <p:cNvPr id="9" name="Picture 8">
            <a:extLst>
              <a:ext uri="{FF2B5EF4-FFF2-40B4-BE49-F238E27FC236}">
                <a16:creationId xmlns:a16="http://schemas.microsoft.com/office/drawing/2014/main" id="{97E492A5-2E21-F444-A654-57C6BF1661A7}"/>
              </a:ext>
            </a:extLst>
          </p:cNvPr>
          <p:cNvPicPr>
            <a:picLocks noChangeAspect="1"/>
          </p:cNvPicPr>
          <p:nvPr/>
        </p:nvPicPr>
        <p:blipFill>
          <a:blip r:embed="rId3"/>
          <a:stretch>
            <a:fillRect/>
          </a:stretch>
        </p:blipFill>
        <p:spPr>
          <a:xfrm>
            <a:off x="1143409" y="2743200"/>
            <a:ext cx="1371600" cy="1371600"/>
          </a:xfrm>
          <a:prstGeom prst="rect">
            <a:avLst/>
          </a:prstGeom>
        </p:spPr>
      </p:pic>
    </p:spTree>
    <p:extLst>
      <p:ext uri="{BB962C8B-B14F-4D97-AF65-F5344CB8AC3E}">
        <p14:creationId xmlns:p14="http://schemas.microsoft.com/office/powerpoint/2010/main" val="32221598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diagram&#10;&#10;Description automatically generated">
            <a:extLst>
              <a:ext uri="{FF2B5EF4-FFF2-40B4-BE49-F238E27FC236}">
                <a16:creationId xmlns:a16="http://schemas.microsoft.com/office/drawing/2014/main" id="{66F65B08-C886-9E45-A624-165BAB04F218}"/>
              </a:ext>
            </a:extLst>
          </p:cNvPr>
          <p:cNvPicPr>
            <a:picLocks noChangeAspect="1"/>
          </p:cNvPicPr>
          <p:nvPr/>
        </p:nvPicPr>
        <p:blipFill>
          <a:blip r:embed="rId3"/>
          <a:stretch>
            <a:fillRect/>
          </a:stretch>
        </p:blipFill>
        <p:spPr>
          <a:xfrm>
            <a:off x="566057" y="1484894"/>
            <a:ext cx="4421250" cy="4262036"/>
          </a:xfrm>
          <a:prstGeom prst="rect">
            <a:avLst/>
          </a:prstGeom>
        </p:spPr>
      </p:pic>
      <p:sp>
        <p:nvSpPr>
          <p:cNvPr id="96" name="Text Placeholder 1"/>
          <p:cNvSpPr txBox="1">
            <a:spLocks/>
          </p:cNvSpPr>
          <p:nvPr/>
        </p:nvSpPr>
        <p:spPr bwMode="auto">
          <a:xfrm>
            <a:off x="5451939" y="2221260"/>
            <a:ext cx="6065147" cy="2209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t" anchorCtr="0" compatLnSpc="1">
            <a:prstTxWarp prst="textNoShape">
              <a:avLst/>
            </a:prstTxWarp>
            <a:spAutoFit/>
          </a:bodyPr>
          <a:lstStyle>
            <a:lvl1pPr marL="282575" indent="-282575" algn="l" defTabSz="912813" rtl="0" eaLnBrk="1" fontAlgn="base" hangingPunct="1">
              <a:spcBef>
                <a:spcPct val="20000"/>
              </a:spcBef>
              <a:spcAft>
                <a:spcPct val="0"/>
              </a:spcAft>
              <a:buClr>
                <a:srgbClr val="B7C7CF"/>
              </a:buClr>
              <a:buSzPct val="80000"/>
              <a:buFont typeface="Montserrat" pitchFamily="50" charset="0"/>
              <a:buChar char="●"/>
              <a:defRPr lang="en-US" sz="1700" b="1" kern="1200">
                <a:solidFill>
                  <a:srgbClr val="3B5165"/>
                </a:solidFill>
                <a:latin typeface="+mj-lt"/>
                <a:ea typeface="ＭＳ Ｐゴシック" charset="0"/>
                <a:cs typeface="ＭＳ Ｐゴシック" charset="0"/>
              </a:defRPr>
            </a:lvl1pPr>
            <a:lvl2pPr marL="573088" indent="-290513" algn="l" defTabSz="912813" rtl="0" eaLnBrk="1" fontAlgn="base" hangingPunct="1">
              <a:spcBef>
                <a:spcPts val="600"/>
              </a:spcBef>
              <a:spcAft>
                <a:spcPct val="0"/>
              </a:spcAft>
              <a:buClr>
                <a:srgbClr val="B7C7CF"/>
              </a:buClr>
              <a:buSzPct val="100000"/>
              <a:buFont typeface="Verdana" charset="0"/>
              <a:buChar char="–"/>
              <a:defRPr lang="en-US" sz="1400" kern="1200">
                <a:solidFill>
                  <a:srgbClr val="3B5165"/>
                </a:solidFill>
                <a:latin typeface="+mj-lt"/>
                <a:ea typeface="ＭＳ Ｐゴシック" charset="0"/>
                <a:cs typeface="+mn-cs"/>
              </a:defRPr>
            </a:lvl2pPr>
            <a:lvl3pPr marL="854075" indent="-280988" algn="l" defTabSz="912813" rtl="0" eaLnBrk="1" fontAlgn="base" hangingPunct="1">
              <a:spcBef>
                <a:spcPts val="600"/>
              </a:spcBef>
              <a:spcAft>
                <a:spcPct val="0"/>
              </a:spcAft>
              <a:buClr>
                <a:srgbClr val="B7C7CF"/>
              </a:buClr>
              <a:buFont typeface="Wingdings" charset="0"/>
              <a:buChar char="§"/>
              <a:defRPr lang="en-US" sz="1200" kern="1200">
                <a:solidFill>
                  <a:srgbClr val="3B5165"/>
                </a:solidFill>
                <a:latin typeface="+mj-lt"/>
                <a:ea typeface="ＭＳ Ｐゴシック" charset="0"/>
                <a:cs typeface="Arial" charset="0"/>
              </a:defRPr>
            </a:lvl3pPr>
            <a:lvl4pPr marL="1144588" indent="-290513" algn="l" defTabSz="912813" rtl="0" eaLnBrk="1" fontAlgn="base" hangingPunct="1">
              <a:spcBef>
                <a:spcPts val="600"/>
              </a:spcBef>
              <a:spcAft>
                <a:spcPct val="0"/>
              </a:spcAft>
              <a:buClr>
                <a:srgbClr val="B7C7CF"/>
              </a:buClr>
              <a:buFont typeface="Wingdings" panose="05000000000000000000" pitchFamily="2" charset="2"/>
              <a:buChar char="Ø"/>
              <a:defRPr lang="en-US" sz="1200" kern="1200">
                <a:solidFill>
                  <a:srgbClr val="3B5165"/>
                </a:solidFill>
                <a:latin typeface="+mj-lt"/>
                <a:ea typeface="Arial" charset="0"/>
                <a:cs typeface="Arial" charset="0"/>
              </a:defRPr>
            </a:lvl4pPr>
            <a:lvl5pPr marL="1427163" indent="-282575" algn="l" defTabSz="912813" rtl="0" eaLnBrk="1" fontAlgn="base" hangingPunct="1">
              <a:spcBef>
                <a:spcPts val="600"/>
              </a:spcBef>
              <a:spcAft>
                <a:spcPct val="0"/>
              </a:spcAft>
              <a:buClr>
                <a:srgbClr val="B7C7CF"/>
              </a:buClr>
              <a:buSzPct val="80000"/>
              <a:buFont typeface="Arial" panose="020B0604020202020204" pitchFamily="34" charset="0"/>
              <a:buChar char="•"/>
              <a:defRPr lang="en-US" sz="1200" kern="1200">
                <a:solidFill>
                  <a:srgbClr val="3B5165"/>
                </a:solidFill>
                <a:latin typeface="+mj-lt"/>
                <a:ea typeface="Arial" charset="0"/>
                <a:cs typeface="Arial"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spcAft>
                <a:spcPts val="600"/>
              </a:spcAft>
              <a:buClr>
                <a:srgbClr val="007DB6"/>
              </a:buClr>
              <a:buSzPct val="100000"/>
              <a:buFont typeface="Arial" panose="020B0604020202020204" pitchFamily="34" charset="0"/>
              <a:buChar char="•"/>
            </a:pPr>
            <a:r>
              <a:rPr lang="en-US" sz="1200" u="sng" dirty="0">
                <a:solidFill>
                  <a:srgbClr val="000000"/>
                </a:solidFill>
                <a:latin typeface="+mn-lt"/>
                <a:ea typeface="Proxima Nova Rg" charset="0"/>
                <a:cs typeface="Calibri" panose="020F0502020204030204" pitchFamily="34" charset="0"/>
              </a:rPr>
              <a:t>$10B</a:t>
            </a:r>
            <a:r>
              <a:rPr lang="en-US" sz="1200" dirty="0">
                <a:solidFill>
                  <a:srgbClr val="000000"/>
                </a:solidFill>
                <a:latin typeface="+mn-lt"/>
                <a:ea typeface="Proxima Nova Rg" charset="0"/>
                <a:cs typeface="Calibri" panose="020F0502020204030204" pitchFamily="34" charset="0"/>
              </a:rPr>
              <a:t> in assets and headquartered in the heart of Orange County</a:t>
            </a:r>
            <a:endParaRPr lang="en-US" sz="1200" b="0" dirty="0">
              <a:solidFill>
                <a:srgbClr val="000000"/>
              </a:solidFill>
              <a:latin typeface="+mn-lt"/>
              <a:ea typeface="Proxima Nova Rg" charset="0"/>
              <a:cs typeface="Calibri" panose="020F0502020204030204" pitchFamily="34" charset="0"/>
            </a:endParaRPr>
          </a:p>
          <a:p>
            <a:pPr marL="274320" indent="-274320">
              <a:spcAft>
                <a:spcPts val="600"/>
              </a:spcAft>
              <a:buClr>
                <a:srgbClr val="007DB6"/>
              </a:buClr>
              <a:buSzPct val="100000"/>
              <a:buFont typeface="Arial" panose="020B0604020202020204" pitchFamily="34" charset="0"/>
              <a:buChar char="•"/>
            </a:pPr>
            <a:r>
              <a:rPr lang="en-US" sz="1200" dirty="0">
                <a:solidFill>
                  <a:srgbClr val="000000"/>
                </a:solidFill>
                <a:latin typeface="+mn-lt"/>
                <a:ea typeface="Proxima Nova Rg" charset="0"/>
                <a:cs typeface="Calibri" panose="020F0502020204030204" pitchFamily="34" charset="0"/>
              </a:rPr>
              <a:t>Big-bank expertise and capabilities</a:t>
            </a:r>
            <a:r>
              <a:rPr lang="en-US" sz="1200" b="0" dirty="0">
                <a:solidFill>
                  <a:srgbClr val="000000"/>
                </a:solidFill>
                <a:latin typeface="+mn-lt"/>
                <a:ea typeface="Proxima Nova Rg" charset="0"/>
                <a:cs typeface="Calibri" panose="020F0502020204030204" pitchFamily="34" charset="0"/>
              </a:rPr>
              <a:t>, with the </a:t>
            </a:r>
            <a:r>
              <a:rPr lang="en-US" sz="1200" dirty="0">
                <a:solidFill>
                  <a:srgbClr val="000000"/>
                </a:solidFill>
                <a:latin typeface="+mn-lt"/>
                <a:ea typeface="Proxima Nova Rg" charset="0"/>
                <a:cs typeface="Calibri" panose="020F0502020204030204" pitchFamily="34" charset="0"/>
              </a:rPr>
              <a:t>tailored solutions and personal service</a:t>
            </a:r>
            <a:r>
              <a:rPr lang="en-US" sz="1200" b="0" dirty="0">
                <a:solidFill>
                  <a:srgbClr val="000000"/>
                </a:solidFill>
                <a:latin typeface="+mn-lt"/>
                <a:ea typeface="Proxima Nova Rg" charset="0"/>
                <a:cs typeface="Calibri" panose="020F0502020204030204" pitchFamily="34" charset="0"/>
              </a:rPr>
              <a:t> of a community bank</a:t>
            </a:r>
          </a:p>
          <a:p>
            <a:pPr marL="274320" indent="-274320">
              <a:spcAft>
                <a:spcPts val="600"/>
              </a:spcAft>
              <a:buClr>
                <a:srgbClr val="007DB6"/>
              </a:buClr>
              <a:buSzPct val="100000"/>
              <a:buFont typeface="Arial" panose="020B0604020202020204" pitchFamily="34" charset="0"/>
              <a:buChar char="•"/>
            </a:pPr>
            <a:r>
              <a:rPr lang="en-US" sz="1200" dirty="0">
                <a:solidFill>
                  <a:srgbClr val="000000"/>
                </a:solidFill>
                <a:latin typeface="+mn-lt"/>
                <a:ea typeface="Proxima Nova Rg" charset="0"/>
                <a:cs typeface="Calibri" panose="020F0502020204030204" pitchFamily="34" charset="0"/>
              </a:rPr>
              <a:t>CA Market Experts: </a:t>
            </a:r>
            <a:r>
              <a:rPr lang="en-US" sz="1200" b="0" dirty="0">
                <a:solidFill>
                  <a:srgbClr val="000000"/>
                </a:solidFill>
                <a:latin typeface="+mn-lt"/>
                <a:ea typeface="Proxima Nova Rg" charset="0"/>
                <a:cs typeface="Calibri" panose="020F0502020204030204" pitchFamily="34" charset="0"/>
              </a:rPr>
              <a:t>We have developed a customized suite of products designed to meet the diverse needs of Californians and deliver the exact financing they need</a:t>
            </a:r>
          </a:p>
          <a:p>
            <a:pPr marL="274320" indent="-274320">
              <a:spcAft>
                <a:spcPts val="600"/>
              </a:spcAft>
              <a:buClr>
                <a:srgbClr val="007DB6"/>
              </a:buClr>
              <a:buSzPct val="100000"/>
              <a:buFont typeface="Arial" panose="020B0604020202020204" pitchFamily="34" charset="0"/>
              <a:buChar char="•"/>
            </a:pPr>
            <a:r>
              <a:rPr lang="en-US" sz="1200" b="0" dirty="0">
                <a:solidFill>
                  <a:srgbClr val="000000"/>
                </a:solidFill>
                <a:latin typeface="+mn-lt"/>
                <a:ea typeface="Proxima Nova Rg" charset="0"/>
                <a:cs typeface="Calibri" panose="020F0502020204030204" pitchFamily="34" charset="0"/>
              </a:rPr>
              <a:t>Over </a:t>
            </a:r>
            <a:r>
              <a:rPr lang="en-US" sz="1200" dirty="0">
                <a:solidFill>
                  <a:srgbClr val="000000"/>
                </a:solidFill>
                <a:latin typeface="+mn-lt"/>
                <a:ea typeface="Proxima Nova Rg" charset="0"/>
                <a:cs typeface="Calibri" panose="020F0502020204030204" pitchFamily="34" charset="0"/>
              </a:rPr>
              <a:t>3,650 employee volunteer and service hours</a:t>
            </a:r>
            <a:r>
              <a:rPr lang="en-US" sz="1200" b="0" dirty="0">
                <a:solidFill>
                  <a:srgbClr val="000000"/>
                </a:solidFill>
                <a:latin typeface="+mn-lt"/>
                <a:ea typeface="Proxima Nova Rg" charset="0"/>
                <a:cs typeface="Calibri" panose="020F0502020204030204" pitchFamily="34" charset="0"/>
              </a:rPr>
              <a:t> and contributed </a:t>
            </a:r>
            <a:r>
              <a:rPr lang="en-US" sz="1200" dirty="0">
                <a:solidFill>
                  <a:srgbClr val="000000"/>
                </a:solidFill>
                <a:latin typeface="+mn-lt"/>
                <a:ea typeface="Proxima Nova Rg" charset="0"/>
                <a:cs typeface="Calibri" panose="020F0502020204030204" pitchFamily="34" charset="0"/>
              </a:rPr>
              <a:t>$145MM to support community organizations</a:t>
            </a:r>
          </a:p>
          <a:p>
            <a:pPr marL="274320" indent="-274320">
              <a:spcAft>
                <a:spcPts val="600"/>
              </a:spcAft>
              <a:buClr>
                <a:srgbClr val="007DB6"/>
              </a:buClr>
              <a:buSzPct val="100000"/>
              <a:buFont typeface="Arial" panose="020B0604020202020204" pitchFamily="34" charset="0"/>
              <a:buChar char="•"/>
            </a:pPr>
            <a:r>
              <a:rPr lang="en-US" sz="1200" dirty="0">
                <a:solidFill>
                  <a:srgbClr val="000000"/>
                </a:solidFill>
                <a:ea typeface="Proxima Nova Rg" charset="0"/>
                <a:cs typeface="Calibri" panose="020F0502020204030204" pitchFamily="34" charset="0"/>
              </a:rPr>
              <a:t>Charter School Market Experts: </a:t>
            </a:r>
            <a:r>
              <a:rPr lang="en-US" sz="1200" b="0" dirty="0">
                <a:solidFill>
                  <a:srgbClr val="000000"/>
                </a:solidFill>
                <a:ea typeface="Proxima Nova Rg" charset="0"/>
                <a:cs typeface="Calibri" panose="020F0502020204030204" pitchFamily="34" charset="0"/>
              </a:rPr>
              <a:t>We have developed a customized suite of products designed to meet the diverse needs of charter schools</a:t>
            </a:r>
            <a:endParaRPr lang="en-US" sz="1200" dirty="0">
              <a:solidFill>
                <a:srgbClr val="000000"/>
              </a:solidFill>
              <a:ea typeface="Proxima Nova Rg" charset="0"/>
              <a:cs typeface="Calibri" panose="020F0502020204030204" pitchFamily="34" charset="0"/>
            </a:endParaRPr>
          </a:p>
        </p:txBody>
      </p:sp>
      <p:sp>
        <p:nvSpPr>
          <p:cNvPr id="97" name="Rectangle 96"/>
          <p:cNvSpPr/>
          <p:nvPr/>
        </p:nvSpPr>
        <p:spPr>
          <a:xfrm>
            <a:off x="5451940" y="1484894"/>
            <a:ext cx="4802404" cy="646331"/>
          </a:xfrm>
          <a:prstGeom prst="rect">
            <a:avLst/>
          </a:prstGeom>
        </p:spPr>
        <p:txBody>
          <a:bodyPr wrap="square">
            <a:spAutoFit/>
          </a:bodyPr>
          <a:lstStyle/>
          <a:p>
            <a:r>
              <a:rPr lang="en-US" b="1" dirty="0">
                <a:solidFill>
                  <a:srgbClr val="367BB1"/>
                </a:solidFill>
                <a:latin typeface="+mj-lt"/>
                <a:cs typeface="Calibri" panose="020F0502020204030204" pitchFamily="34" charset="0"/>
              </a:rPr>
              <a:t>We are California’s premier, relationship-focused, full-service business bank. </a:t>
            </a:r>
          </a:p>
        </p:txBody>
      </p:sp>
      <p:sp>
        <p:nvSpPr>
          <p:cNvPr id="11" name="TextBox 55">
            <a:extLst>
              <a:ext uri="{FF2B5EF4-FFF2-40B4-BE49-F238E27FC236}">
                <a16:creationId xmlns:a16="http://schemas.microsoft.com/office/drawing/2014/main" id="{C71EE0C8-17E1-1D42-B15C-CB897A5E3150}"/>
              </a:ext>
            </a:extLst>
          </p:cNvPr>
          <p:cNvSpPr txBox="1">
            <a:spLocks noChangeArrowheads="1"/>
          </p:cNvSpPr>
          <p:nvPr/>
        </p:nvSpPr>
        <p:spPr bwMode="auto">
          <a:xfrm>
            <a:off x="754938" y="548473"/>
            <a:ext cx="10195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3000" dirty="0">
                <a:latin typeface="+mj-lt"/>
              </a:rPr>
              <a:t>BANC OF CALIFORNIA: WHO WE ARE</a:t>
            </a:r>
            <a:endParaRPr lang="en-US" altLang="en-US" sz="3000" dirty="0">
              <a:highlight>
                <a:srgbClr val="FFFF00"/>
              </a:highlight>
              <a:latin typeface="+mj-lt"/>
            </a:endParaRPr>
          </a:p>
        </p:txBody>
      </p:sp>
    </p:spTree>
    <p:extLst>
      <p:ext uri="{BB962C8B-B14F-4D97-AF65-F5344CB8AC3E}">
        <p14:creationId xmlns:p14="http://schemas.microsoft.com/office/powerpoint/2010/main" val="341123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03C5255F-2AFB-4815-95F6-D96699E4012F}"/>
              </a:ext>
            </a:extLst>
          </p:cNvPr>
          <p:cNvSpPr/>
          <p:nvPr/>
        </p:nvSpPr>
        <p:spPr>
          <a:xfrm>
            <a:off x="550737" y="5279975"/>
            <a:ext cx="10621906" cy="708114"/>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A4FF267-E0E5-43B2-B838-11F03C861697}"/>
              </a:ext>
            </a:extLst>
          </p:cNvPr>
          <p:cNvSpPr/>
          <p:nvPr/>
        </p:nvSpPr>
        <p:spPr>
          <a:xfrm>
            <a:off x="550737" y="1401600"/>
            <a:ext cx="10621906" cy="1254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Footer Placeholder 2"/>
          <p:cNvSpPr>
            <a:spLocks noGrp="1"/>
          </p:cNvSpPr>
          <p:nvPr>
            <p:ph type="ftr" sz="quarter" idx="4294967295"/>
          </p:nvPr>
        </p:nvSpPr>
        <p:spPr/>
        <p:txBody>
          <a:bodyPr/>
          <a:lstStyle/>
          <a:p>
            <a:r>
              <a:rPr lang="en-US" dirty="0">
                <a:latin typeface="Arial" panose="020B0604020202020204" pitchFamily="34" charset="0"/>
                <a:cs typeface="Arial" panose="020B0604020202020204" pitchFamily="34" charset="0"/>
              </a:rPr>
              <a:t> </a:t>
            </a:r>
          </a:p>
        </p:txBody>
      </p:sp>
      <p:sp>
        <p:nvSpPr>
          <p:cNvPr id="8" name="TextBox 7"/>
          <p:cNvSpPr txBox="1"/>
          <p:nvPr/>
        </p:nvSpPr>
        <p:spPr>
          <a:xfrm>
            <a:off x="1201384" y="1905681"/>
            <a:ext cx="4337487" cy="523220"/>
          </a:xfrm>
          <a:prstGeom prst="rect">
            <a:avLst/>
          </a:prstGeom>
          <a:noFill/>
        </p:spPr>
        <p:txBody>
          <a:bodyPr wrap="square" rtlCol="0">
            <a:spAutoFit/>
          </a:bodyPr>
          <a:lstStyle/>
          <a:p>
            <a:pPr>
              <a:buClr>
                <a:schemeClr val="tx2"/>
              </a:buClr>
              <a:buSzPct val="100000"/>
            </a:pPr>
            <a:r>
              <a:rPr lang="en-US" sz="1400" dirty="0">
                <a:solidFill>
                  <a:schemeClr val="bg1"/>
                </a:solidFill>
                <a:latin typeface="Arial" panose="020B0604020202020204" pitchFamily="34" charset="0"/>
                <a:ea typeface="Proxima Nova Rg" charset="0"/>
                <a:cs typeface="Arial" panose="020B0604020202020204" pitchFamily="34" charset="0"/>
              </a:rPr>
              <a:t>We are strategically positioned to support industries integral to California’s economy. </a:t>
            </a:r>
          </a:p>
        </p:txBody>
      </p:sp>
      <p:sp>
        <p:nvSpPr>
          <p:cNvPr id="37" name="TextBox 36"/>
          <p:cNvSpPr txBox="1"/>
          <p:nvPr/>
        </p:nvSpPr>
        <p:spPr>
          <a:xfrm>
            <a:off x="1201384" y="1643327"/>
            <a:ext cx="5234988" cy="338554"/>
          </a:xfrm>
          <a:prstGeom prst="rect">
            <a:avLst/>
          </a:prstGeom>
          <a:noFill/>
        </p:spPr>
        <p:txBody>
          <a:bodyPr wrap="square" rtlCol="0">
            <a:spAutoFit/>
          </a:bodyPr>
          <a:lstStyle/>
          <a:p>
            <a:pPr>
              <a:buClr>
                <a:schemeClr val="tx2"/>
              </a:buClr>
              <a:buSzPct val="100000"/>
            </a:pPr>
            <a:r>
              <a:rPr lang="en-US" sz="1600" b="1" dirty="0">
                <a:solidFill>
                  <a:schemeClr val="bg1"/>
                </a:solidFill>
                <a:latin typeface="Arial" panose="020B0604020202020204" pitchFamily="34" charset="0"/>
                <a:ea typeface="Proxima Nova Lt" charset="0"/>
                <a:cs typeface="Arial" panose="020B0604020202020204" pitchFamily="34" charset="0"/>
              </a:rPr>
              <a:t>WE ARE CALIFORNIA’S BUSINESS BANK</a:t>
            </a:r>
            <a:endParaRPr lang="en-US" sz="1600" b="1" dirty="0">
              <a:solidFill>
                <a:schemeClr val="bg1"/>
              </a:solidFill>
              <a:latin typeface="Arial" panose="020B0604020202020204" pitchFamily="34" charset="0"/>
              <a:ea typeface="Proxima Nova Rg" charset="0"/>
              <a:cs typeface="Arial" panose="020B0604020202020204" pitchFamily="34" charset="0"/>
            </a:endParaRPr>
          </a:p>
        </p:txBody>
      </p:sp>
      <p:sp>
        <p:nvSpPr>
          <p:cNvPr id="38" name="TextBox 37"/>
          <p:cNvSpPr txBox="1"/>
          <p:nvPr/>
        </p:nvSpPr>
        <p:spPr>
          <a:xfrm>
            <a:off x="6516284" y="1942382"/>
            <a:ext cx="2302976" cy="523220"/>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ea typeface="Proxima Nova Lt" charset="0"/>
                <a:cs typeface="Arial" panose="020B0604020202020204" pitchFamily="34" charset="0"/>
              </a:rPr>
              <a:t>Local Decision Makers </a:t>
            </a:r>
            <a:r>
              <a:rPr lang="en-US" sz="1400" dirty="0">
                <a:solidFill>
                  <a:schemeClr val="bg1"/>
                </a:solidFill>
                <a:latin typeface="Arial" panose="020B0604020202020204" pitchFamily="34" charset="0"/>
                <a:ea typeface="Proxima Nova Lt" charset="0"/>
                <a:cs typeface="Arial" panose="020B0604020202020204" pitchFamily="34" charset="0"/>
              </a:rPr>
              <a:t>and industry expertise</a:t>
            </a:r>
          </a:p>
        </p:txBody>
      </p:sp>
      <p:sp>
        <p:nvSpPr>
          <p:cNvPr id="39" name="TextBox 38"/>
          <p:cNvSpPr txBox="1"/>
          <p:nvPr/>
        </p:nvSpPr>
        <p:spPr>
          <a:xfrm>
            <a:off x="8810816" y="1942382"/>
            <a:ext cx="2206906" cy="523220"/>
          </a:xfrm>
          <a:prstGeom prst="rect">
            <a:avLst/>
          </a:prstGeom>
          <a:noFill/>
        </p:spPr>
        <p:txBody>
          <a:bodyPr wrap="square" rtlCol="0">
            <a:spAutoFit/>
          </a:bodyPr>
          <a:lstStyle/>
          <a:p>
            <a:pPr algn="ctr"/>
            <a:r>
              <a:rPr lang="en-US" sz="1400" b="1" dirty="0">
                <a:solidFill>
                  <a:schemeClr val="bg1"/>
                </a:solidFill>
                <a:latin typeface="Arial" panose="020B0604020202020204" pitchFamily="34" charset="0"/>
                <a:ea typeface="Proxima Nova Lt" charset="0"/>
                <a:cs typeface="Arial" panose="020B0604020202020204" pitchFamily="34" charset="0"/>
              </a:rPr>
              <a:t>28 Branches </a:t>
            </a:r>
            <a:br>
              <a:rPr lang="en-US" sz="1400" b="1" dirty="0">
                <a:solidFill>
                  <a:schemeClr val="bg1"/>
                </a:solidFill>
                <a:latin typeface="Arial" panose="020B0604020202020204" pitchFamily="34" charset="0"/>
                <a:ea typeface="Proxima Nova Lt" charset="0"/>
                <a:cs typeface="Arial" panose="020B0604020202020204" pitchFamily="34" charset="0"/>
              </a:rPr>
            </a:br>
            <a:r>
              <a:rPr lang="en-US" sz="1400" dirty="0">
                <a:solidFill>
                  <a:schemeClr val="bg1"/>
                </a:solidFill>
                <a:latin typeface="Arial" panose="020B0604020202020204" pitchFamily="34" charset="0"/>
                <a:ea typeface="Proxima Nova Lt" charset="0"/>
                <a:cs typeface="Arial" panose="020B0604020202020204" pitchFamily="34" charset="0"/>
              </a:rPr>
              <a:t>in Southern California</a:t>
            </a:r>
          </a:p>
        </p:txBody>
      </p:sp>
      <p:cxnSp>
        <p:nvCxnSpPr>
          <p:cNvPr id="41" name="Straight Connector 40"/>
          <p:cNvCxnSpPr>
            <a:cxnSpLocks/>
          </p:cNvCxnSpPr>
          <p:nvPr/>
        </p:nvCxnSpPr>
        <p:spPr bwMode="auto">
          <a:xfrm flipV="1">
            <a:off x="6063979" y="1554961"/>
            <a:ext cx="0" cy="947489"/>
          </a:xfrm>
          <a:prstGeom prst="line">
            <a:avLst/>
          </a:prstGeom>
          <a:noFill/>
          <a:ln w="9525">
            <a:solidFill>
              <a:schemeClr val="bg1">
                <a:lumMod val="75000"/>
              </a:schemeClr>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sp>
        <p:nvSpPr>
          <p:cNvPr id="64" name="TextBox 63"/>
          <p:cNvSpPr txBox="1"/>
          <p:nvPr/>
        </p:nvSpPr>
        <p:spPr>
          <a:xfrm>
            <a:off x="749525" y="4342036"/>
            <a:ext cx="1593152" cy="461665"/>
          </a:xfrm>
          <a:prstGeom prst="rect">
            <a:avLst/>
          </a:prstGeom>
          <a:noFill/>
        </p:spPr>
        <p:txBody>
          <a:bodyPr wrap="square" rtlCol="0">
            <a:spAutoFit/>
          </a:bodyPr>
          <a:lstStyle/>
          <a:p>
            <a:r>
              <a:rPr lang="en-US" sz="1200" b="1" dirty="0">
                <a:solidFill>
                  <a:schemeClr val="accent1"/>
                </a:solidFill>
                <a:latin typeface="Arial" panose="020B0604020202020204" pitchFamily="34" charset="0"/>
                <a:ea typeface="Proxima Nova Lt" charset="0"/>
                <a:cs typeface="Arial" panose="020B0604020202020204" pitchFamily="34" charset="0"/>
              </a:rPr>
              <a:t>2022 Lending* </a:t>
            </a:r>
            <a:r>
              <a:rPr lang="en-US" sz="1200" dirty="0">
                <a:solidFill>
                  <a:schemeClr val="accent6"/>
                </a:solidFill>
                <a:latin typeface="Arial" panose="020B0604020202020204" pitchFamily="34" charset="0"/>
                <a:ea typeface="Proxima Nova Lt" charset="0"/>
                <a:cs typeface="Arial" panose="020B0604020202020204" pitchFamily="34" charset="0"/>
              </a:rPr>
              <a:t>to industries, including:</a:t>
            </a:r>
          </a:p>
        </p:txBody>
      </p:sp>
      <p:sp>
        <p:nvSpPr>
          <p:cNvPr id="61" name="TextBox 60"/>
          <p:cNvSpPr txBox="1"/>
          <p:nvPr/>
        </p:nvSpPr>
        <p:spPr>
          <a:xfrm>
            <a:off x="550738" y="2754133"/>
            <a:ext cx="10812206" cy="430887"/>
          </a:xfrm>
          <a:prstGeom prst="rect">
            <a:avLst/>
          </a:prstGeom>
          <a:noFill/>
        </p:spPr>
        <p:txBody>
          <a:bodyPr wrap="square" rtlCol="0">
            <a:spAutoFit/>
          </a:bodyPr>
          <a:lstStyle/>
          <a:p>
            <a:r>
              <a:rPr lang="en-US" sz="2200" dirty="0">
                <a:solidFill>
                  <a:schemeClr val="accent4"/>
                </a:solidFill>
                <a:latin typeface="Arial" panose="020B0604020202020204" pitchFamily="34" charset="0"/>
                <a:ea typeface="Proxima Nova Rg" charset="0"/>
                <a:cs typeface="Arial" panose="020B0604020202020204" pitchFamily="34" charset="0"/>
              </a:rPr>
              <a:t>Our Products Are Tailored for California’s Diverse Businesses and Communities</a:t>
            </a:r>
          </a:p>
        </p:txBody>
      </p:sp>
      <p:sp>
        <p:nvSpPr>
          <p:cNvPr id="62" name="TextBox 61"/>
          <p:cNvSpPr txBox="1"/>
          <p:nvPr/>
        </p:nvSpPr>
        <p:spPr>
          <a:xfrm>
            <a:off x="550738" y="3184090"/>
            <a:ext cx="10621905" cy="461665"/>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Banc of California provides entrepreneurs and growing businesses with customized financial solutions and sound advice. We have developed a comprehensive suite of products and services designed to help businesses maximize their operating efficiency. </a:t>
            </a:r>
          </a:p>
        </p:txBody>
      </p:sp>
      <p:sp>
        <p:nvSpPr>
          <p:cNvPr id="63" name="TextBox 62"/>
          <p:cNvSpPr txBox="1"/>
          <p:nvPr/>
        </p:nvSpPr>
        <p:spPr>
          <a:xfrm>
            <a:off x="737870" y="3959247"/>
            <a:ext cx="2134953" cy="461665"/>
          </a:xfrm>
          <a:prstGeom prst="rect">
            <a:avLst/>
          </a:prstGeom>
          <a:noFill/>
        </p:spPr>
        <p:txBody>
          <a:bodyPr wrap="square" rtlCol="0">
            <a:spAutoFit/>
          </a:bodyPr>
          <a:lstStyle/>
          <a:p>
            <a:r>
              <a:rPr lang="en-US" sz="2400" dirty="0">
                <a:solidFill>
                  <a:schemeClr val="accent4"/>
                </a:solidFill>
                <a:latin typeface="Arial" panose="020B0604020202020204" pitchFamily="34" charset="0"/>
                <a:ea typeface="Proxima Nova Rg" charset="0"/>
                <a:cs typeface="Arial" panose="020B0604020202020204" pitchFamily="34" charset="0"/>
              </a:rPr>
              <a:t>+7 BILLION</a:t>
            </a:r>
          </a:p>
        </p:txBody>
      </p:sp>
      <p:grpSp>
        <p:nvGrpSpPr>
          <p:cNvPr id="11" name="Group 10"/>
          <p:cNvGrpSpPr/>
          <p:nvPr/>
        </p:nvGrpSpPr>
        <p:grpSpPr>
          <a:xfrm>
            <a:off x="3251201" y="3788779"/>
            <a:ext cx="6959599" cy="1332634"/>
            <a:chOff x="2522458" y="4344048"/>
            <a:chExt cx="4652962" cy="1332634"/>
          </a:xfrm>
        </p:grpSpPr>
        <p:cxnSp>
          <p:nvCxnSpPr>
            <p:cNvPr id="65" name="Straight Connector 64"/>
            <p:cNvCxnSpPr/>
            <p:nvPr/>
          </p:nvCxnSpPr>
          <p:spPr bwMode="auto">
            <a:xfrm>
              <a:off x="2522458" y="4344048"/>
              <a:ext cx="4652962" cy="0"/>
            </a:xfrm>
            <a:prstGeom prst="line">
              <a:avLst/>
            </a:prstGeom>
            <a:noFill/>
            <a:ln w="9525">
              <a:solidFill>
                <a:schemeClr val="bg1">
                  <a:lumMod val="75000"/>
                </a:schemeClr>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67" name="Straight Connector 66"/>
            <p:cNvCxnSpPr/>
            <p:nvPr/>
          </p:nvCxnSpPr>
          <p:spPr bwMode="auto">
            <a:xfrm>
              <a:off x="2522458" y="5010365"/>
              <a:ext cx="4652962" cy="0"/>
            </a:xfrm>
            <a:prstGeom prst="line">
              <a:avLst/>
            </a:prstGeom>
            <a:noFill/>
            <a:ln w="9525">
              <a:solidFill>
                <a:schemeClr val="bg1">
                  <a:lumMod val="75000"/>
                </a:schemeClr>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68" name="Straight Connector 67"/>
            <p:cNvCxnSpPr/>
            <p:nvPr/>
          </p:nvCxnSpPr>
          <p:spPr bwMode="auto">
            <a:xfrm>
              <a:off x="2522458" y="5676682"/>
              <a:ext cx="4652962" cy="0"/>
            </a:xfrm>
            <a:prstGeom prst="line">
              <a:avLst/>
            </a:prstGeom>
            <a:noFill/>
            <a:ln w="9525">
              <a:solidFill>
                <a:schemeClr val="bg1">
                  <a:lumMod val="75000"/>
                </a:schemeClr>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grpSp>
      <p:sp>
        <p:nvSpPr>
          <p:cNvPr id="70" name="TextBox 69"/>
          <p:cNvSpPr txBox="1"/>
          <p:nvPr/>
        </p:nvSpPr>
        <p:spPr>
          <a:xfrm>
            <a:off x="4312590" y="4011899"/>
            <a:ext cx="2057400" cy="276999"/>
          </a:xfrm>
          <a:prstGeom prst="rect">
            <a:avLst/>
          </a:prstGeom>
          <a:noFill/>
        </p:spPr>
        <p:txBody>
          <a:bodyPr wrap="square" rtlCol="0">
            <a:spAutoFit/>
          </a:bodyPr>
          <a:lstStyle/>
          <a:p>
            <a:r>
              <a:rPr lang="en-US" sz="1200" dirty="0">
                <a:solidFill>
                  <a:schemeClr val="accent1"/>
                </a:solidFill>
                <a:latin typeface="Arial" panose="020B0604020202020204" pitchFamily="34" charset="0"/>
                <a:ea typeface="Proxima Nova Rg" charset="0"/>
                <a:cs typeface="Arial" panose="020B0604020202020204" pitchFamily="34" charset="0"/>
              </a:rPr>
              <a:t>HEALTHCARE</a:t>
            </a:r>
          </a:p>
        </p:txBody>
      </p:sp>
      <p:sp>
        <p:nvSpPr>
          <p:cNvPr id="71" name="TextBox 70"/>
          <p:cNvSpPr txBox="1"/>
          <p:nvPr/>
        </p:nvSpPr>
        <p:spPr>
          <a:xfrm>
            <a:off x="4312590" y="4664214"/>
            <a:ext cx="2057400" cy="276999"/>
          </a:xfrm>
          <a:prstGeom prst="rect">
            <a:avLst/>
          </a:prstGeom>
          <a:noFill/>
        </p:spPr>
        <p:txBody>
          <a:bodyPr wrap="square" rtlCol="0">
            <a:spAutoFit/>
          </a:bodyPr>
          <a:lstStyle/>
          <a:p>
            <a:r>
              <a:rPr lang="en-US" sz="1200" dirty="0">
                <a:solidFill>
                  <a:schemeClr val="accent1"/>
                </a:solidFill>
                <a:latin typeface="Arial" panose="020B0604020202020204" pitchFamily="34" charset="0"/>
                <a:ea typeface="Proxima Nova Rg" charset="0"/>
                <a:cs typeface="Arial" panose="020B0604020202020204" pitchFamily="34" charset="0"/>
              </a:rPr>
              <a:t>MANUFACTURING</a:t>
            </a:r>
          </a:p>
        </p:txBody>
      </p:sp>
      <p:sp>
        <p:nvSpPr>
          <p:cNvPr id="72" name="TextBox 71"/>
          <p:cNvSpPr txBox="1"/>
          <p:nvPr/>
        </p:nvSpPr>
        <p:spPr>
          <a:xfrm>
            <a:off x="6717009" y="4673685"/>
            <a:ext cx="2057400" cy="276999"/>
          </a:xfrm>
          <a:prstGeom prst="rect">
            <a:avLst/>
          </a:prstGeom>
          <a:noFill/>
        </p:spPr>
        <p:txBody>
          <a:bodyPr wrap="square" rtlCol="0">
            <a:spAutoFit/>
          </a:bodyPr>
          <a:lstStyle/>
          <a:p>
            <a:r>
              <a:rPr lang="en-US" sz="1200" dirty="0">
                <a:solidFill>
                  <a:schemeClr val="accent1"/>
                </a:solidFill>
                <a:latin typeface="Arial" panose="020B0604020202020204" pitchFamily="34" charset="0"/>
                <a:ea typeface="Proxima Nova Rg" charset="0"/>
                <a:cs typeface="Arial" panose="020B0604020202020204" pitchFamily="34" charset="0"/>
              </a:rPr>
              <a:t>REAL ESTATE</a:t>
            </a:r>
          </a:p>
        </p:txBody>
      </p:sp>
      <p:sp>
        <p:nvSpPr>
          <p:cNvPr id="73" name="TextBox 72"/>
          <p:cNvSpPr txBox="1"/>
          <p:nvPr/>
        </p:nvSpPr>
        <p:spPr>
          <a:xfrm>
            <a:off x="6717009" y="4011899"/>
            <a:ext cx="1690268" cy="276999"/>
          </a:xfrm>
          <a:prstGeom prst="rect">
            <a:avLst/>
          </a:prstGeom>
          <a:noFill/>
        </p:spPr>
        <p:txBody>
          <a:bodyPr wrap="square" rtlCol="0">
            <a:spAutoFit/>
          </a:bodyPr>
          <a:lstStyle/>
          <a:p>
            <a:r>
              <a:rPr lang="en-US" sz="1200" dirty="0">
                <a:solidFill>
                  <a:schemeClr val="accent1"/>
                </a:solidFill>
                <a:latin typeface="Arial" panose="020B0604020202020204" pitchFamily="34" charset="0"/>
                <a:ea typeface="Proxima Nova Rg" charset="0"/>
                <a:cs typeface="Arial" panose="020B0604020202020204" pitchFamily="34" charset="0"/>
              </a:rPr>
              <a:t>ENTERTAINMENT</a:t>
            </a:r>
          </a:p>
        </p:txBody>
      </p:sp>
      <p:sp>
        <p:nvSpPr>
          <p:cNvPr id="74" name="TextBox 73"/>
          <p:cNvSpPr txBox="1"/>
          <p:nvPr/>
        </p:nvSpPr>
        <p:spPr>
          <a:xfrm>
            <a:off x="8953141" y="4005944"/>
            <a:ext cx="2057400" cy="276999"/>
          </a:xfrm>
          <a:prstGeom prst="rect">
            <a:avLst/>
          </a:prstGeom>
          <a:noFill/>
        </p:spPr>
        <p:txBody>
          <a:bodyPr wrap="square" rtlCol="0">
            <a:spAutoFit/>
          </a:bodyPr>
          <a:lstStyle/>
          <a:p>
            <a:r>
              <a:rPr lang="en-US" sz="1200" dirty="0">
                <a:solidFill>
                  <a:schemeClr val="accent1"/>
                </a:solidFill>
                <a:latin typeface="Arial" panose="020B0604020202020204" pitchFamily="34" charset="0"/>
                <a:ea typeface="Proxima Nova Rg" charset="0"/>
                <a:cs typeface="Arial" panose="020B0604020202020204" pitchFamily="34" charset="0"/>
              </a:rPr>
              <a:t>EDUCATION</a:t>
            </a:r>
          </a:p>
        </p:txBody>
      </p:sp>
      <p:sp>
        <p:nvSpPr>
          <p:cNvPr id="75" name="TextBox 74"/>
          <p:cNvSpPr txBox="1"/>
          <p:nvPr/>
        </p:nvSpPr>
        <p:spPr>
          <a:xfrm>
            <a:off x="8953141" y="4686449"/>
            <a:ext cx="2057400" cy="276999"/>
          </a:xfrm>
          <a:prstGeom prst="rect">
            <a:avLst/>
          </a:prstGeom>
          <a:noFill/>
        </p:spPr>
        <p:txBody>
          <a:bodyPr wrap="square" rtlCol="0">
            <a:spAutoFit/>
          </a:bodyPr>
          <a:lstStyle/>
          <a:p>
            <a:r>
              <a:rPr lang="en-US" sz="1200" dirty="0">
                <a:solidFill>
                  <a:schemeClr val="accent1"/>
                </a:solidFill>
                <a:latin typeface="Arial" panose="020B0604020202020204" pitchFamily="34" charset="0"/>
                <a:ea typeface="Proxima Nova Rg" charset="0"/>
                <a:cs typeface="Arial" panose="020B0604020202020204" pitchFamily="34" charset="0"/>
              </a:rPr>
              <a:t>NONPROFIT</a:t>
            </a:r>
          </a:p>
        </p:txBody>
      </p:sp>
      <p:sp>
        <p:nvSpPr>
          <p:cNvPr id="79" name="Freeform 19"/>
          <p:cNvSpPr>
            <a:spLocks noEditPoints="1"/>
          </p:cNvSpPr>
          <p:nvPr/>
        </p:nvSpPr>
        <p:spPr bwMode="auto">
          <a:xfrm>
            <a:off x="3660596" y="3940947"/>
            <a:ext cx="374650" cy="374047"/>
          </a:xfrm>
          <a:custGeom>
            <a:avLst/>
            <a:gdLst>
              <a:gd name="T0" fmla="*/ 1469 w 2048"/>
              <a:gd name="T1" fmla="*/ 264 h 2048"/>
              <a:gd name="T2" fmla="*/ 1988 w 2048"/>
              <a:gd name="T3" fmla="*/ 333 h 2048"/>
              <a:gd name="T4" fmla="*/ 1441 w 2048"/>
              <a:gd name="T5" fmla="*/ 418 h 2048"/>
              <a:gd name="T6" fmla="*/ 1251 w 2048"/>
              <a:gd name="T7" fmla="*/ 582 h 2048"/>
              <a:gd name="T8" fmla="*/ 1460 w 2048"/>
              <a:gd name="T9" fmla="*/ 1165 h 2048"/>
              <a:gd name="T10" fmla="*/ 994 w 2048"/>
              <a:gd name="T11" fmla="*/ 803 h 2048"/>
              <a:gd name="T12" fmla="*/ 788 w 2048"/>
              <a:gd name="T13" fmla="*/ 642 h 2048"/>
              <a:gd name="T14" fmla="*/ 122 w 2048"/>
              <a:gd name="T15" fmla="*/ 448 h 2048"/>
              <a:gd name="T16" fmla="*/ 878 w 2048"/>
              <a:gd name="T17" fmla="*/ 657 h 2048"/>
              <a:gd name="T18" fmla="*/ 1170 w 2048"/>
              <a:gd name="T19" fmla="*/ 506 h 2048"/>
              <a:gd name="T20" fmla="*/ 1321 w 2048"/>
              <a:gd name="T21" fmla="*/ 215 h 2048"/>
              <a:gd name="T22" fmla="*/ 941 w 2048"/>
              <a:gd name="T23" fmla="*/ 0 h 2048"/>
              <a:gd name="T24" fmla="*/ 665 w 2048"/>
              <a:gd name="T25" fmla="*/ 264 h 2048"/>
              <a:gd name="T26" fmla="*/ 62 w 2048"/>
              <a:gd name="T27" fmla="*/ 448 h 2048"/>
              <a:gd name="T28" fmla="*/ 194 w 2048"/>
              <a:gd name="T29" fmla="*/ 1864 h 2048"/>
              <a:gd name="T30" fmla="*/ 69 w 2048"/>
              <a:gd name="T31" fmla="*/ 2048 h 2048"/>
              <a:gd name="T32" fmla="*/ 1979 w 2048"/>
              <a:gd name="T33" fmla="*/ 1864 h 2048"/>
              <a:gd name="T34" fmla="*/ 1986 w 2048"/>
              <a:gd name="T35" fmla="*/ 1349 h 2048"/>
              <a:gd name="T36" fmla="*/ 1986 w 2048"/>
              <a:gd name="T37" fmla="*/ 617 h 2048"/>
              <a:gd name="T38" fmla="*/ 2048 w 2048"/>
              <a:gd name="T39" fmla="*/ 379 h 2048"/>
              <a:gd name="T40" fmla="*/ 724 w 2048"/>
              <a:gd name="T41" fmla="*/ 294 h 2048"/>
              <a:gd name="T42" fmla="*/ 938 w 2048"/>
              <a:gd name="T43" fmla="*/ 245 h 2048"/>
              <a:gd name="T44" fmla="*/ 1110 w 2048"/>
              <a:gd name="T45" fmla="*/ 63 h 2048"/>
              <a:gd name="T46" fmla="*/ 1324 w 2048"/>
              <a:gd name="T47" fmla="*/ 278 h 2048"/>
              <a:gd name="T48" fmla="*/ 1110 w 2048"/>
              <a:gd name="T49" fmla="*/ 476 h 2048"/>
              <a:gd name="T50" fmla="*/ 938 w 2048"/>
              <a:gd name="T51" fmla="*/ 657 h 2048"/>
              <a:gd name="T52" fmla="*/ 724 w 2048"/>
              <a:gd name="T53" fmla="*/ 443 h 2048"/>
              <a:gd name="T54" fmla="*/ 122 w 2048"/>
              <a:gd name="T55" fmla="*/ 1165 h 2048"/>
              <a:gd name="T56" fmla="*/ 60 w 2048"/>
              <a:gd name="T57" fmla="*/ 379 h 2048"/>
              <a:gd name="T58" fmla="*/ 664 w 2048"/>
              <a:gd name="T59" fmla="*/ 388 h 2048"/>
              <a:gd name="T60" fmla="*/ 1988 w 2048"/>
              <a:gd name="T61" fmla="*/ 1979 h 2048"/>
              <a:gd name="T62" fmla="*/ 60 w 2048"/>
              <a:gd name="T63" fmla="*/ 1933 h 2048"/>
              <a:gd name="T64" fmla="*/ 1593 w 2048"/>
              <a:gd name="T65" fmla="*/ 1864 h 2048"/>
              <a:gd name="T66" fmla="*/ 1575 w 2048"/>
              <a:gd name="T67" fmla="*/ 1419 h 2048"/>
              <a:gd name="T68" fmla="*/ 1673 w 2048"/>
              <a:gd name="T69" fmla="*/ 1894 h 2048"/>
              <a:gd name="T70" fmla="*/ 1054 w 2048"/>
              <a:gd name="T71" fmla="*/ 1631 h 2048"/>
              <a:gd name="T72" fmla="*/ 1054 w 2048"/>
              <a:gd name="T73" fmla="*/ 1864 h 2048"/>
              <a:gd name="T74" fmla="*/ 1102 w 2048"/>
              <a:gd name="T75" fmla="*/ 1631 h 2048"/>
              <a:gd name="T76" fmla="*/ 526 w 2048"/>
              <a:gd name="T77" fmla="*/ 1351 h 2048"/>
              <a:gd name="T78" fmla="*/ 1522 w 2048"/>
              <a:gd name="T79" fmla="*/ 1388 h 2048"/>
              <a:gd name="T80" fmla="*/ 994 w 2048"/>
              <a:gd name="T81" fmla="*/ 1691 h 2048"/>
              <a:gd name="T82" fmla="*/ 994 w 2048"/>
              <a:gd name="T83" fmla="*/ 1458 h 2048"/>
              <a:gd name="T84" fmla="*/ 946 w 2048"/>
              <a:gd name="T85" fmla="*/ 1691 h 2048"/>
              <a:gd name="T86" fmla="*/ 254 w 2048"/>
              <a:gd name="T87" fmla="*/ 1864 h 2048"/>
              <a:gd name="T88" fmla="*/ 1926 w 2048"/>
              <a:gd name="T89" fmla="*/ 1349 h 2048"/>
              <a:gd name="T90" fmla="*/ 1512 w 2048"/>
              <a:gd name="T91" fmla="*/ 1281 h 2048"/>
              <a:gd name="T92" fmla="*/ 132 w 2048"/>
              <a:gd name="T93" fmla="*/ 1359 h 2048"/>
              <a:gd name="T94" fmla="*/ 1926 w 2048"/>
              <a:gd name="T95" fmla="*/ 1349 h 2048"/>
              <a:gd name="T96" fmla="*/ 1926 w 2048"/>
              <a:gd name="T97" fmla="*/ 642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48" h="2048">
                <a:moveTo>
                  <a:pt x="2048" y="379"/>
                </a:moveTo>
                <a:cubicBezTo>
                  <a:pt x="2048" y="333"/>
                  <a:pt x="2048" y="333"/>
                  <a:pt x="2048" y="333"/>
                </a:cubicBezTo>
                <a:cubicBezTo>
                  <a:pt x="2048" y="295"/>
                  <a:pt x="2017" y="264"/>
                  <a:pt x="1979" y="264"/>
                </a:cubicBezTo>
                <a:cubicBezTo>
                  <a:pt x="1469" y="264"/>
                  <a:pt x="1469" y="264"/>
                  <a:pt x="1469" y="264"/>
                </a:cubicBezTo>
                <a:cubicBezTo>
                  <a:pt x="1452" y="264"/>
                  <a:pt x="1439" y="277"/>
                  <a:pt x="1439" y="294"/>
                </a:cubicBezTo>
                <a:cubicBezTo>
                  <a:pt x="1439" y="311"/>
                  <a:pt x="1452" y="324"/>
                  <a:pt x="1469" y="324"/>
                </a:cubicBezTo>
                <a:cubicBezTo>
                  <a:pt x="1979" y="324"/>
                  <a:pt x="1979" y="324"/>
                  <a:pt x="1979" y="324"/>
                </a:cubicBezTo>
                <a:cubicBezTo>
                  <a:pt x="1984" y="324"/>
                  <a:pt x="1988" y="328"/>
                  <a:pt x="1988" y="333"/>
                </a:cubicBezTo>
                <a:cubicBezTo>
                  <a:pt x="1988" y="379"/>
                  <a:pt x="1988" y="379"/>
                  <a:pt x="1988" y="379"/>
                </a:cubicBezTo>
                <a:cubicBezTo>
                  <a:pt x="1988" y="384"/>
                  <a:pt x="1984" y="388"/>
                  <a:pt x="1979" y="388"/>
                </a:cubicBezTo>
                <a:cubicBezTo>
                  <a:pt x="1471" y="388"/>
                  <a:pt x="1471" y="388"/>
                  <a:pt x="1471" y="388"/>
                </a:cubicBezTo>
                <a:cubicBezTo>
                  <a:pt x="1454" y="388"/>
                  <a:pt x="1441" y="402"/>
                  <a:pt x="1441" y="418"/>
                </a:cubicBezTo>
                <a:cubicBezTo>
                  <a:pt x="1441" y="435"/>
                  <a:pt x="1454" y="448"/>
                  <a:pt x="1471" y="448"/>
                </a:cubicBezTo>
                <a:cubicBezTo>
                  <a:pt x="1926" y="448"/>
                  <a:pt x="1926" y="448"/>
                  <a:pt x="1926" y="448"/>
                </a:cubicBezTo>
                <a:cubicBezTo>
                  <a:pt x="1926" y="582"/>
                  <a:pt x="1926" y="582"/>
                  <a:pt x="1926" y="582"/>
                </a:cubicBezTo>
                <a:cubicBezTo>
                  <a:pt x="1251" y="582"/>
                  <a:pt x="1251" y="582"/>
                  <a:pt x="1251" y="582"/>
                </a:cubicBezTo>
                <a:cubicBezTo>
                  <a:pt x="1234" y="582"/>
                  <a:pt x="1221" y="596"/>
                  <a:pt x="1221" y="612"/>
                </a:cubicBezTo>
                <a:cubicBezTo>
                  <a:pt x="1221" y="629"/>
                  <a:pt x="1234" y="642"/>
                  <a:pt x="1251" y="642"/>
                </a:cubicBezTo>
                <a:cubicBezTo>
                  <a:pt x="1460" y="642"/>
                  <a:pt x="1460" y="642"/>
                  <a:pt x="1460" y="642"/>
                </a:cubicBezTo>
                <a:cubicBezTo>
                  <a:pt x="1460" y="1165"/>
                  <a:pt x="1460" y="1165"/>
                  <a:pt x="1460" y="1165"/>
                </a:cubicBezTo>
                <a:cubicBezTo>
                  <a:pt x="1054" y="1165"/>
                  <a:pt x="1054" y="1165"/>
                  <a:pt x="1054" y="1165"/>
                </a:cubicBezTo>
                <a:cubicBezTo>
                  <a:pt x="1054" y="803"/>
                  <a:pt x="1054" y="803"/>
                  <a:pt x="1054" y="803"/>
                </a:cubicBezTo>
                <a:cubicBezTo>
                  <a:pt x="1054" y="786"/>
                  <a:pt x="1041" y="773"/>
                  <a:pt x="1024" y="773"/>
                </a:cubicBezTo>
                <a:cubicBezTo>
                  <a:pt x="1008" y="773"/>
                  <a:pt x="994" y="786"/>
                  <a:pt x="994" y="803"/>
                </a:cubicBezTo>
                <a:cubicBezTo>
                  <a:pt x="994" y="1165"/>
                  <a:pt x="994" y="1165"/>
                  <a:pt x="994" y="1165"/>
                </a:cubicBezTo>
                <a:cubicBezTo>
                  <a:pt x="588" y="1165"/>
                  <a:pt x="588" y="1165"/>
                  <a:pt x="588" y="1165"/>
                </a:cubicBezTo>
                <a:cubicBezTo>
                  <a:pt x="588" y="642"/>
                  <a:pt x="588" y="642"/>
                  <a:pt x="588" y="642"/>
                </a:cubicBezTo>
                <a:cubicBezTo>
                  <a:pt x="788" y="642"/>
                  <a:pt x="788" y="642"/>
                  <a:pt x="788" y="642"/>
                </a:cubicBezTo>
                <a:cubicBezTo>
                  <a:pt x="805" y="642"/>
                  <a:pt x="818" y="629"/>
                  <a:pt x="818" y="612"/>
                </a:cubicBezTo>
                <a:cubicBezTo>
                  <a:pt x="818" y="596"/>
                  <a:pt x="805" y="582"/>
                  <a:pt x="788" y="582"/>
                </a:cubicBezTo>
                <a:cubicBezTo>
                  <a:pt x="122" y="582"/>
                  <a:pt x="122" y="582"/>
                  <a:pt x="122" y="582"/>
                </a:cubicBezTo>
                <a:cubicBezTo>
                  <a:pt x="122" y="448"/>
                  <a:pt x="122" y="448"/>
                  <a:pt x="122" y="448"/>
                </a:cubicBezTo>
                <a:cubicBezTo>
                  <a:pt x="664" y="448"/>
                  <a:pt x="664" y="448"/>
                  <a:pt x="664" y="448"/>
                </a:cubicBezTo>
                <a:cubicBezTo>
                  <a:pt x="667" y="480"/>
                  <a:pt x="694" y="506"/>
                  <a:pt x="727" y="506"/>
                </a:cubicBezTo>
                <a:cubicBezTo>
                  <a:pt x="878" y="506"/>
                  <a:pt x="878" y="506"/>
                  <a:pt x="878" y="506"/>
                </a:cubicBezTo>
                <a:cubicBezTo>
                  <a:pt x="878" y="657"/>
                  <a:pt x="878" y="657"/>
                  <a:pt x="878" y="657"/>
                </a:cubicBezTo>
                <a:cubicBezTo>
                  <a:pt x="878" y="692"/>
                  <a:pt x="907" y="720"/>
                  <a:pt x="941" y="720"/>
                </a:cubicBezTo>
                <a:cubicBezTo>
                  <a:pt x="1107" y="720"/>
                  <a:pt x="1107" y="720"/>
                  <a:pt x="1107" y="720"/>
                </a:cubicBezTo>
                <a:cubicBezTo>
                  <a:pt x="1141" y="720"/>
                  <a:pt x="1170" y="692"/>
                  <a:pt x="1170" y="657"/>
                </a:cubicBezTo>
                <a:cubicBezTo>
                  <a:pt x="1170" y="506"/>
                  <a:pt x="1170" y="506"/>
                  <a:pt x="1170" y="506"/>
                </a:cubicBezTo>
                <a:cubicBezTo>
                  <a:pt x="1321" y="506"/>
                  <a:pt x="1321" y="506"/>
                  <a:pt x="1321" y="506"/>
                </a:cubicBezTo>
                <a:cubicBezTo>
                  <a:pt x="1356" y="506"/>
                  <a:pt x="1384" y="477"/>
                  <a:pt x="1384" y="443"/>
                </a:cubicBezTo>
                <a:cubicBezTo>
                  <a:pt x="1384" y="278"/>
                  <a:pt x="1384" y="278"/>
                  <a:pt x="1384" y="278"/>
                </a:cubicBezTo>
                <a:cubicBezTo>
                  <a:pt x="1384" y="243"/>
                  <a:pt x="1356" y="215"/>
                  <a:pt x="1321" y="215"/>
                </a:cubicBezTo>
                <a:cubicBezTo>
                  <a:pt x="1170" y="215"/>
                  <a:pt x="1170" y="215"/>
                  <a:pt x="1170" y="215"/>
                </a:cubicBezTo>
                <a:cubicBezTo>
                  <a:pt x="1170" y="63"/>
                  <a:pt x="1170" y="63"/>
                  <a:pt x="1170" y="63"/>
                </a:cubicBezTo>
                <a:cubicBezTo>
                  <a:pt x="1170" y="28"/>
                  <a:pt x="1141" y="0"/>
                  <a:pt x="1107" y="0"/>
                </a:cubicBezTo>
                <a:cubicBezTo>
                  <a:pt x="941" y="0"/>
                  <a:pt x="941" y="0"/>
                  <a:pt x="941" y="0"/>
                </a:cubicBezTo>
                <a:cubicBezTo>
                  <a:pt x="907" y="0"/>
                  <a:pt x="878" y="28"/>
                  <a:pt x="878" y="63"/>
                </a:cubicBezTo>
                <a:cubicBezTo>
                  <a:pt x="878" y="215"/>
                  <a:pt x="878" y="215"/>
                  <a:pt x="878" y="215"/>
                </a:cubicBezTo>
                <a:cubicBezTo>
                  <a:pt x="727" y="215"/>
                  <a:pt x="727" y="215"/>
                  <a:pt x="727" y="215"/>
                </a:cubicBezTo>
                <a:cubicBezTo>
                  <a:pt x="697" y="215"/>
                  <a:pt x="672" y="236"/>
                  <a:pt x="665" y="264"/>
                </a:cubicBezTo>
                <a:cubicBezTo>
                  <a:pt x="69" y="264"/>
                  <a:pt x="69" y="264"/>
                  <a:pt x="69" y="264"/>
                </a:cubicBezTo>
                <a:cubicBezTo>
                  <a:pt x="31" y="264"/>
                  <a:pt x="0" y="295"/>
                  <a:pt x="0" y="333"/>
                </a:cubicBezTo>
                <a:cubicBezTo>
                  <a:pt x="0" y="379"/>
                  <a:pt x="0" y="379"/>
                  <a:pt x="0" y="379"/>
                </a:cubicBezTo>
                <a:cubicBezTo>
                  <a:pt x="0" y="415"/>
                  <a:pt x="27" y="445"/>
                  <a:pt x="62" y="448"/>
                </a:cubicBezTo>
                <a:cubicBezTo>
                  <a:pt x="62" y="1349"/>
                  <a:pt x="62" y="1349"/>
                  <a:pt x="62" y="1349"/>
                </a:cubicBezTo>
                <a:cubicBezTo>
                  <a:pt x="62" y="1388"/>
                  <a:pt x="94" y="1419"/>
                  <a:pt x="132" y="1419"/>
                </a:cubicBezTo>
                <a:cubicBezTo>
                  <a:pt x="194" y="1419"/>
                  <a:pt x="194" y="1419"/>
                  <a:pt x="194" y="1419"/>
                </a:cubicBezTo>
                <a:cubicBezTo>
                  <a:pt x="194" y="1864"/>
                  <a:pt x="194" y="1864"/>
                  <a:pt x="194" y="1864"/>
                </a:cubicBezTo>
                <a:cubicBezTo>
                  <a:pt x="69" y="1864"/>
                  <a:pt x="69" y="1864"/>
                  <a:pt x="69" y="1864"/>
                </a:cubicBezTo>
                <a:cubicBezTo>
                  <a:pt x="31" y="1864"/>
                  <a:pt x="0" y="1895"/>
                  <a:pt x="0" y="1933"/>
                </a:cubicBezTo>
                <a:cubicBezTo>
                  <a:pt x="0" y="1979"/>
                  <a:pt x="0" y="1979"/>
                  <a:pt x="0" y="1979"/>
                </a:cubicBezTo>
                <a:cubicBezTo>
                  <a:pt x="0" y="2017"/>
                  <a:pt x="31" y="2048"/>
                  <a:pt x="69" y="2048"/>
                </a:cubicBezTo>
                <a:cubicBezTo>
                  <a:pt x="1979" y="2048"/>
                  <a:pt x="1979" y="2048"/>
                  <a:pt x="1979" y="2048"/>
                </a:cubicBezTo>
                <a:cubicBezTo>
                  <a:pt x="2017" y="2048"/>
                  <a:pt x="2048" y="2017"/>
                  <a:pt x="2048" y="1979"/>
                </a:cubicBezTo>
                <a:cubicBezTo>
                  <a:pt x="2048" y="1933"/>
                  <a:pt x="2048" y="1933"/>
                  <a:pt x="2048" y="1933"/>
                </a:cubicBezTo>
                <a:cubicBezTo>
                  <a:pt x="2048" y="1895"/>
                  <a:pt x="2017" y="1864"/>
                  <a:pt x="1979" y="1864"/>
                </a:cubicBezTo>
                <a:cubicBezTo>
                  <a:pt x="1854" y="1864"/>
                  <a:pt x="1854" y="1864"/>
                  <a:pt x="1854" y="1864"/>
                </a:cubicBezTo>
                <a:cubicBezTo>
                  <a:pt x="1854" y="1419"/>
                  <a:pt x="1854" y="1419"/>
                  <a:pt x="1854" y="1419"/>
                </a:cubicBezTo>
                <a:cubicBezTo>
                  <a:pt x="1916" y="1419"/>
                  <a:pt x="1916" y="1419"/>
                  <a:pt x="1916" y="1419"/>
                </a:cubicBezTo>
                <a:cubicBezTo>
                  <a:pt x="1954" y="1419"/>
                  <a:pt x="1986" y="1388"/>
                  <a:pt x="1986" y="1349"/>
                </a:cubicBezTo>
                <a:cubicBezTo>
                  <a:pt x="1986" y="1199"/>
                  <a:pt x="1986" y="1199"/>
                  <a:pt x="1986" y="1199"/>
                </a:cubicBezTo>
                <a:cubicBezTo>
                  <a:pt x="1986" y="1198"/>
                  <a:pt x="1986" y="1196"/>
                  <a:pt x="1986" y="1195"/>
                </a:cubicBezTo>
                <a:cubicBezTo>
                  <a:pt x="1986" y="1193"/>
                  <a:pt x="1986" y="1192"/>
                  <a:pt x="1986" y="1190"/>
                </a:cubicBezTo>
                <a:cubicBezTo>
                  <a:pt x="1986" y="617"/>
                  <a:pt x="1986" y="617"/>
                  <a:pt x="1986" y="617"/>
                </a:cubicBezTo>
                <a:cubicBezTo>
                  <a:pt x="1986" y="615"/>
                  <a:pt x="1986" y="614"/>
                  <a:pt x="1986" y="612"/>
                </a:cubicBezTo>
                <a:cubicBezTo>
                  <a:pt x="1986" y="611"/>
                  <a:pt x="1986" y="609"/>
                  <a:pt x="1986" y="608"/>
                </a:cubicBezTo>
                <a:cubicBezTo>
                  <a:pt x="1986" y="448"/>
                  <a:pt x="1986" y="448"/>
                  <a:pt x="1986" y="448"/>
                </a:cubicBezTo>
                <a:cubicBezTo>
                  <a:pt x="2021" y="445"/>
                  <a:pt x="2048" y="415"/>
                  <a:pt x="2048" y="379"/>
                </a:cubicBezTo>
                <a:close/>
                <a:moveTo>
                  <a:pt x="724" y="418"/>
                </a:moveTo>
                <a:cubicBezTo>
                  <a:pt x="724" y="294"/>
                  <a:pt x="724" y="294"/>
                  <a:pt x="724" y="294"/>
                </a:cubicBezTo>
                <a:cubicBezTo>
                  <a:pt x="724" y="294"/>
                  <a:pt x="724" y="294"/>
                  <a:pt x="724" y="294"/>
                </a:cubicBezTo>
                <a:cubicBezTo>
                  <a:pt x="724" y="294"/>
                  <a:pt x="724" y="294"/>
                  <a:pt x="724" y="294"/>
                </a:cubicBezTo>
                <a:cubicBezTo>
                  <a:pt x="724" y="278"/>
                  <a:pt x="724" y="278"/>
                  <a:pt x="724" y="278"/>
                </a:cubicBezTo>
                <a:cubicBezTo>
                  <a:pt x="724" y="276"/>
                  <a:pt x="725" y="275"/>
                  <a:pt x="727" y="275"/>
                </a:cubicBezTo>
                <a:cubicBezTo>
                  <a:pt x="908" y="275"/>
                  <a:pt x="908" y="275"/>
                  <a:pt x="908" y="275"/>
                </a:cubicBezTo>
                <a:cubicBezTo>
                  <a:pt x="925" y="275"/>
                  <a:pt x="938" y="261"/>
                  <a:pt x="938" y="245"/>
                </a:cubicBezTo>
                <a:cubicBezTo>
                  <a:pt x="938" y="63"/>
                  <a:pt x="938" y="63"/>
                  <a:pt x="938" y="63"/>
                </a:cubicBezTo>
                <a:cubicBezTo>
                  <a:pt x="938" y="61"/>
                  <a:pt x="940" y="60"/>
                  <a:pt x="941" y="60"/>
                </a:cubicBezTo>
                <a:cubicBezTo>
                  <a:pt x="1107" y="60"/>
                  <a:pt x="1107" y="60"/>
                  <a:pt x="1107" y="60"/>
                </a:cubicBezTo>
                <a:cubicBezTo>
                  <a:pt x="1108" y="60"/>
                  <a:pt x="1110" y="61"/>
                  <a:pt x="1110" y="63"/>
                </a:cubicBezTo>
                <a:cubicBezTo>
                  <a:pt x="1110" y="245"/>
                  <a:pt x="1110" y="245"/>
                  <a:pt x="1110" y="245"/>
                </a:cubicBezTo>
                <a:cubicBezTo>
                  <a:pt x="1110" y="261"/>
                  <a:pt x="1123" y="275"/>
                  <a:pt x="1140" y="275"/>
                </a:cubicBezTo>
                <a:cubicBezTo>
                  <a:pt x="1321" y="275"/>
                  <a:pt x="1321" y="275"/>
                  <a:pt x="1321" y="275"/>
                </a:cubicBezTo>
                <a:cubicBezTo>
                  <a:pt x="1323" y="275"/>
                  <a:pt x="1324" y="276"/>
                  <a:pt x="1324" y="278"/>
                </a:cubicBezTo>
                <a:cubicBezTo>
                  <a:pt x="1324" y="443"/>
                  <a:pt x="1324" y="443"/>
                  <a:pt x="1324" y="443"/>
                </a:cubicBezTo>
                <a:cubicBezTo>
                  <a:pt x="1324" y="444"/>
                  <a:pt x="1323" y="446"/>
                  <a:pt x="1321" y="446"/>
                </a:cubicBezTo>
                <a:cubicBezTo>
                  <a:pt x="1140" y="446"/>
                  <a:pt x="1140" y="446"/>
                  <a:pt x="1140" y="446"/>
                </a:cubicBezTo>
                <a:cubicBezTo>
                  <a:pt x="1123" y="446"/>
                  <a:pt x="1110" y="459"/>
                  <a:pt x="1110" y="476"/>
                </a:cubicBezTo>
                <a:cubicBezTo>
                  <a:pt x="1110" y="657"/>
                  <a:pt x="1110" y="657"/>
                  <a:pt x="1110" y="657"/>
                </a:cubicBezTo>
                <a:cubicBezTo>
                  <a:pt x="1110" y="659"/>
                  <a:pt x="1108" y="660"/>
                  <a:pt x="1107" y="660"/>
                </a:cubicBezTo>
                <a:cubicBezTo>
                  <a:pt x="941" y="660"/>
                  <a:pt x="941" y="660"/>
                  <a:pt x="941" y="660"/>
                </a:cubicBezTo>
                <a:cubicBezTo>
                  <a:pt x="940" y="660"/>
                  <a:pt x="938" y="659"/>
                  <a:pt x="938" y="657"/>
                </a:cubicBezTo>
                <a:cubicBezTo>
                  <a:pt x="938" y="476"/>
                  <a:pt x="938" y="476"/>
                  <a:pt x="938" y="476"/>
                </a:cubicBezTo>
                <a:cubicBezTo>
                  <a:pt x="938" y="459"/>
                  <a:pt x="925" y="446"/>
                  <a:pt x="908" y="446"/>
                </a:cubicBezTo>
                <a:cubicBezTo>
                  <a:pt x="727" y="446"/>
                  <a:pt x="727" y="446"/>
                  <a:pt x="727" y="446"/>
                </a:cubicBezTo>
                <a:cubicBezTo>
                  <a:pt x="725" y="446"/>
                  <a:pt x="724" y="444"/>
                  <a:pt x="724" y="443"/>
                </a:cubicBezTo>
                <a:cubicBezTo>
                  <a:pt x="724" y="418"/>
                  <a:pt x="724" y="418"/>
                  <a:pt x="724" y="418"/>
                </a:cubicBezTo>
                <a:close/>
                <a:moveTo>
                  <a:pt x="528" y="642"/>
                </a:moveTo>
                <a:cubicBezTo>
                  <a:pt x="528" y="1165"/>
                  <a:pt x="528" y="1165"/>
                  <a:pt x="528" y="1165"/>
                </a:cubicBezTo>
                <a:cubicBezTo>
                  <a:pt x="122" y="1165"/>
                  <a:pt x="122" y="1165"/>
                  <a:pt x="122" y="1165"/>
                </a:cubicBezTo>
                <a:cubicBezTo>
                  <a:pt x="122" y="642"/>
                  <a:pt x="122" y="642"/>
                  <a:pt x="122" y="642"/>
                </a:cubicBezTo>
                <a:lnTo>
                  <a:pt x="528" y="642"/>
                </a:lnTo>
                <a:close/>
                <a:moveTo>
                  <a:pt x="69" y="388"/>
                </a:moveTo>
                <a:cubicBezTo>
                  <a:pt x="64" y="388"/>
                  <a:pt x="60" y="384"/>
                  <a:pt x="60" y="379"/>
                </a:cubicBezTo>
                <a:cubicBezTo>
                  <a:pt x="60" y="333"/>
                  <a:pt x="60" y="333"/>
                  <a:pt x="60" y="333"/>
                </a:cubicBezTo>
                <a:cubicBezTo>
                  <a:pt x="60" y="328"/>
                  <a:pt x="64" y="324"/>
                  <a:pt x="69" y="324"/>
                </a:cubicBezTo>
                <a:cubicBezTo>
                  <a:pt x="664" y="324"/>
                  <a:pt x="664" y="324"/>
                  <a:pt x="664" y="324"/>
                </a:cubicBezTo>
                <a:cubicBezTo>
                  <a:pt x="664" y="388"/>
                  <a:pt x="664" y="388"/>
                  <a:pt x="664" y="388"/>
                </a:cubicBezTo>
                <a:lnTo>
                  <a:pt x="69" y="388"/>
                </a:lnTo>
                <a:close/>
                <a:moveTo>
                  <a:pt x="1979" y="1924"/>
                </a:moveTo>
                <a:cubicBezTo>
                  <a:pt x="1984" y="1924"/>
                  <a:pt x="1988" y="1928"/>
                  <a:pt x="1988" y="1933"/>
                </a:cubicBezTo>
                <a:cubicBezTo>
                  <a:pt x="1988" y="1979"/>
                  <a:pt x="1988" y="1979"/>
                  <a:pt x="1988" y="1979"/>
                </a:cubicBezTo>
                <a:cubicBezTo>
                  <a:pt x="1988" y="1984"/>
                  <a:pt x="1984" y="1988"/>
                  <a:pt x="1979" y="1988"/>
                </a:cubicBezTo>
                <a:cubicBezTo>
                  <a:pt x="69" y="1988"/>
                  <a:pt x="69" y="1988"/>
                  <a:pt x="69" y="1988"/>
                </a:cubicBezTo>
                <a:cubicBezTo>
                  <a:pt x="64" y="1988"/>
                  <a:pt x="60" y="1984"/>
                  <a:pt x="60" y="1979"/>
                </a:cubicBezTo>
                <a:cubicBezTo>
                  <a:pt x="60" y="1933"/>
                  <a:pt x="60" y="1933"/>
                  <a:pt x="60" y="1933"/>
                </a:cubicBezTo>
                <a:cubicBezTo>
                  <a:pt x="60" y="1928"/>
                  <a:pt x="64" y="1924"/>
                  <a:pt x="69" y="1924"/>
                </a:cubicBezTo>
                <a:cubicBezTo>
                  <a:pt x="1593" y="1924"/>
                  <a:pt x="1593" y="1924"/>
                  <a:pt x="1593" y="1924"/>
                </a:cubicBezTo>
                <a:cubicBezTo>
                  <a:pt x="1610" y="1924"/>
                  <a:pt x="1623" y="1910"/>
                  <a:pt x="1623" y="1894"/>
                </a:cubicBezTo>
                <a:cubicBezTo>
                  <a:pt x="1623" y="1877"/>
                  <a:pt x="1610" y="1864"/>
                  <a:pt x="1593" y="1864"/>
                </a:cubicBezTo>
                <a:cubicBezTo>
                  <a:pt x="1466" y="1864"/>
                  <a:pt x="1466" y="1864"/>
                  <a:pt x="1466" y="1864"/>
                </a:cubicBezTo>
                <a:cubicBezTo>
                  <a:pt x="1466" y="1458"/>
                  <a:pt x="1466" y="1458"/>
                  <a:pt x="1466" y="1458"/>
                </a:cubicBezTo>
                <a:cubicBezTo>
                  <a:pt x="1512" y="1458"/>
                  <a:pt x="1512" y="1458"/>
                  <a:pt x="1512" y="1458"/>
                </a:cubicBezTo>
                <a:cubicBezTo>
                  <a:pt x="1539" y="1458"/>
                  <a:pt x="1563" y="1442"/>
                  <a:pt x="1575" y="1419"/>
                </a:cubicBezTo>
                <a:cubicBezTo>
                  <a:pt x="1794" y="1419"/>
                  <a:pt x="1794" y="1419"/>
                  <a:pt x="1794" y="1419"/>
                </a:cubicBezTo>
                <a:cubicBezTo>
                  <a:pt x="1794" y="1864"/>
                  <a:pt x="1794" y="1864"/>
                  <a:pt x="1794" y="1864"/>
                </a:cubicBezTo>
                <a:cubicBezTo>
                  <a:pt x="1703" y="1864"/>
                  <a:pt x="1703" y="1864"/>
                  <a:pt x="1703" y="1864"/>
                </a:cubicBezTo>
                <a:cubicBezTo>
                  <a:pt x="1687" y="1864"/>
                  <a:pt x="1673" y="1877"/>
                  <a:pt x="1673" y="1894"/>
                </a:cubicBezTo>
                <a:cubicBezTo>
                  <a:pt x="1673" y="1910"/>
                  <a:pt x="1687" y="1924"/>
                  <a:pt x="1703" y="1924"/>
                </a:cubicBezTo>
                <a:cubicBezTo>
                  <a:pt x="1979" y="1924"/>
                  <a:pt x="1979" y="1924"/>
                  <a:pt x="1979" y="1924"/>
                </a:cubicBezTo>
                <a:close/>
                <a:moveTo>
                  <a:pt x="1102" y="1631"/>
                </a:moveTo>
                <a:cubicBezTo>
                  <a:pt x="1054" y="1631"/>
                  <a:pt x="1054" y="1631"/>
                  <a:pt x="1054" y="1631"/>
                </a:cubicBezTo>
                <a:cubicBezTo>
                  <a:pt x="1054" y="1458"/>
                  <a:pt x="1054" y="1458"/>
                  <a:pt x="1054" y="1458"/>
                </a:cubicBezTo>
                <a:cubicBezTo>
                  <a:pt x="1406" y="1458"/>
                  <a:pt x="1406" y="1458"/>
                  <a:pt x="1406" y="1458"/>
                </a:cubicBezTo>
                <a:cubicBezTo>
                  <a:pt x="1406" y="1864"/>
                  <a:pt x="1406" y="1864"/>
                  <a:pt x="1406" y="1864"/>
                </a:cubicBezTo>
                <a:cubicBezTo>
                  <a:pt x="1054" y="1864"/>
                  <a:pt x="1054" y="1864"/>
                  <a:pt x="1054" y="1864"/>
                </a:cubicBezTo>
                <a:cubicBezTo>
                  <a:pt x="1054" y="1691"/>
                  <a:pt x="1054" y="1691"/>
                  <a:pt x="1054" y="1691"/>
                </a:cubicBezTo>
                <a:cubicBezTo>
                  <a:pt x="1102" y="1691"/>
                  <a:pt x="1102" y="1691"/>
                  <a:pt x="1102" y="1691"/>
                </a:cubicBezTo>
                <a:cubicBezTo>
                  <a:pt x="1118" y="1691"/>
                  <a:pt x="1132" y="1677"/>
                  <a:pt x="1132" y="1661"/>
                </a:cubicBezTo>
                <a:cubicBezTo>
                  <a:pt x="1132" y="1644"/>
                  <a:pt x="1118" y="1631"/>
                  <a:pt x="1102" y="1631"/>
                </a:cubicBezTo>
                <a:close/>
                <a:moveTo>
                  <a:pt x="1024" y="1398"/>
                </a:moveTo>
                <a:cubicBezTo>
                  <a:pt x="536" y="1398"/>
                  <a:pt x="536" y="1398"/>
                  <a:pt x="536" y="1398"/>
                </a:cubicBezTo>
                <a:cubicBezTo>
                  <a:pt x="530" y="1398"/>
                  <a:pt x="526" y="1393"/>
                  <a:pt x="526" y="1388"/>
                </a:cubicBezTo>
                <a:cubicBezTo>
                  <a:pt x="526" y="1351"/>
                  <a:pt x="526" y="1351"/>
                  <a:pt x="526" y="1351"/>
                </a:cubicBezTo>
                <a:cubicBezTo>
                  <a:pt x="526" y="1346"/>
                  <a:pt x="530" y="1341"/>
                  <a:pt x="536" y="1341"/>
                </a:cubicBezTo>
                <a:cubicBezTo>
                  <a:pt x="1512" y="1341"/>
                  <a:pt x="1512" y="1341"/>
                  <a:pt x="1512" y="1341"/>
                </a:cubicBezTo>
                <a:cubicBezTo>
                  <a:pt x="1518" y="1341"/>
                  <a:pt x="1522" y="1346"/>
                  <a:pt x="1522" y="1351"/>
                </a:cubicBezTo>
                <a:cubicBezTo>
                  <a:pt x="1522" y="1388"/>
                  <a:pt x="1522" y="1388"/>
                  <a:pt x="1522" y="1388"/>
                </a:cubicBezTo>
                <a:cubicBezTo>
                  <a:pt x="1522" y="1393"/>
                  <a:pt x="1518" y="1398"/>
                  <a:pt x="1512" y="1398"/>
                </a:cubicBezTo>
                <a:lnTo>
                  <a:pt x="1024" y="1398"/>
                </a:lnTo>
                <a:close/>
                <a:moveTo>
                  <a:pt x="946" y="1691"/>
                </a:moveTo>
                <a:cubicBezTo>
                  <a:pt x="994" y="1691"/>
                  <a:pt x="994" y="1691"/>
                  <a:pt x="994" y="1691"/>
                </a:cubicBezTo>
                <a:cubicBezTo>
                  <a:pt x="994" y="1864"/>
                  <a:pt x="994" y="1864"/>
                  <a:pt x="994" y="1864"/>
                </a:cubicBezTo>
                <a:cubicBezTo>
                  <a:pt x="642" y="1864"/>
                  <a:pt x="642" y="1864"/>
                  <a:pt x="642" y="1864"/>
                </a:cubicBezTo>
                <a:cubicBezTo>
                  <a:pt x="642" y="1458"/>
                  <a:pt x="642" y="1458"/>
                  <a:pt x="642" y="1458"/>
                </a:cubicBezTo>
                <a:cubicBezTo>
                  <a:pt x="994" y="1458"/>
                  <a:pt x="994" y="1458"/>
                  <a:pt x="994" y="1458"/>
                </a:cubicBezTo>
                <a:cubicBezTo>
                  <a:pt x="994" y="1631"/>
                  <a:pt x="994" y="1631"/>
                  <a:pt x="994" y="1631"/>
                </a:cubicBezTo>
                <a:cubicBezTo>
                  <a:pt x="946" y="1631"/>
                  <a:pt x="946" y="1631"/>
                  <a:pt x="946" y="1631"/>
                </a:cubicBezTo>
                <a:cubicBezTo>
                  <a:pt x="930" y="1631"/>
                  <a:pt x="916" y="1644"/>
                  <a:pt x="916" y="1661"/>
                </a:cubicBezTo>
                <a:cubicBezTo>
                  <a:pt x="916" y="1677"/>
                  <a:pt x="930" y="1691"/>
                  <a:pt x="946" y="1691"/>
                </a:cubicBezTo>
                <a:close/>
                <a:moveTo>
                  <a:pt x="536" y="1458"/>
                </a:moveTo>
                <a:cubicBezTo>
                  <a:pt x="582" y="1458"/>
                  <a:pt x="582" y="1458"/>
                  <a:pt x="582" y="1458"/>
                </a:cubicBezTo>
                <a:cubicBezTo>
                  <a:pt x="582" y="1864"/>
                  <a:pt x="582" y="1864"/>
                  <a:pt x="582" y="1864"/>
                </a:cubicBezTo>
                <a:cubicBezTo>
                  <a:pt x="254" y="1864"/>
                  <a:pt x="254" y="1864"/>
                  <a:pt x="254" y="1864"/>
                </a:cubicBezTo>
                <a:cubicBezTo>
                  <a:pt x="254" y="1419"/>
                  <a:pt x="254" y="1419"/>
                  <a:pt x="254" y="1419"/>
                </a:cubicBezTo>
                <a:cubicBezTo>
                  <a:pt x="473" y="1419"/>
                  <a:pt x="473" y="1419"/>
                  <a:pt x="473" y="1419"/>
                </a:cubicBezTo>
                <a:cubicBezTo>
                  <a:pt x="485" y="1442"/>
                  <a:pt x="509" y="1458"/>
                  <a:pt x="536" y="1458"/>
                </a:cubicBezTo>
                <a:close/>
                <a:moveTo>
                  <a:pt x="1926" y="1349"/>
                </a:moveTo>
                <a:cubicBezTo>
                  <a:pt x="1926" y="1354"/>
                  <a:pt x="1921" y="1359"/>
                  <a:pt x="1916" y="1359"/>
                </a:cubicBezTo>
                <a:cubicBezTo>
                  <a:pt x="1582" y="1359"/>
                  <a:pt x="1582" y="1359"/>
                  <a:pt x="1582" y="1359"/>
                </a:cubicBezTo>
                <a:cubicBezTo>
                  <a:pt x="1582" y="1351"/>
                  <a:pt x="1582" y="1351"/>
                  <a:pt x="1582" y="1351"/>
                </a:cubicBezTo>
                <a:cubicBezTo>
                  <a:pt x="1582" y="1313"/>
                  <a:pt x="1551" y="1281"/>
                  <a:pt x="1512" y="1281"/>
                </a:cubicBezTo>
                <a:cubicBezTo>
                  <a:pt x="536" y="1281"/>
                  <a:pt x="536" y="1281"/>
                  <a:pt x="536" y="1281"/>
                </a:cubicBezTo>
                <a:cubicBezTo>
                  <a:pt x="497" y="1281"/>
                  <a:pt x="466" y="1313"/>
                  <a:pt x="466" y="1351"/>
                </a:cubicBezTo>
                <a:cubicBezTo>
                  <a:pt x="466" y="1359"/>
                  <a:pt x="466" y="1359"/>
                  <a:pt x="466" y="1359"/>
                </a:cubicBezTo>
                <a:cubicBezTo>
                  <a:pt x="132" y="1359"/>
                  <a:pt x="132" y="1359"/>
                  <a:pt x="132" y="1359"/>
                </a:cubicBezTo>
                <a:cubicBezTo>
                  <a:pt x="127" y="1359"/>
                  <a:pt x="122" y="1354"/>
                  <a:pt x="122" y="1349"/>
                </a:cubicBezTo>
                <a:cubicBezTo>
                  <a:pt x="122" y="1225"/>
                  <a:pt x="122" y="1225"/>
                  <a:pt x="122" y="1225"/>
                </a:cubicBezTo>
                <a:cubicBezTo>
                  <a:pt x="1926" y="1225"/>
                  <a:pt x="1926" y="1225"/>
                  <a:pt x="1926" y="1225"/>
                </a:cubicBezTo>
                <a:lnTo>
                  <a:pt x="1926" y="1349"/>
                </a:lnTo>
                <a:close/>
                <a:moveTo>
                  <a:pt x="1926" y="1165"/>
                </a:moveTo>
                <a:cubicBezTo>
                  <a:pt x="1520" y="1165"/>
                  <a:pt x="1520" y="1165"/>
                  <a:pt x="1520" y="1165"/>
                </a:cubicBezTo>
                <a:cubicBezTo>
                  <a:pt x="1520" y="642"/>
                  <a:pt x="1520" y="642"/>
                  <a:pt x="1520" y="642"/>
                </a:cubicBezTo>
                <a:cubicBezTo>
                  <a:pt x="1926" y="642"/>
                  <a:pt x="1926" y="642"/>
                  <a:pt x="1926" y="642"/>
                </a:cubicBezTo>
                <a:cubicBezTo>
                  <a:pt x="1926" y="1165"/>
                  <a:pt x="1926" y="1165"/>
                  <a:pt x="1926" y="1165"/>
                </a:cubicBezTo>
                <a:close/>
              </a:path>
            </a:pathLst>
          </a:custGeom>
          <a:solidFill>
            <a:schemeClr val="tx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grpSp>
        <p:nvGrpSpPr>
          <p:cNvPr id="82" name="Group 22"/>
          <p:cNvGrpSpPr>
            <a:grpSpLocks noChangeAspect="1"/>
          </p:cNvGrpSpPr>
          <p:nvPr/>
        </p:nvGrpSpPr>
        <p:grpSpPr bwMode="auto">
          <a:xfrm>
            <a:off x="3627398" y="4601576"/>
            <a:ext cx="407849" cy="329905"/>
            <a:chOff x="1980" y="1432"/>
            <a:chExt cx="1800" cy="1456"/>
          </a:xfrm>
          <a:solidFill>
            <a:schemeClr val="tx2"/>
          </a:solidFill>
        </p:grpSpPr>
        <p:sp>
          <p:nvSpPr>
            <p:cNvPr id="84" name="Freeform 23"/>
            <p:cNvSpPr>
              <a:spLocks noEditPoints="1"/>
            </p:cNvSpPr>
            <p:nvPr/>
          </p:nvSpPr>
          <p:spPr bwMode="auto">
            <a:xfrm>
              <a:off x="1980" y="1432"/>
              <a:ext cx="1800" cy="1456"/>
            </a:xfrm>
            <a:custGeom>
              <a:avLst/>
              <a:gdLst>
                <a:gd name="T0" fmla="*/ 1430 w 1482"/>
                <a:gd name="T1" fmla="*/ 381 h 1200"/>
                <a:gd name="T2" fmla="*/ 1432 w 1482"/>
                <a:gd name="T3" fmla="*/ 333 h 1200"/>
                <a:gd name="T4" fmla="*/ 1350 w 1482"/>
                <a:gd name="T5" fmla="*/ 268 h 1200"/>
                <a:gd name="T6" fmla="*/ 1109 w 1482"/>
                <a:gd name="T7" fmla="*/ 333 h 1200"/>
                <a:gd name="T8" fmla="*/ 1138 w 1482"/>
                <a:gd name="T9" fmla="*/ 259 h 1200"/>
                <a:gd name="T10" fmla="*/ 984 w 1482"/>
                <a:gd name="T11" fmla="*/ 301 h 1200"/>
                <a:gd name="T12" fmla="*/ 837 w 1482"/>
                <a:gd name="T13" fmla="*/ 333 h 1200"/>
                <a:gd name="T14" fmla="*/ 813 w 1482"/>
                <a:gd name="T15" fmla="*/ 268 h 1200"/>
                <a:gd name="T16" fmla="*/ 562 w 1482"/>
                <a:gd name="T17" fmla="*/ 333 h 1200"/>
                <a:gd name="T18" fmla="*/ 563 w 1482"/>
                <a:gd name="T19" fmla="*/ 381 h 1200"/>
                <a:gd name="T20" fmla="*/ 432 w 1482"/>
                <a:gd name="T21" fmla="*/ 23 h 1200"/>
                <a:gd name="T22" fmla="*/ 230 w 1482"/>
                <a:gd name="T23" fmla="*/ 23 h 1200"/>
                <a:gd name="T24" fmla="*/ 26 w 1482"/>
                <a:gd name="T25" fmla="*/ 562 h 1200"/>
                <a:gd name="T26" fmla="*/ 51 w 1482"/>
                <a:gd name="T27" fmla="*/ 1152 h 1200"/>
                <a:gd name="T28" fmla="*/ 24 w 1482"/>
                <a:gd name="T29" fmla="*/ 1200 h 1200"/>
                <a:gd name="T30" fmla="*/ 1458 w 1482"/>
                <a:gd name="T31" fmla="*/ 1152 h 1200"/>
                <a:gd name="T32" fmla="*/ 1229 w 1482"/>
                <a:gd name="T33" fmla="*/ 944 h 1200"/>
                <a:gd name="T34" fmla="*/ 970 w 1482"/>
                <a:gd name="T35" fmla="*/ 1050 h 1200"/>
                <a:gd name="T36" fmla="*/ 1075 w 1482"/>
                <a:gd name="T37" fmla="*/ 1050 h 1200"/>
                <a:gd name="T38" fmla="*/ 1229 w 1482"/>
                <a:gd name="T39" fmla="*/ 589 h 1200"/>
                <a:gd name="T40" fmla="*/ 1229 w 1482"/>
                <a:gd name="T41" fmla="*/ 483 h 1200"/>
                <a:gd name="T42" fmla="*/ 1277 w 1482"/>
                <a:gd name="T43" fmla="*/ 589 h 1200"/>
                <a:gd name="T44" fmla="*/ 1229 w 1482"/>
                <a:gd name="T45" fmla="*/ 742 h 1200"/>
                <a:gd name="T46" fmla="*/ 1229 w 1482"/>
                <a:gd name="T47" fmla="*/ 637 h 1200"/>
                <a:gd name="T48" fmla="*/ 1382 w 1482"/>
                <a:gd name="T49" fmla="*/ 637 h 1200"/>
                <a:gd name="T50" fmla="*/ 1277 w 1482"/>
                <a:gd name="T51" fmla="*/ 637 h 1200"/>
                <a:gd name="T52" fmla="*/ 970 w 1482"/>
                <a:gd name="T53" fmla="*/ 637 h 1200"/>
                <a:gd name="T54" fmla="*/ 970 w 1482"/>
                <a:gd name="T55" fmla="*/ 790 h 1200"/>
                <a:gd name="T56" fmla="*/ 970 w 1482"/>
                <a:gd name="T57" fmla="*/ 896 h 1200"/>
                <a:gd name="T58" fmla="*/ 1229 w 1482"/>
                <a:gd name="T59" fmla="*/ 790 h 1200"/>
                <a:gd name="T60" fmla="*/ 1123 w 1482"/>
                <a:gd name="T61" fmla="*/ 790 h 1200"/>
                <a:gd name="T62" fmla="*/ 1382 w 1482"/>
                <a:gd name="T63" fmla="*/ 896 h 1200"/>
                <a:gd name="T64" fmla="*/ 1075 w 1482"/>
                <a:gd name="T65" fmla="*/ 589 h 1200"/>
                <a:gd name="T66" fmla="*/ 1075 w 1482"/>
                <a:gd name="T67" fmla="*/ 483 h 1200"/>
                <a:gd name="T68" fmla="*/ 1382 w 1482"/>
                <a:gd name="T69" fmla="*/ 944 h 1200"/>
                <a:gd name="T70" fmla="*/ 1277 w 1482"/>
                <a:gd name="T71" fmla="*/ 944 h 1200"/>
                <a:gd name="T72" fmla="*/ 946 w 1482"/>
                <a:gd name="T73" fmla="*/ 435 h 1200"/>
                <a:gd name="T74" fmla="*/ 946 w 1482"/>
                <a:gd name="T75" fmla="*/ 1098 h 1200"/>
                <a:gd name="T76" fmla="*/ 611 w 1482"/>
                <a:gd name="T77" fmla="*/ 1152 h 1200"/>
                <a:gd name="T78" fmla="*/ 272 w 1482"/>
                <a:gd name="T79" fmla="*/ 150 h 1200"/>
                <a:gd name="T80" fmla="*/ 270 w 1482"/>
                <a:gd name="T81" fmla="*/ 205 h 1200"/>
                <a:gd name="T82" fmla="*/ 388 w 1482"/>
                <a:gd name="T83" fmla="*/ 102 h 1200"/>
                <a:gd name="T84" fmla="*/ 385 w 1482"/>
                <a:gd name="T85" fmla="*/ 48 h 1200"/>
                <a:gd name="T86" fmla="*/ 408 w 1482"/>
                <a:gd name="T87" fmla="*/ 538 h 1200"/>
                <a:gd name="T88" fmla="*/ 99 w 1482"/>
                <a:gd name="T89" fmla="*/ 586 h 1200"/>
                <a:gd name="T90" fmla="*/ 483 w 1482"/>
                <a:gd name="T91" fmla="*/ 1152 h 1200"/>
                <a:gd name="T92" fmla="*/ 509 w 1482"/>
                <a:gd name="T93" fmla="*/ 869 h 1200"/>
                <a:gd name="T94" fmla="*/ 154 w 1482"/>
                <a:gd name="T95" fmla="*/ 869 h 1200"/>
                <a:gd name="T96" fmla="*/ 179 w 1482"/>
                <a:gd name="T97" fmla="*/ 1152 h 1200"/>
                <a:gd name="T98" fmla="*/ 435 w 1482"/>
                <a:gd name="T99" fmla="*/ 893 h 1200"/>
                <a:gd name="T100" fmla="*/ 227 w 1482"/>
                <a:gd name="T101" fmla="*/ 893 h 1200"/>
                <a:gd name="T102" fmla="*/ 435 w 1482"/>
                <a:gd name="T103" fmla="*/ 995 h 1200"/>
                <a:gd name="T104" fmla="*/ 227 w 1482"/>
                <a:gd name="T105" fmla="*/ 995 h 1200"/>
                <a:gd name="T106" fmla="*/ 435 w 1482"/>
                <a:gd name="T107" fmla="*/ 1152 h 1200"/>
                <a:gd name="T108" fmla="*/ 227 w 1482"/>
                <a:gd name="T109" fmla="*/ 1098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82" h="1200">
                  <a:moveTo>
                    <a:pt x="1458" y="1152"/>
                  </a:moveTo>
                  <a:cubicBezTo>
                    <a:pt x="1430" y="1152"/>
                    <a:pt x="1430" y="1152"/>
                    <a:pt x="1430" y="1152"/>
                  </a:cubicBezTo>
                  <a:cubicBezTo>
                    <a:pt x="1430" y="381"/>
                    <a:pt x="1430" y="381"/>
                    <a:pt x="1430" y="381"/>
                  </a:cubicBezTo>
                  <a:cubicBezTo>
                    <a:pt x="1432" y="381"/>
                    <a:pt x="1432" y="381"/>
                    <a:pt x="1432" y="381"/>
                  </a:cubicBezTo>
                  <a:cubicBezTo>
                    <a:pt x="1445" y="381"/>
                    <a:pt x="1456" y="370"/>
                    <a:pt x="1456" y="357"/>
                  </a:cubicBezTo>
                  <a:cubicBezTo>
                    <a:pt x="1456" y="344"/>
                    <a:pt x="1445" y="333"/>
                    <a:pt x="1432" y="333"/>
                  </a:cubicBezTo>
                  <a:cubicBezTo>
                    <a:pt x="1288" y="333"/>
                    <a:pt x="1288" y="333"/>
                    <a:pt x="1288" y="333"/>
                  </a:cubicBezTo>
                  <a:cubicBezTo>
                    <a:pt x="1342" y="301"/>
                    <a:pt x="1342" y="301"/>
                    <a:pt x="1342" y="301"/>
                  </a:cubicBezTo>
                  <a:cubicBezTo>
                    <a:pt x="1353" y="294"/>
                    <a:pt x="1357" y="279"/>
                    <a:pt x="1350" y="268"/>
                  </a:cubicBezTo>
                  <a:cubicBezTo>
                    <a:pt x="1343" y="256"/>
                    <a:pt x="1329" y="253"/>
                    <a:pt x="1317" y="259"/>
                  </a:cubicBezTo>
                  <a:cubicBezTo>
                    <a:pt x="1195" y="333"/>
                    <a:pt x="1195" y="333"/>
                    <a:pt x="1195" y="333"/>
                  </a:cubicBezTo>
                  <a:cubicBezTo>
                    <a:pt x="1109" y="333"/>
                    <a:pt x="1109" y="333"/>
                    <a:pt x="1109" y="333"/>
                  </a:cubicBezTo>
                  <a:cubicBezTo>
                    <a:pt x="1163" y="301"/>
                    <a:pt x="1163" y="301"/>
                    <a:pt x="1163" y="301"/>
                  </a:cubicBezTo>
                  <a:cubicBezTo>
                    <a:pt x="1174" y="294"/>
                    <a:pt x="1178" y="279"/>
                    <a:pt x="1171" y="268"/>
                  </a:cubicBezTo>
                  <a:cubicBezTo>
                    <a:pt x="1164" y="256"/>
                    <a:pt x="1149" y="253"/>
                    <a:pt x="1138" y="259"/>
                  </a:cubicBezTo>
                  <a:cubicBezTo>
                    <a:pt x="1016" y="333"/>
                    <a:pt x="1016" y="333"/>
                    <a:pt x="1016" y="333"/>
                  </a:cubicBezTo>
                  <a:cubicBezTo>
                    <a:pt x="930" y="333"/>
                    <a:pt x="930" y="333"/>
                    <a:pt x="930" y="333"/>
                  </a:cubicBezTo>
                  <a:cubicBezTo>
                    <a:pt x="984" y="301"/>
                    <a:pt x="984" y="301"/>
                    <a:pt x="984" y="301"/>
                  </a:cubicBezTo>
                  <a:cubicBezTo>
                    <a:pt x="995" y="294"/>
                    <a:pt x="999" y="279"/>
                    <a:pt x="992" y="268"/>
                  </a:cubicBezTo>
                  <a:cubicBezTo>
                    <a:pt x="985" y="256"/>
                    <a:pt x="970" y="253"/>
                    <a:pt x="959" y="259"/>
                  </a:cubicBezTo>
                  <a:cubicBezTo>
                    <a:pt x="837" y="333"/>
                    <a:pt x="837" y="333"/>
                    <a:pt x="837" y="333"/>
                  </a:cubicBezTo>
                  <a:cubicBezTo>
                    <a:pt x="751" y="333"/>
                    <a:pt x="751" y="333"/>
                    <a:pt x="751" y="333"/>
                  </a:cubicBezTo>
                  <a:cubicBezTo>
                    <a:pt x="804" y="301"/>
                    <a:pt x="804" y="301"/>
                    <a:pt x="804" y="301"/>
                  </a:cubicBezTo>
                  <a:cubicBezTo>
                    <a:pt x="816" y="294"/>
                    <a:pt x="819" y="279"/>
                    <a:pt x="813" y="268"/>
                  </a:cubicBezTo>
                  <a:cubicBezTo>
                    <a:pt x="806" y="256"/>
                    <a:pt x="791" y="253"/>
                    <a:pt x="780" y="259"/>
                  </a:cubicBezTo>
                  <a:cubicBezTo>
                    <a:pt x="657" y="333"/>
                    <a:pt x="657" y="333"/>
                    <a:pt x="657" y="333"/>
                  </a:cubicBezTo>
                  <a:cubicBezTo>
                    <a:pt x="562" y="333"/>
                    <a:pt x="562" y="333"/>
                    <a:pt x="562" y="333"/>
                  </a:cubicBezTo>
                  <a:cubicBezTo>
                    <a:pt x="548" y="333"/>
                    <a:pt x="538" y="344"/>
                    <a:pt x="538" y="357"/>
                  </a:cubicBezTo>
                  <a:cubicBezTo>
                    <a:pt x="538" y="370"/>
                    <a:pt x="548" y="381"/>
                    <a:pt x="562" y="381"/>
                  </a:cubicBezTo>
                  <a:cubicBezTo>
                    <a:pt x="563" y="381"/>
                    <a:pt x="563" y="381"/>
                    <a:pt x="563" y="381"/>
                  </a:cubicBezTo>
                  <a:cubicBezTo>
                    <a:pt x="563" y="538"/>
                    <a:pt x="563" y="538"/>
                    <a:pt x="563" y="538"/>
                  </a:cubicBezTo>
                  <a:cubicBezTo>
                    <a:pt x="456" y="538"/>
                    <a:pt x="456" y="538"/>
                    <a:pt x="456" y="538"/>
                  </a:cubicBezTo>
                  <a:cubicBezTo>
                    <a:pt x="432" y="23"/>
                    <a:pt x="432" y="23"/>
                    <a:pt x="432" y="23"/>
                  </a:cubicBezTo>
                  <a:cubicBezTo>
                    <a:pt x="431" y="10"/>
                    <a:pt x="421" y="0"/>
                    <a:pt x="408" y="0"/>
                  </a:cubicBezTo>
                  <a:cubicBezTo>
                    <a:pt x="254" y="0"/>
                    <a:pt x="254" y="0"/>
                    <a:pt x="254" y="0"/>
                  </a:cubicBezTo>
                  <a:cubicBezTo>
                    <a:pt x="242" y="0"/>
                    <a:pt x="231" y="10"/>
                    <a:pt x="230" y="23"/>
                  </a:cubicBezTo>
                  <a:cubicBezTo>
                    <a:pt x="206" y="538"/>
                    <a:pt x="206" y="538"/>
                    <a:pt x="206" y="538"/>
                  </a:cubicBezTo>
                  <a:cubicBezTo>
                    <a:pt x="50" y="538"/>
                    <a:pt x="50" y="538"/>
                    <a:pt x="50" y="538"/>
                  </a:cubicBezTo>
                  <a:cubicBezTo>
                    <a:pt x="36" y="538"/>
                    <a:pt x="26" y="548"/>
                    <a:pt x="26" y="562"/>
                  </a:cubicBezTo>
                  <a:cubicBezTo>
                    <a:pt x="26" y="575"/>
                    <a:pt x="36" y="586"/>
                    <a:pt x="50" y="586"/>
                  </a:cubicBezTo>
                  <a:cubicBezTo>
                    <a:pt x="51" y="586"/>
                    <a:pt x="51" y="586"/>
                    <a:pt x="51" y="586"/>
                  </a:cubicBezTo>
                  <a:cubicBezTo>
                    <a:pt x="51" y="1152"/>
                    <a:pt x="51" y="1152"/>
                    <a:pt x="51" y="1152"/>
                  </a:cubicBezTo>
                  <a:cubicBezTo>
                    <a:pt x="24" y="1152"/>
                    <a:pt x="24" y="1152"/>
                    <a:pt x="24" y="1152"/>
                  </a:cubicBezTo>
                  <a:cubicBezTo>
                    <a:pt x="11" y="1152"/>
                    <a:pt x="0" y="1163"/>
                    <a:pt x="0" y="1176"/>
                  </a:cubicBezTo>
                  <a:cubicBezTo>
                    <a:pt x="0" y="1189"/>
                    <a:pt x="11" y="1200"/>
                    <a:pt x="24" y="1200"/>
                  </a:cubicBezTo>
                  <a:cubicBezTo>
                    <a:pt x="1458" y="1200"/>
                    <a:pt x="1458" y="1200"/>
                    <a:pt x="1458" y="1200"/>
                  </a:cubicBezTo>
                  <a:cubicBezTo>
                    <a:pt x="1471" y="1200"/>
                    <a:pt x="1482" y="1189"/>
                    <a:pt x="1482" y="1176"/>
                  </a:cubicBezTo>
                  <a:cubicBezTo>
                    <a:pt x="1482" y="1163"/>
                    <a:pt x="1471" y="1152"/>
                    <a:pt x="1458" y="1152"/>
                  </a:cubicBezTo>
                  <a:close/>
                  <a:moveTo>
                    <a:pt x="1123" y="1050"/>
                  </a:moveTo>
                  <a:cubicBezTo>
                    <a:pt x="1123" y="944"/>
                    <a:pt x="1123" y="944"/>
                    <a:pt x="1123" y="944"/>
                  </a:cubicBezTo>
                  <a:cubicBezTo>
                    <a:pt x="1229" y="944"/>
                    <a:pt x="1229" y="944"/>
                    <a:pt x="1229" y="944"/>
                  </a:cubicBezTo>
                  <a:cubicBezTo>
                    <a:pt x="1229" y="1050"/>
                    <a:pt x="1229" y="1050"/>
                    <a:pt x="1229" y="1050"/>
                  </a:cubicBezTo>
                  <a:lnTo>
                    <a:pt x="1123" y="1050"/>
                  </a:lnTo>
                  <a:close/>
                  <a:moveTo>
                    <a:pt x="970" y="1050"/>
                  </a:moveTo>
                  <a:cubicBezTo>
                    <a:pt x="970" y="944"/>
                    <a:pt x="970" y="944"/>
                    <a:pt x="970" y="944"/>
                  </a:cubicBezTo>
                  <a:cubicBezTo>
                    <a:pt x="1075" y="944"/>
                    <a:pt x="1075" y="944"/>
                    <a:pt x="1075" y="944"/>
                  </a:cubicBezTo>
                  <a:cubicBezTo>
                    <a:pt x="1075" y="1050"/>
                    <a:pt x="1075" y="1050"/>
                    <a:pt x="1075" y="1050"/>
                  </a:cubicBezTo>
                  <a:lnTo>
                    <a:pt x="970" y="1050"/>
                  </a:lnTo>
                  <a:close/>
                  <a:moveTo>
                    <a:pt x="1229" y="483"/>
                  </a:moveTo>
                  <a:cubicBezTo>
                    <a:pt x="1229" y="589"/>
                    <a:pt x="1229" y="589"/>
                    <a:pt x="1229" y="589"/>
                  </a:cubicBezTo>
                  <a:cubicBezTo>
                    <a:pt x="1123" y="589"/>
                    <a:pt x="1123" y="589"/>
                    <a:pt x="1123" y="589"/>
                  </a:cubicBezTo>
                  <a:cubicBezTo>
                    <a:pt x="1123" y="483"/>
                    <a:pt x="1123" y="483"/>
                    <a:pt x="1123" y="483"/>
                  </a:cubicBezTo>
                  <a:lnTo>
                    <a:pt x="1229" y="483"/>
                  </a:lnTo>
                  <a:close/>
                  <a:moveTo>
                    <a:pt x="1382" y="483"/>
                  </a:moveTo>
                  <a:cubicBezTo>
                    <a:pt x="1382" y="589"/>
                    <a:pt x="1382" y="589"/>
                    <a:pt x="1382" y="589"/>
                  </a:cubicBezTo>
                  <a:cubicBezTo>
                    <a:pt x="1277" y="589"/>
                    <a:pt x="1277" y="589"/>
                    <a:pt x="1277" y="589"/>
                  </a:cubicBezTo>
                  <a:cubicBezTo>
                    <a:pt x="1277" y="483"/>
                    <a:pt x="1277" y="483"/>
                    <a:pt x="1277" y="483"/>
                  </a:cubicBezTo>
                  <a:lnTo>
                    <a:pt x="1382" y="483"/>
                  </a:lnTo>
                  <a:close/>
                  <a:moveTo>
                    <a:pt x="1229" y="742"/>
                  </a:moveTo>
                  <a:cubicBezTo>
                    <a:pt x="1123" y="742"/>
                    <a:pt x="1123" y="742"/>
                    <a:pt x="1123" y="742"/>
                  </a:cubicBezTo>
                  <a:cubicBezTo>
                    <a:pt x="1123" y="637"/>
                    <a:pt x="1123" y="637"/>
                    <a:pt x="1123" y="637"/>
                  </a:cubicBezTo>
                  <a:cubicBezTo>
                    <a:pt x="1229" y="637"/>
                    <a:pt x="1229" y="637"/>
                    <a:pt x="1229" y="637"/>
                  </a:cubicBezTo>
                  <a:lnTo>
                    <a:pt x="1229" y="742"/>
                  </a:lnTo>
                  <a:close/>
                  <a:moveTo>
                    <a:pt x="1277" y="637"/>
                  </a:moveTo>
                  <a:cubicBezTo>
                    <a:pt x="1382" y="637"/>
                    <a:pt x="1382" y="637"/>
                    <a:pt x="1382" y="637"/>
                  </a:cubicBezTo>
                  <a:cubicBezTo>
                    <a:pt x="1382" y="742"/>
                    <a:pt x="1382" y="742"/>
                    <a:pt x="1382" y="742"/>
                  </a:cubicBezTo>
                  <a:cubicBezTo>
                    <a:pt x="1277" y="742"/>
                    <a:pt x="1277" y="742"/>
                    <a:pt x="1277" y="742"/>
                  </a:cubicBezTo>
                  <a:lnTo>
                    <a:pt x="1277" y="637"/>
                  </a:lnTo>
                  <a:close/>
                  <a:moveTo>
                    <a:pt x="1075" y="742"/>
                  </a:moveTo>
                  <a:cubicBezTo>
                    <a:pt x="970" y="742"/>
                    <a:pt x="970" y="742"/>
                    <a:pt x="970" y="742"/>
                  </a:cubicBezTo>
                  <a:cubicBezTo>
                    <a:pt x="970" y="637"/>
                    <a:pt x="970" y="637"/>
                    <a:pt x="970" y="637"/>
                  </a:cubicBezTo>
                  <a:cubicBezTo>
                    <a:pt x="1075" y="637"/>
                    <a:pt x="1075" y="637"/>
                    <a:pt x="1075" y="637"/>
                  </a:cubicBezTo>
                  <a:lnTo>
                    <a:pt x="1075" y="742"/>
                  </a:lnTo>
                  <a:close/>
                  <a:moveTo>
                    <a:pt x="970" y="790"/>
                  </a:moveTo>
                  <a:cubicBezTo>
                    <a:pt x="1075" y="790"/>
                    <a:pt x="1075" y="790"/>
                    <a:pt x="1075" y="790"/>
                  </a:cubicBezTo>
                  <a:cubicBezTo>
                    <a:pt x="1075" y="896"/>
                    <a:pt x="1075" y="896"/>
                    <a:pt x="1075" y="896"/>
                  </a:cubicBezTo>
                  <a:cubicBezTo>
                    <a:pt x="970" y="896"/>
                    <a:pt x="970" y="896"/>
                    <a:pt x="970" y="896"/>
                  </a:cubicBezTo>
                  <a:lnTo>
                    <a:pt x="970" y="790"/>
                  </a:lnTo>
                  <a:close/>
                  <a:moveTo>
                    <a:pt x="1123" y="790"/>
                  </a:moveTo>
                  <a:cubicBezTo>
                    <a:pt x="1229" y="790"/>
                    <a:pt x="1229" y="790"/>
                    <a:pt x="1229" y="790"/>
                  </a:cubicBezTo>
                  <a:cubicBezTo>
                    <a:pt x="1229" y="896"/>
                    <a:pt x="1229" y="896"/>
                    <a:pt x="1229" y="896"/>
                  </a:cubicBezTo>
                  <a:cubicBezTo>
                    <a:pt x="1123" y="896"/>
                    <a:pt x="1123" y="896"/>
                    <a:pt x="1123" y="896"/>
                  </a:cubicBezTo>
                  <a:lnTo>
                    <a:pt x="1123" y="790"/>
                  </a:lnTo>
                  <a:close/>
                  <a:moveTo>
                    <a:pt x="1277" y="790"/>
                  </a:moveTo>
                  <a:cubicBezTo>
                    <a:pt x="1382" y="790"/>
                    <a:pt x="1382" y="790"/>
                    <a:pt x="1382" y="790"/>
                  </a:cubicBezTo>
                  <a:cubicBezTo>
                    <a:pt x="1382" y="896"/>
                    <a:pt x="1382" y="896"/>
                    <a:pt x="1382" y="896"/>
                  </a:cubicBezTo>
                  <a:cubicBezTo>
                    <a:pt x="1277" y="896"/>
                    <a:pt x="1277" y="896"/>
                    <a:pt x="1277" y="896"/>
                  </a:cubicBezTo>
                  <a:lnTo>
                    <a:pt x="1277" y="790"/>
                  </a:lnTo>
                  <a:close/>
                  <a:moveTo>
                    <a:pt x="1075" y="589"/>
                  </a:moveTo>
                  <a:cubicBezTo>
                    <a:pt x="970" y="589"/>
                    <a:pt x="970" y="589"/>
                    <a:pt x="970" y="589"/>
                  </a:cubicBezTo>
                  <a:cubicBezTo>
                    <a:pt x="970" y="483"/>
                    <a:pt x="970" y="483"/>
                    <a:pt x="970" y="483"/>
                  </a:cubicBezTo>
                  <a:cubicBezTo>
                    <a:pt x="1075" y="483"/>
                    <a:pt x="1075" y="483"/>
                    <a:pt x="1075" y="483"/>
                  </a:cubicBezTo>
                  <a:lnTo>
                    <a:pt x="1075" y="589"/>
                  </a:lnTo>
                  <a:close/>
                  <a:moveTo>
                    <a:pt x="1277" y="944"/>
                  </a:moveTo>
                  <a:cubicBezTo>
                    <a:pt x="1382" y="944"/>
                    <a:pt x="1382" y="944"/>
                    <a:pt x="1382" y="944"/>
                  </a:cubicBezTo>
                  <a:cubicBezTo>
                    <a:pt x="1382" y="1050"/>
                    <a:pt x="1382" y="1050"/>
                    <a:pt x="1382" y="1050"/>
                  </a:cubicBezTo>
                  <a:cubicBezTo>
                    <a:pt x="1277" y="1050"/>
                    <a:pt x="1277" y="1050"/>
                    <a:pt x="1277" y="1050"/>
                  </a:cubicBezTo>
                  <a:lnTo>
                    <a:pt x="1277" y="944"/>
                  </a:lnTo>
                  <a:close/>
                  <a:moveTo>
                    <a:pt x="1382" y="381"/>
                  </a:moveTo>
                  <a:cubicBezTo>
                    <a:pt x="1382" y="435"/>
                    <a:pt x="1382" y="435"/>
                    <a:pt x="1382" y="435"/>
                  </a:cubicBezTo>
                  <a:cubicBezTo>
                    <a:pt x="946" y="435"/>
                    <a:pt x="946" y="435"/>
                    <a:pt x="946" y="435"/>
                  </a:cubicBezTo>
                  <a:cubicBezTo>
                    <a:pt x="932" y="435"/>
                    <a:pt x="922" y="446"/>
                    <a:pt x="922" y="459"/>
                  </a:cubicBezTo>
                  <a:cubicBezTo>
                    <a:pt x="922" y="1074"/>
                    <a:pt x="922" y="1074"/>
                    <a:pt x="922" y="1074"/>
                  </a:cubicBezTo>
                  <a:cubicBezTo>
                    <a:pt x="922" y="1087"/>
                    <a:pt x="932" y="1098"/>
                    <a:pt x="946" y="1098"/>
                  </a:cubicBezTo>
                  <a:cubicBezTo>
                    <a:pt x="1382" y="1098"/>
                    <a:pt x="1382" y="1098"/>
                    <a:pt x="1382" y="1098"/>
                  </a:cubicBezTo>
                  <a:cubicBezTo>
                    <a:pt x="1382" y="1152"/>
                    <a:pt x="1382" y="1152"/>
                    <a:pt x="1382" y="1152"/>
                  </a:cubicBezTo>
                  <a:cubicBezTo>
                    <a:pt x="611" y="1152"/>
                    <a:pt x="611" y="1152"/>
                    <a:pt x="611" y="1152"/>
                  </a:cubicBezTo>
                  <a:cubicBezTo>
                    <a:pt x="611" y="381"/>
                    <a:pt x="611" y="381"/>
                    <a:pt x="611" y="381"/>
                  </a:cubicBezTo>
                  <a:lnTo>
                    <a:pt x="1382" y="381"/>
                  </a:lnTo>
                  <a:close/>
                  <a:moveTo>
                    <a:pt x="272" y="150"/>
                  </a:moveTo>
                  <a:cubicBezTo>
                    <a:pt x="390" y="150"/>
                    <a:pt x="390" y="150"/>
                    <a:pt x="390" y="150"/>
                  </a:cubicBezTo>
                  <a:cubicBezTo>
                    <a:pt x="393" y="205"/>
                    <a:pt x="393" y="205"/>
                    <a:pt x="393" y="205"/>
                  </a:cubicBezTo>
                  <a:cubicBezTo>
                    <a:pt x="270" y="205"/>
                    <a:pt x="270" y="205"/>
                    <a:pt x="270" y="205"/>
                  </a:cubicBezTo>
                  <a:lnTo>
                    <a:pt x="272" y="150"/>
                  </a:lnTo>
                  <a:close/>
                  <a:moveTo>
                    <a:pt x="385" y="48"/>
                  </a:moveTo>
                  <a:cubicBezTo>
                    <a:pt x="388" y="102"/>
                    <a:pt x="388" y="102"/>
                    <a:pt x="388" y="102"/>
                  </a:cubicBezTo>
                  <a:cubicBezTo>
                    <a:pt x="275" y="102"/>
                    <a:pt x="275" y="102"/>
                    <a:pt x="275" y="102"/>
                  </a:cubicBezTo>
                  <a:cubicBezTo>
                    <a:pt x="277" y="48"/>
                    <a:pt x="277" y="48"/>
                    <a:pt x="277" y="48"/>
                  </a:cubicBezTo>
                  <a:lnTo>
                    <a:pt x="385" y="48"/>
                  </a:lnTo>
                  <a:close/>
                  <a:moveTo>
                    <a:pt x="268" y="253"/>
                  </a:moveTo>
                  <a:cubicBezTo>
                    <a:pt x="395" y="253"/>
                    <a:pt x="395" y="253"/>
                    <a:pt x="395" y="253"/>
                  </a:cubicBezTo>
                  <a:cubicBezTo>
                    <a:pt x="408" y="538"/>
                    <a:pt x="408" y="538"/>
                    <a:pt x="408" y="538"/>
                  </a:cubicBezTo>
                  <a:cubicBezTo>
                    <a:pt x="254" y="538"/>
                    <a:pt x="254" y="538"/>
                    <a:pt x="254" y="538"/>
                  </a:cubicBezTo>
                  <a:lnTo>
                    <a:pt x="268" y="253"/>
                  </a:lnTo>
                  <a:close/>
                  <a:moveTo>
                    <a:pt x="99" y="586"/>
                  </a:moveTo>
                  <a:cubicBezTo>
                    <a:pt x="563" y="586"/>
                    <a:pt x="563" y="586"/>
                    <a:pt x="563" y="586"/>
                  </a:cubicBezTo>
                  <a:cubicBezTo>
                    <a:pt x="563" y="1152"/>
                    <a:pt x="563" y="1152"/>
                    <a:pt x="563" y="1152"/>
                  </a:cubicBezTo>
                  <a:cubicBezTo>
                    <a:pt x="483" y="1152"/>
                    <a:pt x="483" y="1152"/>
                    <a:pt x="483" y="1152"/>
                  </a:cubicBezTo>
                  <a:cubicBezTo>
                    <a:pt x="483" y="893"/>
                    <a:pt x="483" y="893"/>
                    <a:pt x="483" y="893"/>
                  </a:cubicBezTo>
                  <a:cubicBezTo>
                    <a:pt x="485" y="893"/>
                    <a:pt x="485" y="893"/>
                    <a:pt x="485" y="893"/>
                  </a:cubicBezTo>
                  <a:cubicBezTo>
                    <a:pt x="498" y="893"/>
                    <a:pt x="509" y="882"/>
                    <a:pt x="509" y="869"/>
                  </a:cubicBezTo>
                  <a:cubicBezTo>
                    <a:pt x="509" y="856"/>
                    <a:pt x="498" y="845"/>
                    <a:pt x="485" y="845"/>
                  </a:cubicBezTo>
                  <a:cubicBezTo>
                    <a:pt x="178" y="845"/>
                    <a:pt x="178" y="845"/>
                    <a:pt x="178" y="845"/>
                  </a:cubicBezTo>
                  <a:cubicBezTo>
                    <a:pt x="164" y="845"/>
                    <a:pt x="154" y="856"/>
                    <a:pt x="154" y="869"/>
                  </a:cubicBezTo>
                  <a:cubicBezTo>
                    <a:pt x="154" y="882"/>
                    <a:pt x="164" y="893"/>
                    <a:pt x="178" y="893"/>
                  </a:cubicBezTo>
                  <a:cubicBezTo>
                    <a:pt x="179" y="893"/>
                    <a:pt x="179" y="893"/>
                    <a:pt x="179" y="893"/>
                  </a:cubicBezTo>
                  <a:cubicBezTo>
                    <a:pt x="179" y="1152"/>
                    <a:pt x="179" y="1152"/>
                    <a:pt x="179" y="1152"/>
                  </a:cubicBezTo>
                  <a:cubicBezTo>
                    <a:pt x="99" y="1152"/>
                    <a:pt x="99" y="1152"/>
                    <a:pt x="99" y="1152"/>
                  </a:cubicBezTo>
                  <a:lnTo>
                    <a:pt x="99" y="586"/>
                  </a:lnTo>
                  <a:close/>
                  <a:moveTo>
                    <a:pt x="435" y="893"/>
                  </a:moveTo>
                  <a:cubicBezTo>
                    <a:pt x="435" y="947"/>
                    <a:pt x="435" y="947"/>
                    <a:pt x="435" y="947"/>
                  </a:cubicBezTo>
                  <a:cubicBezTo>
                    <a:pt x="227" y="947"/>
                    <a:pt x="227" y="947"/>
                    <a:pt x="227" y="947"/>
                  </a:cubicBezTo>
                  <a:cubicBezTo>
                    <a:pt x="227" y="893"/>
                    <a:pt x="227" y="893"/>
                    <a:pt x="227" y="893"/>
                  </a:cubicBezTo>
                  <a:lnTo>
                    <a:pt x="435" y="893"/>
                  </a:lnTo>
                  <a:close/>
                  <a:moveTo>
                    <a:pt x="227" y="995"/>
                  </a:moveTo>
                  <a:cubicBezTo>
                    <a:pt x="435" y="995"/>
                    <a:pt x="435" y="995"/>
                    <a:pt x="435" y="995"/>
                  </a:cubicBezTo>
                  <a:cubicBezTo>
                    <a:pt x="435" y="1050"/>
                    <a:pt x="435" y="1050"/>
                    <a:pt x="435" y="1050"/>
                  </a:cubicBezTo>
                  <a:cubicBezTo>
                    <a:pt x="227" y="1050"/>
                    <a:pt x="227" y="1050"/>
                    <a:pt x="227" y="1050"/>
                  </a:cubicBezTo>
                  <a:lnTo>
                    <a:pt x="227" y="995"/>
                  </a:lnTo>
                  <a:close/>
                  <a:moveTo>
                    <a:pt x="227" y="1098"/>
                  </a:moveTo>
                  <a:cubicBezTo>
                    <a:pt x="435" y="1098"/>
                    <a:pt x="435" y="1098"/>
                    <a:pt x="435" y="1098"/>
                  </a:cubicBezTo>
                  <a:cubicBezTo>
                    <a:pt x="435" y="1152"/>
                    <a:pt x="435" y="1152"/>
                    <a:pt x="435" y="1152"/>
                  </a:cubicBezTo>
                  <a:cubicBezTo>
                    <a:pt x="227" y="1152"/>
                    <a:pt x="227" y="1152"/>
                    <a:pt x="227" y="1152"/>
                  </a:cubicBezTo>
                  <a:lnTo>
                    <a:pt x="227" y="1098"/>
                  </a:lnTo>
                  <a:close/>
                  <a:moveTo>
                    <a:pt x="227" y="1098"/>
                  </a:moveTo>
                  <a:cubicBezTo>
                    <a:pt x="227" y="1098"/>
                    <a:pt x="227" y="1098"/>
                    <a:pt x="227" y="109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85" name="Freeform 24"/>
            <p:cNvSpPr>
              <a:spLocks noEditPoints="1"/>
            </p:cNvSpPr>
            <p:nvPr/>
          </p:nvSpPr>
          <p:spPr bwMode="auto">
            <a:xfrm>
              <a:off x="2167" y="2332"/>
              <a:ext cx="182" cy="59"/>
            </a:xfrm>
            <a:custGeom>
              <a:avLst/>
              <a:gdLst>
                <a:gd name="T0" fmla="*/ 24 w 150"/>
                <a:gd name="T1" fmla="*/ 48 h 48"/>
                <a:gd name="T2" fmla="*/ 126 w 150"/>
                <a:gd name="T3" fmla="*/ 48 h 48"/>
                <a:gd name="T4" fmla="*/ 150 w 150"/>
                <a:gd name="T5" fmla="*/ 24 h 48"/>
                <a:gd name="T6" fmla="*/ 126 w 150"/>
                <a:gd name="T7" fmla="*/ 0 h 48"/>
                <a:gd name="T8" fmla="*/ 24 w 150"/>
                <a:gd name="T9" fmla="*/ 0 h 48"/>
                <a:gd name="T10" fmla="*/ 0 w 150"/>
                <a:gd name="T11" fmla="*/ 24 h 48"/>
                <a:gd name="T12" fmla="*/ 24 w 150"/>
                <a:gd name="T13" fmla="*/ 48 h 48"/>
                <a:gd name="T14" fmla="*/ 24 w 150"/>
                <a:gd name="T15" fmla="*/ 48 h 48"/>
                <a:gd name="T16" fmla="*/ 24 w 150"/>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48">
                  <a:moveTo>
                    <a:pt x="24" y="48"/>
                  </a:moveTo>
                  <a:cubicBezTo>
                    <a:pt x="126" y="48"/>
                    <a:pt x="126" y="48"/>
                    <a:pt x="126" y="48"/>
                  </a:cubicBezTo>
                  <a:cubicBezTo>
                    <a:pt x="139" y="48"/>
                    <a:pt x="150" y="38"/>
                    <a:pt x="150" y="24"/>
                  </a:cubicBezTo>
                  <a:cubicBezTo>
                    <a:pt x="150" y="11"/>
                    <a:pt x="139" y="0"/>
                    <a:pt x="126" y="0"/>
                  </a:cubicBezTo>
                  <a:cubicBezTo>
                    <a:pt x="24" y="0"/>
                    <a:pt x="24" y="0"/>
                    <a:pt x="24" y="0"/>
                  </a:cubicBezTo>
                  <a:cubicBezTo>
                    <a:pt x="10" y="0"/>
                    <a:pt x="0" y="11"/>
                    <a:pt x="0" y="24"/>
                  </a:cubicBezTo>
                  <a:cubicBezTo>
                    <a:pt x="0" y="38"/>
                    <a:pt x="10"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86" name="Freeform 25"/>
            <p:cNvSpPr>
              <a:spLocks noEditPoints="1"/>
            </p:cNvSpPr>
            <p:nvPr/>
          </p:nvSpPr>
          <p:spPr bwMode="auto">
            <a:xfrm>
              <a:off x="2415" y="2332"/>
              <a:ext cx="183" cy="59"/>
            </a:xfrm>
            <a:custGeom>
              <a:avLst/>
              <a:gdLst>
                <a:gd name="T0" fmla="*/ 24 w 151"/>
                <a:gd name="T1" fmla="*/ 48 h 48"/>
                <a:gd name="T2" fmla="*/ 127 w 151"/>
                <a:gd name="T3" fmla="*/ 48 h 48"/>
                <a:gd name="T4" fmla="*/ 151 w 151"/>
                <a:gd name="T5" fmla="*/ 24 h 48"/>
                <a:gd name="T6" fmla="*/ 127 w 151"/>
                <a:gd name="T7" fmla="*/ 0 h 48"/>
                <a:gd name="T8" fmla="*/ 24 w 151"/>
                <a:gd name="T9" fmla="*/ 0 h 48"/>
                <a:gd name="T10" fmla="*/ 0 w 151"/>
                <a:gd name="T11" fmla="*/ 24 h 48"/>
                <a:gd name="T12" fmla="*/ 24 w 151"/>
                <a:gd name="T13" fmla="*/ 48 h 48"/>
                <a:gd name="T14" fmla="*/ 24 w 151"/>
                <a:gd name="T15" fmla="*/ 48 h 48"/>
                <a:gd name="T16" fmla="*/ 24 w 151"/>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8">
                  <a:moveTo>
                    <a:pt x="24" y="48"/>
                  </a:moveTo>
                  <a:cubicBezTo>
                    <a:pt x="127" y="48"/>
                    <a:pt x="127" y="48"/>
                    <a:pt x="127" y="48"/>
                  </a:cubicBezTo>
                  <a:cubicBezTo>
                    <a:pt x="140" y="48"/>
                    <a:pt x="151" y="38"/>
                    <a:pt x="151" y="24"/>
                  </a:cubicBezTo>
                  <a:cubicBezTo>
                    <a:pt x="151" y="11"/>
                    <a:pt x="140" y="0"/>
                    <a:pt x="127" y="0"/>
                  </a:cubicBezTo>
                  <a:cubicBezTo>
                    <a:pt x="24" y="0"/>
                    <a:pt x="24" y="0"/>
                    <a:pt x="24" y="0"/>
                  </a:cubicBezTo>
                  <a:cubicBezTo>
                    <a:pt x="11" y="0"/>
                    <a:pt x="0" y="11"/>
                    <a:pt x="0" y="24"/>
                  </a:cubicBezTo>
                  <a:cubicBezTo>
                    <a:pt x="0" y="38"/>
                    <a:pt x="11"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87" name="Freeform 26"/>
            <p:cNvSpPr>
              <a:spLocks noEditPoints="1"/>
            </p:cNvSpPr>
            <p:nvPr/>
          </p:nvSpPr>
          <p:spPr bwMode="auto">
            <a:xfrm>
              <a:off x="2167" y="2209"/>
              <a:ext cx="182" cy="58"/>
            </a:xfrm>
            <a:custGeom>
              <a:avLst/>
              <a:gdLst>
                <a:gd name="T0" fmla="*/ 24 w 150"/>
                <a:gd name="T1" fmla="*/ 48 h 48"/>
                <a:gd name="T2" fmla="*/ 126 w 150"/>
                <a:gd name="T3" fmla="*/ 48 h 48"/>
                <a:gd name="T4" fmla="*/ 150 w 150"/>
                <a:gd name="T5" fmla="*/ 24 h 48"/>
                <a:gd name="T6" fmla="*/ 126 w 150"/>
                <a:gd name="T7" fmla="*/ 0 h 48"/>
                <a:gd name="T8" fmla="*/ 24 w 150"/>
                <a:gd name="T9" fmla="*/ 0 h 48"/>
                <a:gd name="T10" fmla="*/ 0 w 150"/>
                <a:gd name="T11" fmla="*/ 24 h 48"/>
                <a:gd name="T12" fmla="*/ 24 w 150"/>
                <a:gd name="T13" fmla="*/ 48 h 48"/>
                <a:gd name="T14" fmla="*/ 24 w 150"/>
                <a:gd name="T15" fmla="*/ 48 h 48"/>
                <a:gd name="T16" fmla="*/ 24 w 150"/>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0" h="48">
                  <a:moveTo>
                    <a:pt x="24" y="48"/>
                  </a:moveTo>
                  <a:cubicBezTo>
                    <a:pt x="126" y="48"/>
                    <a:pt x="126" y="48"/>
                    <a:pt x="126" y="48"/>
                  </a:cubicBezTo>
                  <a:cubicBezTo>
                    <a:pt x="139" y="48"/>
                    <a:pt x="150" y="37"/>
                    <a:pt x="150" y="24"/>
                  </a:cubicBezTo>
                  <a:cubicBezTo>
                    <a:pt x="150" y="11"/>
                    <a:pt x="139" y="0"/>
                    <a:pt x="126" y="0"/>
                  </a:cubicBezTo>
                  <a:cubicBezTo>
                    <a:pt x="24" y="0"/>
                    <a:pt x="24" y="0"/>
                    <a:pt x="24" y="0"/>
                  </a:cubicBezTo>
                  <a:cubicBezTo>
                    <a:pt x="10" y="0"/>
                    <a:pt x="0" y="11"/>
                    <a:pt x="0" y="24"/>
                  </a:cubicBezTo>
                  <a:cubicBezTo>
                    <a:pt x="0" y="37"/>
                    <a:pt x="10"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88" name="Freeform 27"/>
            <p:cNvSpPr>
              <a:spLocks noEditPoints="1"/>
            </p:cNvSpPr>
            <p:nvPr/>
          </p:nvSpPr>
          <p:spPr bwMode="auto">
            <a:xfrm>
              <a:off x="2415" y="2209"/>
              <a:ext cx="183" cy="58"/>
            </a:xfrm>
            <a:custGeom>
              <a:avLst/>
              <a:gdLst>
                <a:gd name="T0" fmla="*/ 24 w 151"/>
                <a:gd name="T1" fmla="*/ 48 h 48"/>
                <a:gd name="T2" fmla="*/ 127 w 151"/>
                <a:gd name="T3" fmla="*/ 48 h 48"/>
                <a:gd name="T4" fmla="*/ 151 w 151"/>
                <a:gd name="T5" fmla="*/ 24 h 48"/>
                <a:gd name="T6" fmla="*/ 127 w 151"/>
                <a:gd name="T7" fmla="*/ 0 h 48"/>
                <a:gd name="T8" fmla="*/ 24 w 151"/>
                <a:gd name="T9" fmla="*/ 0 h 48"/>
                <a:gd name="T10" fmla="*/ 0 w 151"/>
                <a:gd name="T11" fmla="*/ 24 h 48"/>
                <a:gd name="T12" fmla="*/ 24 w 151"/>
                <a:gd name="T13" fmla="*/ 48 h 48"/>
                <a:gd name="T14" fmla="*/ 24 w 151"/>
                <a:gd name="T15" fmla="*/ 48 h 48"/>
                <a:gd name="T16" fmla="*/ 24 w 151"/>
                <a:gd name="T17"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48">
                  <a:moveTo>
                    <a:pt x="24" y="48"/>
                  </a:moveTo>
                  <a:cubicBezTo>
                    <a:pt x="127" y="48"/>
                    <a:pt x="127" y="48"/>
                    <a:pt x="127" y="48"/>
                  </a:cubicBezTo>
                  <a:cubicBezTo>
                    <a:pt x="140" y="48"/>
                    <a:pt x="151" y="37"/>
                    <a:pt x="151" y="24"/>
                  </a:cubicBezTo>
                  <a:cubicBezTo>
                    <a:pt x="151" y="11"/>
                    <a:pt x="140" y="0"/>
                    <a:pt x="127" y="0"/>
                  </a:cubicBezTo>
                  <a:cubicBezTo>
                    <a:pt x="24" y="0"/>
                    <a:pt x="24" y="0"/>
                    <a:pt x="24" y="0"/>
                  </a:cubicBezTo>
                  <a:cubicBezTo>
                    <a:pt x="11" y="0"/>
                    <a:pt x="0" y="11"/>
                    <a:pt x="0" y="24"/>
                  </a:cubicBezTo>
                  <a:cubicBezTo>
                    <a:pt x="0" y="37"/>
                    <a:pt x="11" y="48"/>
                    <a:pt x="24" y="48"/>
                  </a:cubicBezTo>
                  <a:close/>
                  <a:moveTo>
                    <a:pt x="24" y="48"/>
                  </a:moveTo>
                  <a:cubicBezTo>
                    <a:pt x="24" y="48"/>
                    <a:pt x="24" y="48"/>
                    <a:pt x="24" y="4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grpSp>
      <p:grpSp>
        <p:nvGrpSpPr>
          <p:cNvPr id="90" name="Group 30"/>
          <p:cNvGrpSpPr>
            <a:grpSpLocks noChangeAspect="1"/>
          </p:cNvGrpSpPr>
          <p:nvPr/>
        </p:nvGrpSpPr>
        <p:grpSpPr bwMode="auto">
          <a:xfrm>
            <a:off x="6133428" y="4584938"/>
            <a:ext cx="394959" cy="393377"/>
            <a:chOff x="1880" y="1161"/>
            <a:chExt cx="1998" cy="1990"/>
          </a:xfrm>
          <a:solidFill>
            <a:schemeClr val="tx2"/>
          </a:solidFill>
        </p:grpSpPr>
        <p:sp>
          <p:nvSpPr>
            <p:cNvPr id="92" name="Freeform 31"/>
            <p:cNvSpPr>
              <a:spLocks noEditPoints="1"/>
            </p:cNvSpPr>
            <p:nvPr/>
          </p:nvSpPr>
          <p:spPr bwMode="auto">
            <a:xfrm>
              <a:off x="3410" y="2489"/>
              <a:ext cx="331" cy="662"/>
            </a:xfrm>
            <a:custGeom>
              <a:avLst/>
              <a:gdLst>
                <a:gd name="T0" fmla="*/ 246 w 273"/>
                <a:gd name="T1" fmla="*/ 0 h 546"/>
                <a:gd name="T2" fmla="*/ 219 w 273"/>
                <a:gd name="T3" fmla="*/ 27 h 546"/>
                <a:gd name="T4" fmla="*/ 219 w 273"/>
                <a:gd name="T5" fmla="*/ 491 h 546"/>
                <a:gd name="T6" fmla="*/ 27 w 273"/>
                <a:gd name="T7" fmla="*/ 491 h 546"/>
                <a:gd name="T8" fmla="*/ 0 w 273"/>
                <a:gd name="T9" fmla="*/ 518 h 546"/>
                <a:gd name="T10" fmla="*/ 27 w 273"/>
                <a:gd name="T11" fmla="*/ 546 h 546"/>
                <a:gd name="T12" fmla="*/ 246 w 273"/>
                <a:gd name="T13" fmla="*/ 546 h 546"/>
                <a:gd name="T14" fmla="*/ 273 w 273"/>
                <a:gd name="T15" fmla="*/ 518 h 546"/>
                <a:gd name="T16" fmla="*/ 273 w 273"/>
                <a:gd name="T17" fmla="*/ 27 h 546"/>
                <a:gd name="T18" fmla="*/ 246 w 273"/>
                <a:gd name="T19" fmla="*/ 0 h 546"/>
                <a:gd name="T20" fmla="*/ 246 w 273"/>
                <a:gd name="T21" fmla="*/ 0 h 546"/>
                <a:gd name="T22" fmla="*/ 246 w 273"/>
                <a:gd name="T23" fmla="*/ 0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3" h="546">
                  <a:moveTo>
                    <a:pt x="246" y="0"/>
                  </a:moveTo>
                  <a:cubicBezTo>
                    <a:pt x="231" y="0"/>
                    <a:pt x="219" y="12"/>
                    <a:pt x="219" y="27"/>
                  </a:cubicBezTo>
                  <a:cubicBezTo>
                    <a:pt x="219" y="491"/>
                    <a:pt x="219" y="491"/>
                    <a:pt x="219" y="491"/>
                  </a:cubicBezTo>
                  <a:cubicBezTo>
                    <a:pt x="27" y="491"/>
                    <a:pt x="27" y="491"/>
                    <a:pt x="27" y="491"/>
                  </a:cubicBezTo>
                  <a:cubicBezTo>
                    <a:pt x="12" y="491"/>
                    <a:pt x="0" y="503"/>
                    <a:pt x="0" y="518"/>
                  </a:cubicBezTo>
                  <a:cubicBezTo>
                    <a:pt x="0" y="533"/>
                    <a:pt x="12" y="546"/>
                    <a:pt x="27" y="546"/>
                  </a:cubicBezTo>
                  <a:cubicBezTo>
                    <a:pt x="246" y="546"/>
                    <a:pt x="246" y="546"/>
                    <a:pt x="246" y="546"/>
                  </a:cubicBezTo>
                  <a:cubicBezTo>
                    <a:pt x="261" y="546"/>
                    <a:pt x="273" y="533"/>
                    <a:pt x="273" y="518"/>
                  </a:cubicBezTo>
                  <a:cubicBezTo>
                    <a:pt x="273" y="27"/>
                    <a:pt x="273" y="27"/>
                    <a:pt x="273" y="27"/>
                  </a:cubicBezTo>
                  <a:cubicBezTo>
                    <a:pt x="273" y="12"/>
                    <a:pt x="261" y="0"/>
                    <a:pt x="246" y="0"/>
                  </a:cubicBezTo>
                  <a:close/>
                  <a:moveTo>
                    <a:pt x="246" y="0"/>
                  </a:moveTo>
                  <a:cubicBezTo>
                    <a:pt x="246" y="0"/>
                    <a:pt x="246" y="0"/>
                    <a:pt x="246" y="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93" name="Freeform 32"/>
            <p:cNvSpPr>
              <a:spLocks noEditPoints="1"/>
            </p:cNvSpPr>
            <p:nvPr/>
          </p:nvSpPr>
          <p:spPr bwMode="auto">
            <a:xfrm>
              <a:off x="3344" y="2489"/>
              <a:ext cx="265" cy="331"/>
            </a:xfrm>
            <a:custGeom>
              <a:avLst/>
              <a:gdLst>
                <a:gd name="T0" fmla="*/ 218 w 218"/>
                <a:gd name="T1" fmla="*/ 245 h 273"/>
                <a:gd name="T2" fmla="*/ 218 w 218"/>
                <a:gd name="T3" fmla="*/ 27 h 273"/>
                <a:gd name="T4" fmla="*/ 191 w 218"/>
                <a:gd name="T5" fmla="*/ 0 h 273"/>
                <a:gd name="T6" fmla="*/ 27 w 218"/>
                <a:gd name="T7" fmla="*/ 0 h 273"/>
                <a:gd name="T8" fmla="*/ 0 w 218"/>
                <a:gd name="T9" fmla="*/ 27 h 273"/>
                <a:gd name="T10" fmla="*/ 0 w 218"/>
                <a:gd name="T11" fmla="*/ 245 h 273"/>
                <a:gd name="T12" fmla="*/ 27 w 218"/>
                <a:gd name="T13" fmla="*/ 273 h 273"/>
                <a:gd name="T14" fmla="*/ 191 w 218"/>
                <a:gd name="T15" fmla="*/ 273 h 273"/>
                <a:gd name="T16" fmla="*/ 218 w 218"/>
                <a:gd name="T17" fmla="*/ 245 h 273"/>
                <a:gd name="T18" fmla="*/ 163 w 218"/>
                <a:gd name="T19" fmla="*/ 218 h 273"/>
                <a:gd name="T20" fmla="*/ 54 w 218"/>
                <a:gd name="T21" fmla="*/ 218 h 273"/>
                <a:gd name="T22" fmla="*/ 54 w 218"/>
                <a:gd name="T23" fmla="*/ 54 h 273"/>
                <a:gd name="T24" fmla="*/ 163 w 218"/>
                <a:gd name="T25" fmla="*/ 54 h 273"/>
                <a:gd name="T26" fmla="*/ 163 w 218"/>
                <a:gd name="T27" fmla="*/ 218 h 273"/>
                <a:gd name="T28" fmla="*/ 163 w 218"/>
                <a:gd name="T29" fmla="*/ 218 h 273"/>
                <a:gd name="T30" fmla="*/ 163 w 218"/>
                <a:gd name="T31" fmla="*/ 21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8" h="273">
                  <a:moveTo>
                    <a:pt x="218" y="245"/>
                  </a:moveTo>
                  <a:cubicBezTo>
                    <a:pt x="218" y="27"/>
                    <a:pt x="218" y="27"/>
                    <a:pt x="218" y="27"/>
                  </a:cubicBezTo>
                  <a:cubicBezTo>
                    <a:pt x="218" y="12"/>
                    <a:pt x="206" y="0"/>
                    <a:pt x="191" y="0"/>
                  </a:cubicBezTo>
                  <a:cubicBezTo>
                    <a:pt x="27" y="0"/>
                    <a:pt x="27" y="0"/>
                    <a:pt x="27" y="0"/>
                  </a:cubicBezTo>
                  <a:cubicBezTo>
                    <a:pt x="12" y="0"/>
                    <a:pt x="0" y="12"/>
                    <a:pt x="0" y="27"/>
                  </a:cubicBezTo>
                  <a:cubicBezTo>
                    <a:pt x="0" y="245"/>
                    <a:pt x="0" y="245"/>
                    <a:pt x="0" y="245"/>
                  </a:cubicBezTo>
                  <a:cubicBezTo>
                    <a:pt x="0" y="260"/>
                    <a:pt x="12" y="273"/>
                    <a:pt x="27" y="273"/>
                  </a:cubicBezTo>
                  <a:cubicBezTo>
                    <a:pt x="191" y="273"/>
                    <a:pt x="191" y="273"/>
                    <a:pt x="191" y="273"/>
                  </a:cubicBezTo>
                  <a:cubicBezTo>
                    <a:pt x="206" y="273"/>
                    <a:pt x="218" y="260"/>
                    <a:pt x="218" y="245"/>
                  </a:cubicBezTo>
                  <a:close/>
                  <a:moveTo>
                    <a:pt x="163" y="218"/>
                  </a:moveTo>
                  <a:cubicBezTo>
                    <a:pt x="54" y="218"/>
                    <a:pt x="54" y="218"/>
                    <a:pt x="54" y="218"/>
                  </a:cubicBezTo>
                  <a:cubicBezTo>
                    <a:pt x="54" y="54"/>
                    <a:pt x="54" y="54"/>
                    <a:pt x="54" y="54"/>
                  </a:cubicBezTo>
                  <a:cubicBezTo>
                    <a:pt x="163" y="54"/>
                    <a:pt x="163" y="54"/>
                    <a:pt x="163" y="54"/>
                  </a:cubicBezTo>
                  <a:lnTo>
                    <a:pt x="163" y="218"/>
                  </a:lnTo>
                  <a:close/>
                  <a:moveTo>
                    <a:pt x="163" y="218"/>
                  </a:moveTo>
                  <a:cubicBezTo>
                    <a:pt x="163" y="218"/>
                    <a:pt x="163" y="218"/>
                    <a:pt x="163" y="2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94" name="Freeform 33"/>
            <p:cNvSpPr>
              <a:spLocks noEditPoints="1"/>
            </p:cNvSpPr>
            <p:nvPr/>
          </p:nvSpPr>
          <p:spPr bwMode="auto">
            <a:xfrm>
              <a:off x="2149" y="1494"/>
              <a:ext cx="1062" cy="1226"/>
            </a:xfrm>
            <a:custGeom>
              <a:avLst/>
              <a:gdLst>
                <a:gd name="T0" fmla="*/ 874 w 874"/>
                <a:gd name="T1" fmla="*/ 164 h 1011"/>
                <a:gd name="T2" fmla="*/ 847 w 874"/>
                <a:gd name="T3" fmla="*/ 0 h 1011"/>
                <a:gd name="T4" fmla="*/ 0 w 874"/>
                <a:gd name="T5" fmla="*/ 28 h 1011"/>
                <a:gd name="T6" fmla="*/ 28 w 874"/>
                <a:gd name="T7" fmla="*/ 1011 h 1011"/>
                <a:gd name="T8" fmla="*/ 55 w 874"/>
                <a:gd name="T9" fmla="*/ 929 h 1011"/>
                <a:gd name="T10" fmla="*/ 110 w 874"/>
                <a:gd name="T11" fmla="*/ 901 h 1011"/>
                <a:gd name="T12" fmla="*/ 55 w 874"/>
                <a:gd name="T13" fmla="*/ 874 h 1011"/>
                <a:gd name="T14" fmla="*/ 164 w 874"/>
                <a:gd name="T15" fmla="*/ 710 h 1011"/>
                <a:gd name="T16" fmla="*/ 192 w 874"/>
                <a:gd name="T17" fmla="*/ 847 h 1011"/>
                <a:gd name="T18" fmla="*/ 219 w 874"/>
                <a:gd name="T19" fmla="*/ 710 h 1011"/>
                <a:gd name="T20" fmla="*/ 355 w 874"/>
                <a:gd name="T21" fmla="*/ 683 h 1011"/>
                <a:gd name="T22" fmla="*/ 383 w 874"/>
                <a:gd name="T23" fmla="*/ 492 h 1011"/>
                <a:gd name="T24" fmla="*/ 519 w 874"/>
                <a:gd name="T25" fmla="*/ 519 h 1011"/>
                <a:gd name="T26" fmla="*/ 574 w 874"/>
                <a:gd name="T27" fmla="*/ 465 h 1011"/>
                <a:gd name="T28" fmla="*/ 547 w 874"/>
                <a:gd name="T29" fmla="*/ 273 h 1011"/>
                <a:gd name="T30" fmla="*/ 656 w 874"/>
                <a:gd name="T31" fmla="*/ 328 h 1011"/>
                <a:gd name="T32" fmla="*/ 710 w 874"/>
                <a:gd name="T33" fmla="*/ 328 h 1011"/>
                <a:gd name="T34" fmla="*/ 765 w 874"/>
                <a:gd name="T35" fmla="*/ 273 h 1011"/>
                <a:gd name="T36" fmla="*/ 765 w 874"/>
                <a:gd name="T37" fmla="*/ 219 h 1011"/>
                <a:gd name="T38" fmla="*/ 710 w 874"/>
                <a:gd name="T39" fmla="*/ 55 h 1011"/>
                <a:gd name="T40" fmla="*/ 820 w 874"/>
                <a:gd name="T41" fmla="*/ 164 h 1011"/>
                <a:gd name="T42" fmla="*/ 164 w 874"/>
                <a:gd name="T43" fmla="*/ 656 h 1011"/>
                <a:gd name="T44" fmla="*/ 55 w 874"/>
                <a:gd name="T45" fmla="*/ 492 h 1011"/>
                <a:gd name="T46" fmla="*/ 164 w 874"/>
                <a:gd name="T47" fmla="*/ 656 h 1011"/>
                <a:gd name="T48" fmla="*/ 55 w 874"/>
                <a:gd name="T49" fmla="*/ 437 h 1011"/>
                <a:gd name="T50" fmla="*/ 164 w 874"/>
                <a:gd name="T51" fmla="*/ 273 h 1011"/>
                <a:gd name="T52" fmla="*/ 164 w 874"/>
                <a:gd name="T53" fmla="*/ 219 h 1011"/>
                <a:gd name="T54" fmla="*/ 55 w 874"/>
                <a:gd name="T55" fmla="*/ 55 h 1011"/>
                <a:gd name="T56" fmla="*/ 164 w 874"/>
                <a:gd name="T57" fmla="*/ 219 h 1011"/>
                <a:gd name="T58" fmla="*/ 219 w 874"/>
                <a:gd name="T59" fmla="*/ 656 h 1011"/>
                <a:gd name="T60" fmla="*/ 328 w 874"/>
                <a:gd name="T61" fmla="*/ 492 h 1011"/>
                <a:gd name="T62" fmla="*/ 328 w 874"/>
                <a:gd name="T63" fmla="*/ 437 h 1011"/>
                <a:gd name="T64" fmla="*/ 219 w 874"/>
                <a:gd name="T65" fmla="*/ 273 h 1011"/>
                <a:gd name="T66" fmla="*/ 328 w 874"/>
                <a:gd name="T67" fmla="*/ 437 h 1011"/>
                <a:gd name="T68" fmla="*/ 219 w 874"/>
                <a:gd name="T69" fmla="*/ 219 h 1011"/>
                <a:gd name="T70" fmla="*/ 328 w 874"/>
                <a:gd name="T71" fmla="*/ 55 h 1011"/>
                <a:gd name="T72" fmla="*/ 492 w 874"/>
                <a:gd name="T73" fmla="*/ 437 h 1011"/>
                <a:gd name="T74" fmla="*/ 383 w 874"/>
                <a:gd name="T75" fmla="*/ 273 h 1011"/>
                <a:gd name="T76" fmla="*/ 492 w 874"/>
                <a:gd name="T77" fmla="*/ 437 h 1011"/>
                <a:gd name="T78" fmla="*/ 383 w 874"/>
                <a:gd name="T79" fmla="*/ 219 h 1011"/>
                <a:gd name="T80" fmla="*/ 492 w 874"/>
                <a:gd name="T81" fmla="*/ 55 h 1011"/>
                <a:gd name="T82" fmla="*/ 656 w 874"/>
                <a:gd name="T83" fmla="*/ 219 h 1011"/>
                <a:gd name="T84" fmla="*/ 547 w 874"/>
                <a:gd name="T85" fmla="*/ 55 h 1011"/>
                <a:gd name="T86" fmla="*/ 656 w 874"/>
                <a:gd name="T87" fmla="*/ 219 h 1011"/>
                <a:gd name="T88" fmla="*/ 656 w 874"/>
                <a:gd name="T89" fmla="*/ 219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4" h="1011">
                  <a:moveTo>
                    <a:pt x="847" y="191"/>
                  </a:moveTo>
                  <a:cubicBezTo>
                    <a:pt x="862" y="191"/>
                    <a:pt x="874" y="179"/>
                    <a:pt x="874" y="164"/>
                  </a:cubicBezTo>
                  <a:cubicBezTo>
                    <a:pt x="874" y="28"/>
                    <a:pt x="874" y="28"/>
                    <a:pt x="874" y="28"/>
                  </a:cubicBezTo>
                  <a:cubicBezTo>
                    <a:pt x="874" y="13"/>
                    <a:pt x="862" y="0"/>
                    <a:pt x="847" y="0"/>
                  </a:cubicBezTo>
                  <a:cubicBezTo>
                    <a:pt x="28" y="0"/>
                    <a:pt x="28" y="0"/>
                    <a:pt x="28" y="0"/>
                  </a:cubicBezTo>
                  <a:cubicBezTo>
                    <a:pt x="13" y="0"/>
                    <a:pt x="0" y="13"/>
                    <a:pt x="0" y="28"/>
                  </a:cubicBezTo>
                  <a:cubicBezTo>
                    <a:pt x="0" y="983"/>
                    <a:pt x="0" y="983"/>
                    <a:pt x="0" y="983"/>
                  </a:cubicBezTo>
                  <a:cubicBezTo>
                    <a:pt x="0" y="998"/>
                    <a:pt x="13" y="1011"/>
                    <a:pt x="28" y="1011"/>
                  </a:cubicBezTo>
                  <a:cubicBezTo>
                    <a:pt x="43" y="1011"/>
                    <a:pt x="55" y="998"/>
                    <a:pt x="55" y="983"/>
                  </a:cubicBezTo>
                  <a:cubicBezTo>
                    <a:pt x="55" y="929"/>
                    <a:pt x="55" y="929"/>
                    <a:pt x="55" y="929"/>
                  </a:cubicBezTo>
                  <a:cubicBezTo>
                    <a:pt x="82" y="929"/>
                    <a:pt x="82" y="929"/>
                    <a:pt x="82" y="929"/>
                  </a:cubicBezTo>
                  <a:cubicBezTo>
                    <a:pt x="97" y="929"/>
                    <a:pt x="110" y="917"/>
                    <a:pt x="110" y="901"/>
                  </a:cubicBezTo>
                  <a:cubicBezTo>
                    <a:pt x="110" y="886"/>
                    <a:pt x="97" y="874"/>
                    <a:pt x="82" y="874"/>
                  </a:cubicBezTo>
                  <a:cubicBezTo>
                    <a:pt x="55" y="874"/>
                    <a:pt x="55" y="874"/>
                    <a:pt x="55" y="874"/>
                  </a:cubicBezTo>
                  <a:cubicBezTo>
                    <a:pt x="55" y="710"/>
                    <a:pt x="55" y="710"/>
                    <a:pt x="55" y="710"/>
                  </a:cubicBezTo>
                  <a:cubicBezTo>
                    <a:pt x="164" y="710"/>
                    <a:pt x="164" y="710"/>
                    <a:pt x="164" y="710"/>
                  </a:cubicBezTo>
                  <a:cubicBezTo>
                    <a:pt x="164" y="820"/>
                    <a:pt x="164" y="820"/>
                    <a:pt x="164" y="820"/>
                  </a:cubicBezTo>
                  <a:cubicBezTo>
                    <a:pt x="164" y="835"/>
                    <a:pt x="177" y="847"/>
                    <a:pt x="192" y="847"/>
                  </a:cubicBezTo>
                  <a:cubicBezTo>
                    <a:pt x="207" y="847"/>
                    <a:pt x="219" y="835"/>
                    <a:pt x="219" y="820"/>
                  </a:cubicBezTo>
                  <a:cubicBezTo>
                    <a:pt x="219" y="710"/>
                    <a:pt x="219" y="710"/>
                    <a:pt x="219" y="710"/>
                  </a:cubicBezTo>
                  <a:cubicBezTo>
                    <a:pt x="328" y="710"/>
                    <a:pt x="328" y="710"/>
                    <a:pt x="328" y="710"/>
                  </a:cubicBezTo>
                  <a:cubicBezTo>
                    <a:pt x="343" y="710"/>
                    <a:pt x="355" y="698"/>
                    <a:pt x="355" y="683"/>
                  </a:cubicBezTo>
                  <a:cubicBezTo>
                    <a:pt x="371" y="683"/>
                    <a:pt x="383" y="671"/>
                    <a:pt x="383" y="656"/>
                  </a:cubicBezTo>
                  <a:cubicBezTo>
                    <a:pt x="383" y="492"/>
                    <a:pt x="383" y="492"/>
                    <a:pt x="383" y="492"/>
                  </a:cubicBezTo>
                  <a:cubicBezTo>
                    <a:pt x="492" y="492"/>
                    <a:pt x="492" y="492"/>
                    <a:pt x="492" y="492"/>
                  </a:cubicBezTo>
                  <a:cubicBezTo>
                    <a:pt x="492" y="507"/>
                    <a:pt x="504" y="519"/>
                    <a:pt x="519" y="519"/>
                  </a:cubicBezTo>
                  <a:cubicBezTo>
                    <a:pt x="534" y="519"/>
                    <a:pt x="547" y="507"/>
                    <a:pt x="547" y="492"/>
                  </a:cubicBezTo>
                  <a:cubicBezTo>
                    <a:pt x="562" y="492"/>
                    <a:pt x="574" y="480"/>
                    <a:pt x="574" y="465"/>
                  </a:cubicBezTo>
                  <a:cubicBezTo>
                    <a:pt x="574" y="449"/>
                    <a:pt x="562" y="437"/>
                    <a:pt x="547" y="437"/>
                  </a:cubicBezTo>
                  <a:cubicBezTo>
                    <a:pt x="547" y="273"/>
                    <a:pt x="547" y="273"/>
                    <a:pt x="547" y="273"/>
                  </a:cubicBezTo>
                  <a:cubicBezTo>
                    <a:pt x="656" y="273"/>
                    <a:pt x="656" y="273"/>
                    <a:pt x="656" y="273"/>
                  </a:cubicBezTo>
                  <a:cubicBezTo>
                    <a:pt x="656" y="328"/>
                    <a:pt x="656" y="328"/>
                    <a:pt x="656" y="328"/>
                  </a:cubicBezTo>
                  <a:cubicBezTo>
                    <a:pt x="656" y="343"/>
                    <a:pt x="668" y="355"/>
                    <a:pt x="683" y="355"/>
                  </a:cubicBezTo>
                  <a:cubicBezTo>
                    <a:pt x="698" y="355"/>
                    <a:pt x="710" y="343"/>
                    <a:pt x="710" y="328"/>
                  </a:cubicBezTo>
                  <a:cubicBezTo>
                    <a:pt x="710" y="273"/>
                    <a:pt x="710" y="273"/>
                    <a:pt x="710" y="273"/>
                  </a:cubicBezTo>
                  <a:cubicBezTo>
                    <a:pt x="765" y="273"/>
                    <a:pt x="765" y="273"/>
                    <a:pt x="765" y="273"/>
                  </a:cubicBezTo>
                  <a:cubicBezTo>
                    <a:pt x="780" y="273"/>
                    <a:pt x="792" y="261"/>
                    <a:pt x="792" y="246"/>
                  </a:cubicBezTo>
                  <a:cubicBezTo>
                    <a:pt x="792" y="231"/>
                    <a:pt x="780" y="219"/>
                    <a:pt x="765" y="219"/>
                  </a:cubicBezTo>
                  <a:cubicBezTo>
                    <a:pt x="710" y="219"/>
                    <a:pt x="710" y="219"/>
                    <a:pt x="710" y="219"/>
                  </a:cubicBezTo>
                  <a:cubicBezTo>
                    <a:pt x="710" y="55"/>
                    <a:pt x="710" y="55"/>
                    <a:pt x="710" y="55"/>
                  </a:cubicBezTo>
                  <a:cubicBezTo>
                    <a:pt x="820" y="55"/>
                    <a:pt x="820" y="55"/>
                    <a:pt x="820" y="55"/>
                  </a:cubicBezTo>
                  <a:cubicBezTo>
                    <a:pt x="820" y="164"/>
                    <a:pt x="820" y="164"/>
                    <a:pt x="820" y="164"/>
                  </a:cubicBezTo>
                  <a:cubicBezTo>
                    <a:pt x="820" y="179"/>
                    <a:pt x="832" y="191"/>
                    <a:pt x="847" y="191"/>
                  </a:cubicBezTo>
                  <a:close/>
                  <a:moveTo>
                    <a:pt x="164" y="656"/>
                  </a:moveTo>
                  <a:cubicBezTo>
                    <a:pt x="55" y="656"/>
                    <a:pt x="55" y="656"/>
                    <a:pt x="55" y="656"/>
                  </a:cubicBezTo>
                  <a:cubicBezTo>
                    <a:pt x="55" y="492"/>
                    <a:pt x="55" y="492"/>
                    <a:pt x="55" y="492"/>
                  </a:cubicBezTo>
                  <a:cubicBezTo>
                    <a:pt x="164" y="492"/>
                    <a:pt x="164" y="492"/>
                    <a:pt x="164" y="492"/>
                  </a:cubicBezTo>
                  <a:lnTo>
                    <a:pt x="164" y="656"/>
                  </a:lnTo>
                  <a:close/>
                  <a:moveTo>
                    <a:pt x="164" y="437"/>
                  </a:moveTo>
                  <a:cubicBezTo>
                    <a:pt x="55" y="437"/>
                    <a:pt x="55" y="437"/>
                    <a:pt x="55" y="437"/>
                  </a:cubicBezTo>
                  <a:cubicBezTo>
                    <a:pt x="55" y="273"/>
                    <a:pt x="55" y="273"/>
                    <a:pt x="55" y="273"/>
                  </a:cubicBezTo>
                  <a:cubicBezTo>
                    <a:pt x="164" y="273"/>
                    <a:pt x="164" y="273"/>
                    <a:pt x="164" y="273"/>
                  </a:cubicBezTo>
                  <a:lnTo>
                    <a:pt x="164" y="437"/>
                  </a:lnTo>
                  <a:close/>
                  <a:moveTo>
                    <a:pt x="164" y="219"/>
                  </a:moveTo>
                  <a:cubicBezTo>
                    <a:pt x="55" y="219"/>
                    <a:pt x="55" y="219"/>
                    <a:pt x="55" y="219"/>
                  </a:cubicBezTo>
                  <a:cubicBezTo>
                    <a:pt x="55" y="55"/>
                    <a:pt x="55" y="55"/>
                    <a:pt x="55" y="55"/>
                  </a:cubicBezTo>
                  <a:cubicBezTo>
                    <a:pt x="164" y="55"/>
                    <a:pt x="164" y="55"/>
                    <a:pt x="164" y="55"/>
                  </a:cubicBezTo>
                  <a:lnTo>
                    <a:pt x="164" y="219"/>
                  </a:lnTo>
                  <a:close/>
                  <a:moveTo>
                    <a:pt x="328" y="656"/>
                  </a:moveTo>
                  <a:cubicBezTo>
                    <a:pt x="219" y="656"/>
                    <a:pt x="219" y="656"/>
                    <a:pt x="219" y="656"/>
                  </a:cubicBezTo>
                  <a:cubicBezTo>
                    <a:pt x="219" y="492"/>
                    <a:pt x="219" y="492"/>
                    <a:pt x="219" y="492"/>
                  </a:cubicBezTo>
                  <a:cubicBezTo>
                    <a:pt x="328" y="492"/>
                    <a:pt x="328" y="492"/>
                    <a:pt x="328" y="492"/>
                  </a:cubicBezTo>
                  <a:lnTo>
                    <a:pt x="328" y="656"/>
                  </a:lnTo>
                  <a:close/>
                  <a:moveTo>
                    <a:pt x="328" y="437"/>
                  </a:moveTo>
                  <a:cubicBezTo>
                    <a:pt x="219" y="437"/>
                    <a:pt x="219" y="437"/>
                    <a:pt x="219" y="437"/>
                  </a:cubicBezTo>
                  <a:cubicBezTo>
                    <a:pt x="219" y="273"/>
                    <a:pt x="219" y="273"/>
                    <a:pt x="219" y="273"/>
                  </a:cubicBezTo>
                  <a:cubicBezTo>
                    <a:pt x="328" y="273"/>
                    <a:pt x="328" y="273"/>
                    <a:pt x="328" y="273"/>
                  </a:cubicBezTo>
                  <a:lnTo>
                    <a:pt x="328" y="437"/>
                  </a:lnTo>
                  <a:close/>
                  <a:moveTo>
                    <a:pt x="328" y="219"/>
                  </a:moveTo>
                  <a:cubicBezTo>
                    <a:pt x="219" y="219"/>
                    <a:pt x="219" y="219"/>
                    <a:pt x="219" y="219"/>
                  </a:cubicBezTo>
                  <a:cubicBezTo>
                    <a:pt x="219" y="55"/>
                    <a:pt x="219" y="55"/>
                    <a:pt x="219" y="55"/>
                  </a:cubicBezTo>
                  <a:cubicBezTo>
                    <a:pt x="328" y="55"/>
                    <a:pt x="328" y="55"/>
                    <a:pt x="328" y="55"/>
                  </a:cubicBezTo>
                  <a:lnTo>
                    <a:pt x="328" y="219"/>
                  </a:lnTo>
                  <a:close/>
                  <a:moveTo>
                    <a:pt x="492" y="437"/>
                  </a:moveTo>
                  <a:cubicBezTo>
                    <a:pt x="383" y="437"/>
                    <a:pt x="383" y="437"/>
                    <a:pt x="383" y="437"/>
                  </a:cubicBezTo>
                  <a:cubicBezTo>
                    <a:pt x="383" y="273"/>
                    <a:pt x="383" y="273"/>
                    <a:pt x="383" y="273"/>
                  </a:cubicBezTo>
                  <a:cubicBezTo>
                    <a:pt x="492" y="273"/>
                    <a:pt x="492" y="273"/>
                    <a:pt x="492" y="273"/>
                  </a:cubicBezTo>
                  <a:lnTo>
                    <a:pt x="492" y="437"/>
                  </a:lnTo>
                  <a:close/>
                  <a:moveTo>
                    <a:pt x="492" y="219"/>
                  </a:moveTo>
                  <a:cubicBezTo>
                    <a:pt x="383" y="219"/>
                    <a:pt x="383" y="219"/>
                    <a:pt x="383" y="219"/>
                  </a:cubicBezTo>
                  <a:cubicBezTo>
                    <a:pt x="383" y="55"/>
                    <a:pt x="383" y="55"/>
                    <a:pt x="383" y="55"/>
                  </a:cubicBezTo>
                  <a:cubicBezTo>
                    <a:pt x="492" y="55"/>
                    <a:pt x="492" y="55"/>
                    <a:pt x="492" y="55"/>
                  </a:cubicBezTo>
                  <a:lnTo>
                    <a:pt x="492" y="219"/>
                  </a:lnTo>
                  <a:close/>
                  <a:moveTo>
                    <a:pt x="656" y="219"/>
                  </a:moveTo>
                  <a:cubicBezTo>
                    <a:pt x="547" y="219"/>
                    <a:pt x="547" y="219"/>
                    <a:pt x="547" y="219"/>
                  </a:cubicBezTo>
                  <a:cubicBezTo>
                    <a:pt x="547" y="55"/>
                    <a:pt x="547" y="55"/>
                    <a:pt x="547" y="55"/>
                  </a:cubicBezTo>
                  <a:cubicBezTo>
                    <a:pt x="656" y="55"/>
                    <a:pt x="656" y="55"/>
                    <a:pt x="656" y="55"/>
                  </a:cubicBezTo>
                  <a:lnTo>
                    <a:pt x="656" y="219"/>
                  </a:lnTo>
                  <a:close/>
                  <a:moveTo>
                    <a:pt x="656" y="219"/>
                  </a:moveTo>
                  <a:cubicBezTo>
                    <a:pt x="656" y="219"/>
                    <a:pt x="656" y="219"/>
                    <a:pt x="656" y="219"/>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95" name="Freeform 34"/>
            <p:cNvSpPr>
              <a:spLocks noEditPoints="1"/>
            </p:cNvSpPr>
            <p:nvPr/>
          </p:nvSpPr>
          <p:spPr bwMode="auto">
            <a:xfrm>
              <a:off x="2016" y="1163"/>
              <a:ext cx="1328" cy="1690"/>
            </a:xfrm>
            <a:custGeom>
              <a:avLst/>
              <a:gdLst>
                <a:gd name="T0" fmla="*/ 28 w 1093"/>
                <a:gd name="T1" fmla="*/ 1393 h 1393"/>
                <a:gd name="T2" fmla="*/ 55 w 1093"/>
                <a:gd name="T3" fmla="*/ 1366 h 1393"/>
                <a:gd name="T4" fmla="*/ 55 w 1093"/>
                <a:gd name="T5" fmla="*/ 219 h 1393"/>
                <a:gd name="T6" fmla="*/ 246 w 1093"/>
                <a:gd name="T7" fmla="*/ 219 h 1393"/>
                <a:gd name="T8" fmla="*/ 273 w 1093"/>
                <a:gd name="T9" fmla="*/ 191 h 1393"/>
                <a:gd name="T10" fmla="*/ 273 w 1093"/>
                <a:gd name="T11" fmla="*/ 110 h 1393"/>
                <a:gd name="T12" fmla="*/ 464 w 1093"/>
                <a:gd name="T13" fmla="*/ 110 h 1393"/>
                <a:gd name="T14" fmla="*/ 492 w 1093"/>
                <a:gd name="T15" fmla="*/ 82 h 1393"/>
                <a:gd name="T16" fmla="*/ 492 w 1093"/>
                <a:gd name="T17" fmla="*/ 55 h 1393"/>
                <a:gd name="T18" fmla="*/ 601 w 1093"/>
                <a:gd name="T19" fmla="*/ 55 h 1393"/>
                <a:gd name="T20" fmla="*/ 601 w 1093"/>
                <a:gd name="T21" fmla="*/ 82 h 1393"/>
                <a:gd name="T22" fmla="*/ 628 w 1093"/>
                <a:gd name="T23" fmla="*/ 110 h 1393"/>
                <a:gd name="T24" fmla="*/ 819 w 1093"/>
                <a:gd name="T25" fmla="*/ 110 h 1393"/>
                <a:gd name="T26" fmla="*/ 819 w 1093"/>
                <a:gd name="T27" fmla="*/ 164 h 1393"/>
                <a:gd name="T28" fmla="*/ 355 w 1093"/>
                <a:gd name="T29" fmla="*/ 164 h 1393"/>
                <a:gd name="T30" fmla="*/ 328 w 1093"/>
                <a:gd name="T31" fmla="*/ 191 h 1393"/>
                <a:gd name="T32" fmla="*/ 355 w 1093"/>
                <a:gd name="T33" fmla="*/ 219 h 1393"/>
                <a:gd name="T34" fmla="*/ 1038 w 1093"/>
                <a:gd name="T35" fmla="*/ 219 h 1393"/>
                <a:gd name="T36" fmla="*/ 1038 w 1093"/>
                <a:gd name="T37" fmla="*/ 328 h 1393"/>
                <a:gd name="T38" fmla="*/ 1065 w 1093"/>
                <a:gd name="T39" fmla="*/ 355 h 1393"/>
                <a:gd name="T40" fmla="*/ 1093 w 1093"/>
                <a:gd name="T41" fmla="*/ 328 h 1393"/>
                <a:gd name="T42" fmla="*/ 1093 w 1093"/>
                <a:gd name="T43" fmla="*/ 191 h 1393"/>
                <a:gd name="T44" fmla="*/ 1065 w 1093"/>
                <a:gd name="T45" fmla="*/ 164 h 1393"/>
                <a:gd name="T46" fmla="*/ 874 w 1093"/>
                <a:gd name="T47" fmla="*/ 164 h 1393"/>
                <a:gd name="T48" fmla="*/ 874 w 1093"/>
                <a:gd name="T49" fmla="*/ 82 h 1393"/>
                <a:gd name="T50" fmla="*/ 847 w 1093"/>
                <a:gd name="T51" fmla="*/ 55 h 1393"/>
                <a:gd name="T52" fmla="*/ 656 w 1093"/>
                <a:gd name="T53" fmla="*/ 55 h 1393"/>
                <a:gd name="T54" fmla="*/ 656 w 1093"/>
                <a:gd name="T55" fmla="*/ 28 h 1393"/>
                <a:gd name="T56" fmla="*/ 628 w 1093"/>
                <a:gd name="T57" fmla="*/ 0 h 1393"/>
                <a:gd name="T58" fmla="*/ 464 w 1093"/>
                <a:gd name="T59" fmla="*/ 0 h 1393"/>
                <a:gd name="T60" fmla="*/ 437 w 1093"/>
                <a:gd name="T61" fmla="*/ 28 h 1393"/>
                <a:gd name="T62" fmla="*/ 437 w 1093"/>
                <a:gd name="T63" fmla="*/ 55 h 1393"/>
                <a:gd name="T64" fmla="*/ 246 w 1093"/>
                <a:gd name="T65" fmla="*/ 55 h 1393"/>
                <a:gd name="T66" fmla="*/ 219 w 1093"/>
                <a:gd name="T67" fmla="*/ 82 h 1393"/>
                <a:gd name="T68" fmla="*/ 219 w 1093"/>
                <a:gd name="T69" fmla="*/ 164 h 1393"/>
                <a:gd name="T70" fmla="*/ 28 w 1093"/>
                <a:gd name="T71" fmla="*/ 164 h 1393"/>
                <a:gd name="T72" fmla="*/ 0 w 1093"/>
                <a:gd name="T73" fmla="*/ 191 h 1393"/>
                <a:gd name="T74" fmla="*/ 0 w 1093"/>
                <a:gd name="T75" fmla="*/ 1366 h 1393"/>
                <a:gd name="T76" fmla="*/ 28 w 1093"/>
                <a:gd name="T77" fmla="*/ 1393 h 1393"/>
                <a:gd name="T78" fmla="*/ 28 w 1093"/>
                <a:gd name="T79" fmla="*/ 1393 h 1393"/>
                <a:gd name="T80" fmla="*/ 28 w 1093"/>
                <a:gd name="T81" fmla="*/ 139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93" h="1393">
                  <a:moveTo>
                    <a:pt x="28" y="1393"/>
                  </a:moveTo>
                  <a:cubicBezTo>
                    <a:pt x="43" y="1393"/>
                    <a:pt x="55" y="1381"/>
                    <a:pt x="55" y="1366"/>
                  </a:cubicBezTo>
                  <a:cubicBezTo>
                    <a:pt x="55" y="219"/>
                    <a:pt x="55" y="219"/>
                    <a:pt x="55" y="219"/>
                  </a:cubicBezTo>
                  <a:cubicBezTo>
                    <a:pt x="246" y="219"/>
                    <a:pt x="246" y="219"/>
                    <a:pt x="246" y="219"/>
                  </a:cubicBezTo>
                  <a:cubicBezTo>
                    <a:pt x="261" y="219"/>
                    <a:pt x="273" y="207"/>
                    <a:pt x="273" y="191"/>
                  </a:cubicBezTo>
                  <a:cubicBezTo>
                    <a:pt x="273" y="110"/>
                    <a:pt x="273" y="110"/>
                    <a:pt x="273" y="110"/>
                  </a:cubicBezTo>
                  <a:cubicBezTo>
                    <a:pt x="464" y="110"/>
                    <a:pt x="464" y="110"/>
                    <a:pt x="464" y="110"/>
                  </a:cubicBezTo>
                  <a:cubicBezTo>
                    <a:pt x="480" y="110"/>
                    <a:pt x="492" y="97"/>
                    <a:pt x="492" y="82"/>
                  </a:cubicBezTo>
                  <a:cubicBezTo>
                    <a:pt x="492" y="55"/>
                    <a:pt x="492" y="55"/>
                    <a:pt x="492" y="55"/>
                  </a:cubicBezTo>
                  <a:cubicBezTo>
                    <a:pt x="601" y="55"/>
                    <a:pt x="601" y="55"/>
                    <a:pt x="601" y="55"/>
                  </a:cubicBezTo>
                  <a:cubicBezTo>
                    <a:pt x="601" y="82"/>
                    <a:pt x="601" y="82"/>
                    <a:pt x="601" y="82"/>
                  </a:cubicBezTo>
                  <a:cubicBezTo>
                    <a:pt x="601" y="97"/>
                    <a:pt x="613" y="110"/>
                    <a:pt x="628" y="110"/>
                  </a:cubicBezTo>
                  <a:cubicBezTo>
                    <a:pt x="819" y="110"/>
                    <a:pt x="819" y="110"/>
                    <a:pt x="819" y="110"/>
                  </a:cubicBezTo>
                  <a:cubicBezTo>
                    <a:pt x="819" y="164"/>
                    <a:pt x="819" y="164"/>
                    <a:pt x="819" y="164"/>
                  </a:cubicBezTo>
                  <a:cubicBezTo>
                    <a:pt x="355" y="164"/>
                    <a:pt x="355" y="164"/>
                    <a:pt x="355" y="164"/>
                  </a:cubicBezTo>
                  <a:cubicBezTo>
                    <a:pt x="340" y="164"/>
                    <a:pt x="328" y="176"/>
                    <a:pt x="328" y="191"/>
                  </a:cubicBezTo>
                  <a:cubicBezTo>
                    <a:pt x="328" y="206"/>
                    <a:pt x="340" y="219"/>
                    <a:pt x="355" y="219"/>
                  </a:cubicBezTo>
                  <a:cubicBezTo>
                    <a:pt x="1038" y="219"/>
                    <a:pt x="1038" y="219"/>
                    <a:pt x="1038" y="219"/>
                  </a:cubicBezTo>
                  <a:cubicBezTo>
                    <a:pt x="1038" y="328"/>
                    <a:pt x="1038" y="328"/>
                    <a:pt x="1038" y="328"/>
                  </a:cubicBezTo>
                  <a:cubicBezTo>
                    <a:pt x="1038" y="343"/>
                    <a:pt x="1050" y="355"/>
                    <a:pt x="1065" y="355"/>
                  </a:cubicBezTo>
                  <a:cubicBezTo>
                    <a:pt x="1080" y="355"/>
                    <a:pt x="1093" y="343"/>
                    <a:pt x="1093" y="328"/>
                  </a:cubicBezTo>
                  <a:cubicBezTo>
                    <a:pt x="1093" y="191"/>
                    <a:pt x="1093" y="191"/>
                    <a:pt x="1093" y="191"/>
                  </a:cubicBezTo>
                  <a:cubicBezTo>
                    <a:pt x="1093" y="176"/>
                    <a:pt x="1080" y="164"/>
                    <a:pt x="1065" y="164"/>
                  </a:cubicBezTo>
                  <a:cubicBezTo>
                    <a:pt x="874" y="164"/>
                    <a:pt x="874" y="164"/>
                    <a:pt x="874" y="164"/>
                  </a:cubicBezTo>
                  <a:cubicBezTo>
                    <a:pt x="874" y="82"/>
                    <a:pt x="874" y="82"/>
                    <a:pt x="874" y="82"/>
                  </a:cubicBezTo>
                  <a:cubicBezTo>
                    <a:pt x="874" y="67"/>
                    <a:pt x="862" y="55"/>
                    <a:pt x="847" y="55"/>
                  </a:cubicBezTo>
                  <a:cubicBezTo>
                    <a:pt x="656" y="55"/>
                    <a:pt x="656" y="55"/>
                    <a:pt x="656" y="55"/>
                  </a:cubicBezTo>
                  <a:cubicBezTo>
                    <a:pt x="656" y="28"/>
                    <a:pt x="656" y="28"/>
                    <a:pt x="656" y="28"/>
                  </a:cubicBezTo>
                  <a:cubicBezTo>
                    <a:pt x="656" y="13"/>
                    <a:pt x="643" y="0"/>
                    <a:pt x="628" y="0"/>
                  </a:cubicBezTo>
                  <a:cubicBezTo>
                    <a:pt x="464" y="0"/>
                    <a:pt x="464" y="0"/>
                    <a:pt x="464" y="0"/>
                  </a:cubicBezTo>
                  <a:cubicBezTo>
                    <a:pt x="449" y="0"/>
                    <a:pt x="437" y="13"/>
                    <a:pt x="437" y="28"/>
                  </a:cubicBezTo>
                  <a:cubicBezTo>
                    <a:pt x="437" y="55"/>
                    <a:pt x="437" y="55"/>
                    <a:pt x="437" y="55"/>
                  </a:cubicBezTo>
                  <a:cubicBezTo>
                    <a:pt x="246" y="55"/>
                    <a:pt x="246" y="55"/>
                    <a:pt x="246" y="55"/>
                  </a:cubicBezTo>
                  <a:cubicBezTo>
                    <a:pt x="231" y="55"/>
                    <a:pt x="219" y="67"/>
                    <a:pt x="219" y="82"/>
                  </a:cubicBezTo>
                  <a:cubicBezTo>
                    <a:pt x="219" y="164"/>
                    <a:pt x="219" y="164"/>
                    <a:pt x="219" y="164"/>
                  </a:cubicBezTo>
                  <a:cubicBezTo>
                    <a:pt x="28" y="164"/>
                    <a:pt x="28" y="164"/>
                    <a:pt x="28" y="164"/>
                  </a:cubicBezTo>
                  <a:cubicBezTo>
                    <a:pt x="12" y="164"/>
                    <a:pt x="0" y="176"/>
                    <a:pt x="0" y="191"/>
                  </a:cubicBezTo>
                  <a:cubicBezTo>
                    <a:pt x="0" y="1366"/>
                    <a:pt x="0" y="1366"/>
                    <a:pt x="0" y="1366"/>
                  </a:cubicBezTo>
                  <a:cubicBezTo>
                    <a:pt x="0" y="1381"/>
                    <a:pt x="12" y="1393"/>
                    <a:pt x="28" y="1393"/>
                  </a:cubicBezTo>
                  <a:close/>
                  <a:moveTo>
                    <a:pt x="28" y="1393"/>
                  </a:moveTo>
                  <a:cubicBezTo>
                    <a:pt x="28" y="1393"/>
                    <a:pt x="28" y="1393"/>
                    <a:pt x="28" y="139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96" name="Freeform 35"/>
            <p:cNvSpPr>
              <a:spLocks noEditPoints="1"/>
            </p:cNvSpPr>
            <p:nvPr/>
          </p:nvSpPr>
          <p:spPr bwMode="auto">
            <a:xfrm>
              <a:off x="3241" y="1825"/>
              <a:ext cx="633" cy="696"/>
            </a:xfrm>
            <a:custGeom>
              <a:avLst/>
              <a:gdLst>
                <a:gd name="T0" fmla="*/ 494 w 521"/>
                <a:gd name="T1" fmla="*/ 55 h 574"/>
                <a:gd name="T2" fmla="*/ 303 w 521"/>
                <a:gd name="T3" fmla="*/ 55 h 574"/>
                <a:gd name="T4" fmla="*/ 303 w 521"/>
                <a:gd name="T5" fmla="*/ 28 h 574"/>
                <a:gd name="T6" fmla="*/ 276 w 521"/>
                <a:gd name="T7" fmla="*/ 0 h 574"/>
                <a:gd name="T8" fmla="*/ 166 w 521"/>
                <a:gd name="T9" fmla="*/ 0 h 574"/>
                <a:gd name="T10" fmla="*/ 139 w 521"/>
                <a:gd name="T11" fmla="*/ 28 h 574"/>
                <a:gd name="T12" fmla="*/ 139 w 521"/>
                <a:gd name="T13" fmla="*/ 82 h 574"/>
                <a:gd name="T14" fmla="*/ 166 w 521"/>
                <a:gd name="T15" fmla="*/ 110 h 574"/>
                <a:gd name="T16" fmla="*/ 194 w 521"/>
                <a:gd name="T17" fmla="*/ 82 h 574"/>
                <a:gd name="T18" fmla="*/ 194 w 521"/>
                <a:gd name="T19" fmla="*/ 55 h 574"/>
                <a:gd name="T20" fmla="*/ 248 w 521"/>
                <a:gd name="T21" fmla="*/ 55 h 574"/>
                <a:gd name="T22" fmla="*/ 248 w 521"/>
                <a:gd name="T23" fmla="*/ 82 h 574"/>
                <a:gd name="T24" fmla="*/ 276 w 521"/>
                <a:gd name="T25" fmla="*/ 110 h 574"/>
                <a:gd name="T26" fmla="*/ 467 w 521"/>
                <a:gd name="T27" fmla="*/ 110 h 574"/>
                <a:gd name="T28" fmla="*/ 467 w 521"/>
                <a:gd name="T29" fmla="*/ 481 h 574"/>
                <a:gd name="T30" fmla="*/ 49 w 521"/>
                <a:gd name="T31" fmla="*/ 63 h 574"/>
                <a:gd name="T32" fmla="*/ 11 w 521"/>
                <a:gd name="T33" fmla="*/ 63 h 574"/>
                <a:gd name="T34" fmla="*/ 11 w 521"/>
                <a:gd name="T35" fmla="*/ 102 h 574"/>
                <a:gd name="T36" fmla="*/ 475 w 521"/>
                <a:gd name="T37" fmla="*/ 566 h 574"/>
                <a:gd name="T38" fmla="*/ 494 w 521"/>
                <a:gd name="T39" fmla="*/ 574 h 574"/>
                <a:gd name="T40" fmla="*/ 505 w 521"/>
                <a:gd name="T41" fmla="*/ 572 h 574"/>
                <a:gd name="T42" fmla="*/ 521 w 521"/>
                <a:gd name="T43" fmla="*/ 547 h 574"/>
                <a:gd name="T44" fmla="*/ 521 w 521"/>
                <a:gd name="T45" fmla="*/ 82 h 574"/>
                <a:gd name="T46" fmla="*/ 494 w 521"/>
                <a:gd name="T47" fmla="*/ 55 h 574"/>
                <a:gd name="T48" fmla="*/ 494 w 521"/>
                <a:gd name="T49" fmla="*/ 55 h 574"/>
                <a:gd name="T50" fmla="*/ 494 w 521"/>
                <a:gd name="T51" fmla="*/ 55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1" h="574">
                  <a:moveTo>
                    <a:pt x="494" y="55"/>
                  </a:moveTo>
                  <a:cubicBezTo>
                    <a:pt x="303" y="55"/>
                    <a:pt x="303" y="55"/>
                    <a:pt x="303" y="55"/>
                  </a:cubicBezTo>
                  <a:cubicBezTo>
                    <a:pt x="303" y="28"/>
                    <a:pt x="303" y="28"/>
                    <a:pt x="303" y="28"/>
                  </a:cubicBezTo>
                  <a:cubicBezTo>
                    <a:pt x="303" y="13"/>
                    <a:pt x="291" y="0"/>
                    <a:pt x="276" y="0"/>
                  </a:cubicBezTo>
                  <a:cubicBezTo>
                    <a:pt x="166" y="0"/>
                    <a:pt x="166" y="0"/>
                    <a:pt x="166" y="0"/>
                  </a:cubicBezTo>
                  <a:cubicBezTo>
                    <a:pt x="151" y="0"/>
                    <a:pt x="139" y="13"/>
                    <a:pt x="139" y="28"/>
                  </a:cubicBezTo>
                  <a:cubicBezTo>
                    <a:pt x="139" y="82"/>
                    <a:pt x="139" y="82"/>
                    <a:pt x="139" y="82"/>
                  </a:cubicBezTo>
                  <a:cubicBezTo>
                    <a:pt x="139" y="97"/>
                    <a:pt x="151" y="110"/>
                    <a:pt x="166" y="110"/>
                  </a:cubicBezTo>
                  <a:cubicBezTo>
                    <a:pt x="182" y="110"/>
                    <a:pt x="194" y="97"/>
                    <a:pt x="194" y="82"/>
                  </a:cubicBezTo>
                  <a:cubicBezTo>
                    <a:pt x="194" y="55"/>
                    <a:pt x="194" y="55"/>
                    <a:pt x="194" y="55"/>
                  </a:cubicBezTo>
                  <a:cubicBezTo>
                    <a:pt x="248" y="55"/>
                    <a:pt x="248" y="55"/>
                    <a:pt x="248" y="55"/>
                  </a:cubicBezTo>
                  <a:cubicBezTo>
                    <a:pt x="248" y="82"/>
                    <a:pt x="248" y="82"/>
                    <a:pt x="248" y="82"/>
                  </a:cubicBezTo>
                  <a:cubicBezTo>
                    <a:pt x="248" y="97"/>
                    <a:pt x="261" y="110"/>
                    <a:pt x="276" y="110"/>
                  </a:cubicBezTo>
                  <a:cubicBezTo>
                    <a:pt x="467" y="110"/>
                    <a:pt x="467" y="110"/>
                    <a:pt x="467" y="110"/>
                  </a:cubicBezTo>
                  <a:cubicBezTo>
                    <a:pt x="467" y="481"/>
                    <a:pt x="467" y="481"/>
                    <a:pt x="467" y="481"/>
                  </a:cubicBezTo>
                  <a:cubicBezTo>
                    <a:pt x="49" y="63"/>
                    <a:pt x="49" y="63"/>
                    <a:pt x="49" y="63"/>
                  </a:cubicBezTo>
                  <a:cubicBezTo>
                    <a:pt x="39" y="52"/>
                    <a:pt x="21" y="52"/>
                    <a:pt x="11" y="63"/>
                  </a:cubicBezTo>
                  <a:cubicBezTo>
                    <a:pt x="0" y="74"/>
                    <a:pt x="0" y="91"/>
                    <a:pt x="11" y="102"/>
                  </a:cubicBezTo>
                  <a:cubicBezTo>
                    <a:pt x="475" y="566"/>
                    <a:pt x="475" y="566"/>
                    <a:pt x="475" y="566"/>
                  </a:cubicBezTo>
                  <a:cubicBezTo>
                    <a:pt x="480" y="571"/>
                    <a:pt x="487" y="574"/>
                    <a:pt x="494" y="574"/>
                  </a:cubicBezTo>
                  <a:cubicBezTo>
                    <a:pt x="498" y="574"/>
                    <a:pt x="501" y="573"/>
                    <a:pt x="505" y="572"/>
                  </a:cubicBezTo>
                  <a:cubicBezTo>
                    <a:pt x="515" y="568"/>
                    <a:pt x="521" y="558"/>
                    <a:pt x="521" y="547"/>
                  </a:cubicBezTo>
                  <a:cubicBezTo>
                    <a:pt x="521" y="82"/>
                    <a:pt x="521" y="82"/>
                    <a:pt x="521" y="82"/>
                  </a:cubicBezTo>
                  <a:cubicBezTo>
                    <a:pt x="521" y="67"/>
                    <a:pt x="509" y="55"/>
                    <a:pt x="494" y="55"/>
                  </a:cubicBezTo>
                  <a:close/>
                  <a:moveTo>
                    <a:pt x="494" y="55"/>
                  </a:moveTo>
                  <a:cubicBezTo>
                    <a:pt x="494" y="55"/>
                    <a:pt x="494" y="55"/>
                    <a:pt x="494" y="5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97" name="Freeform 36"/>
            <p:cNvSpPr>
              <a:spLocks noEditPoints="1"/>
            </p:cNvSpPr>
            <p:nvPr/>
          </p:nvSpPr>
          <p:spPr bwMode="auto">
            <a:xfrm>
              <a:off x="2547" y="2587"/>
              <a:ext cx="797" cy="564"/>
            </a:xfrm>
            <a:custGeom>
              <a:avLst/>
              <a:gdLst>
                <a:gd name="T0" fmla="*/ 628 w 656"/>
                <a:gd name="T1" fmla="*/ 355 h 465"/>
                <a:gd name="T2" fmla="*/ 355 w 656"/>
                <a:gd name="T3" fmla="*/ 355 h 465"/>
                <a:gd name="T4" fmla="*/ 328 w 656"/>
                <a:gd name="T5" fmla="*/ 383 h 465"/>
                <a:gd name="T6" fmla="*/ 328 w 656"/>
                <a:gd name="T7" fmla="*/ 410 h 465"/>
                <a:gd name="T8" fmla="*/ 55 w 656"/>
                <a:gd name="T9" fmla="*/ 410 h 465"/>
                <a:gd name="T10" fmla="*/ 55 w 656"/>
                <a:gd name="T11" fmla="*/ 28 h 465"/>
                <a:gd name="T12" fmla="*/ 27 w 656"/>
                <a:gd name="T13" fmla="*/ 0 h 465"/>
                <a:gd name="T14" fmla="*/ 0 w 656"/>
                <a:gd name="T15" fmla="*/ 28 h 465"/>
                <a:gd name="T16" fmla="*/ 0 w 656"/>
                <a:gd name="T17" fmla="*/ 437 h 465"/>
                <a:gd name="T18" fmla="*/ 27 w 656"/>
                <a:gd name="T19" fmla="*/ 465 h 465"/>
                <a:gd name="T20" fmla="*/ 355 w 656"/>
                <a:gd name="T21" fmla="*/ 465 h 465"/>
                <a:gd name="T22" fmla="*/ 382 w 656"/>
                <a:gd name="T23" fmla="*/ 437 h 465"/>
                <a:gd name="T24" fmla="*/ 382 w 656"/>
                <a:gd name="T25" fmla="*/ 410 h 465"/>
                <a:gd name="T26" fmla="*/ 601 w 656"/>
                <a:gd name="T27" fmla="*/ 410 h 465"/>
                <a:gd name="T28" fmla="*/ 601 w 656"/>
                <a:gd name="T29" fmla="*/ 437 h 465"/>
                <a:gd name="T30" fmla="*/ 628 w 656"/>
                <a:gd name="T31" fmla="*/ 465 h 465"/>
                <a:gd name="T32" fmla="*/ 656 w 656"/>
                <a:gd name="T33" fmla="*/ 437 h 465"/>
                <a:gd name="T34" fmla="*/ 656 w 656"/>
                <a:gd name="T35" fmla="*/ 383 h 465"/>
                <a:gd name="T36" fmla="*/ 628 w 656"/>
                <a:gd name="T37" fmla="*/ 355 h 465"/>
                <a:gd name="T38" fmla="*/ 628 w 656"/>
                <a:gd name="T39" fmla="*/ 355 h 465"/>
                <a:gd name="T40" fmla="*/ 628 w 656"/>
                <a:gd name="T41" fmla="*/ 355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56" h="465">
                  <a:moveTo>
                    <a:pt x="628" y="355"/>
                  </a:moveTo>
                  <a:cubicBezTo>
                    <a:pt x="355" y="355"/>
                    <a:pt x="355" y="355"/>
                    <a:pt x="355" y="355"/>
                  </a:cubicBezTo>
                  <a:cubicBezTo>
                    <a:pt x="340" y="355"/>
                    <a:pt x="328" y="368"/>
                    <a:pt x="328" y="383"/>
                  </a:cubicBezTo>
                  <a:cubicBezTo>
                    <a:pt x="328" y="410"/>
                    <a:pt x="328" y="410"/>
                    <a:pt x="328" y="410"/>
                  </a:cubicBezTo>
                  <a:cubicBezTo>
                    <a:pt x="55" y="410"/>
                    <a:pt x="55" y="410"/>
                    <a:pt x="55" y="410"/>
                  </a:cubicBezTo>
                  <a:cubicBezTo>
                    <a:pt x="55" y="28"/>
                    <a:pt x="55" y="28"/>
                    <a:pt x="55" y="28"/>
                  </a:cubicBezTo>
                  <a:cubicBezTo>
                    <a:pt x="55" y="13"/>
                    <a:pt x="43" y="0"/>
                    <a:pt x="27" y="0"/>
                  </a:cubicBezTo>
                  <a:cubicBezTo>
                    <a:pt x="12" y="0"/>
                    <a:pt x="0" y="13"/>
                    <a:pt x="0" y="28"/>
                  </a:cubicBezTo>
                  <a:cubicBezTo>
                    <a:pt x="0" y="437"/>
                    <a:pt x="0" y="437"/>
                    <a:pt x="0" y="437"/>
                  </a:cubicBezTo>
                  <a:cubicBezTo>
                    <a:pt x="0" y="452"/>
                    <a:pt x="12" y="465"/>
                    <a:pt x="27" y="465"/>
                  </a:cubicBezTo>
                  <a:cubicBezTo>
                    <a:pt x="355" y="465"/>
                    <a:pt x="355" y="465"/>
                    <a:pt x="355" y="465"/>
                  </a:cubicBezTo>
                  <a:cubicBezTo>
                    <a:pt x="370" y="465"/>
                    <a:pt x="382" y="452"/>
                    <a:pt x="382" y="437"/>
                  </a:cubicBezTo>
                  <a:cubicBezTo>
                    <a:pt x="382" y="410"/>
                    <a:pt x="382" y="410"/>
                    <a:pt x="382" y="410"/>
                  </a:cubicBezTo>
                  <a:cubicBezTo>
                    <a:pt x="601" y="410"/>
                    <a:pt x="601" y="410"/>
                    <a:pt x="601" y="410"/>
                  </a:cubicBezTo>
                  <a:cubicBezTo>
                    <a:pt x="601" y="437"/>
                    <a:pt x="601" y="437"/>
                    <a:pt x="601" y="437"/>
                  </a:cubicBezTo>
                  <a:cubicBezTo>
                    <a:pt x="601" y="452"/>
                    <a:pt x="613" y="465"/>
                    <a:pt x="628" y="465"/>
                  </a:cubicBezTo>
                  <a:cubicBezTo>
                    <a:pt x="643" y="465"/>
                    <a:pt x="656" y="452"/>
                    <a:pt x="656" y="437"/>
                  </a:cubicBezTo>
                  <a:cubicBezTo>
                    <a:pt x="656" y="383"/>
                    <a:pt x="656" y="383"/>
                    <a:pt x="656" y="383"/>
                  </a:cubicBezTo>
                  <a:cubicBezTo>
                    <a:pt x="656" y="368"/>
                    <a:pt x="643" y="355"/>
                    <a:pt x="628" y="355"/>
                  </a:cubicBezTo>
                  <a:close/>
                  <a:moveTo>
                    <a:pt x="628" y="355"/>
                  </a:moveTo>
                  <a:cubicBezTo>
                    <a:pt x="628" y="355"/>
                    <a:pt x="628" y="355"/>
                    <a:pt x="628" y="355"/>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98" name="Freeform 37"/>
            <p:cNvSpPr>
              <a:spLocks noEditPoints="1"/>
            </p:cNvSpPr>
            <p:nvPr/>
          </p:nvSpPr>
          <p:spPr bwMode="auto">
            <a:xfrm>
              <a:off x="1880" y="1161"/>
              <a:ext cx="1998" cy="1990"/>
            </a:xfrm>
            <a:custGeom>
              <a:avLst/>
              <a:gdLst>
                <a:gd name="T0" fmla="*/ 1633 w 1644"/>
                <a:gd name="T1" fmla="*/ 10 h 1641"/>
                <a:gd name="T2" fmla="*/ 1595 w 1644"/>
                <a:gd name="T3" fmla="*/ 10 h 1641"/>
                <a:gd name="T4" fmla="*/ 11 w 1644"/>
                <a:gd name="T5" fmla="*/ 1594 h 1641"/>
                <a:gd name="T6" fmla="*/ 11 w 1644"/>
                <a:gd name="T7" fmla="*/ 1633 h 1641"/>
                <a:gd name="T8" fmla="*/ 30 w 1644"/>
                <a:gd name="T9" fmla="*/ 1641 h 1641"/>
                <a:gd name="T10" fmla="*/ 50 w 1644"/>
                <a:gd name="T11" fmla="*/ 1633 h 1641"/>
                <a:gd name="T12" fmla="*/ 1633 w 1644"/>
                <a:gd name="T13" fmla="*/ 49 h 1641"/>
                <a:gd name="T14" fmla="*/ 1633 w 1644"/>
                <a:gd name="T15" fmla="*/ 10 h 1641"/>
                <a:gd name="T16" fmla="*/ 1633 w 1644"/>
                <a:gd name="T17" fmla="*/ 10 h 1641"/>
                <a:gd name="T18" fmla="*/ 1633 w 1644"/>
                <a:gd name="T19" fmla="*/ 1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4" h="1641">
                  <a:moveTo>
                    <a:pt x="1633" y="10"/>
                  </a:moveTo>
                  <a:cubicBezTo>
                    <a:pt x="1623" y="0"/>
                    <a:pt x="1605" y="0"/>
                    <a:pt x="1595" y="10"/>
                  </a:cubicBezTo>
                  <a:cubicBezTo>
                    <a:pt x="11" y="1594"/>
                    <a:pt x="11" y="1594"/>
                    <a:pt x="11" y="1594"/>
                  </a:cubicBezTo>
                  <a:cubicBezTo>
                    <a:pt x="0" y="1605"/>
                    <a:pt x="0" y="1622"/>
                    <a:pt x="11" y="1633"/>
                  </a:cubicBezTo>
                  <a:cubicBezTo>
                    <a:pt x="16" y="1638"/>
                    <a:pt x="23" y="1641"/>
                    <a:pt x="30" y="1641"/>
                  </a:cubicBezTo>
                  <a:cubicBezTo>
                    <a:pt x="37" y="1641"/>
                    <a:pt x="44" y="1638"/>
                    <a:pt x="50" y="1633"/>
                  </a:cubicBezTo>
                  <a:cubicBezTo>
                    <a:pt x="1633" y="49"/>
                    <a:pt x="1633" y="49"/>
                    <a:pt x="1633" y="49"/>
                  </a:cubicBezTo>
                  <a:cubicBezTo>
                    <a:pt x="1644" y="38"/>
                    <a:pt x="1644" y="21"/>
                    <a:pt x="1633" y="10"/>
                  </a:cubicBezTo>
                  <a:close/>
                  <a:moveTo>
                    <a:pt x="1633" y="10"/>
                  </a:moveTo>
                  <a:cubicBezTo>
                    <a:pt x="1633" y="10"/>
                    <a:pt x="1633" y="10"/>
                    <a:pt x="1633" y="1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99" name="Freeform 38"/>
            <p:cNvSpPr>
              <a:spLocks noEditPoints="1"/>
            </p:cNvSpPr>
            <p:nvPr/>
          </p:nvSpPr>
          <p:spPr bwMode="auto">
            <a:xfrm>
              <a:off x="3011" y="2489"/>
              <a:ext cx="266" cy="463"/>
            </a:xfrm>
            <a:custGeom>
              <a:avLst/>
              <a:gdLst>
                <a:gd name="T0" fmla="*/ 192 w 219"/>
                <a:gd name="T1" fmla="*/ 382 h 382"/>
                <a:gd name="T2" fmla="*/ 219 w 219"/>
                <a:gd name="T3" fmla="*/ 355 h 382"/>
                <a:gd name="T4" fmla="*/ 219 w 219"/>
                <a:gd name="T5" fmla="*/ 27 h 382"/>
                <a:gd name="T6" fmla="*/ 192 w 219"/>
                <a:gd name="T7" fmla="*/ 0 h 382"/>
                <a:gd name="T8" fmla="*/ 28 w 219"/>
                <a:gd name="T9" fmla="*/ 0 h 382"/>
                <a:gd name="T10" fmla="*/ 0 w 219"/>
                <a:gd name="T11" fmla="*/ 27 h 382"/>
                <a:gd name="T12" fmla="*/ 0 w 219"/>
                <a:gd name="T13" fmla="*/ 355 h 382"/>
                <a:gd name="T14" fmla="*/ 28 w 219"/>
                <a:gd name="T15" fmla="*/ 382 h 382"/>
                <a:gd name="T16" fmla="*/ 55 w 219"/>
                <a:gd name="T17" fmla="*/ 355 h 382"/>
                <a:gd name="T18" fmla="*/ 55 w 219"/>
                <a:gd name="T19" fmla="*/ 54 h 382"/>
                <a:gd name="T20" fmla="*/ 164 w 219"/>
                <a:gd name="T21" fmla="*/ 54 h 382"/>
                <a:gd name="T22" fmla="*/ 164 w 219"/>
                <a:gd name="T23" fmla="*/ 163 h 382"/>
                <a:gd name="T24" fmla="*/ 137 w 219"/>
                <a:gd name="T25" fmla="*/ 163 h 382"/>
                <a:gd name="T26" fmla="*/ 110 w 219"/>
                <a:gd name="T27" fmla="*/ 191 h 382"/>
                <a:gd name="T28" fmla="*/ 137 w 219"/>
                <a:gd name="T29" fmla="*/ 218 h 382"/>
                <a:gd name="T30" fmla="*/ 164 w 219"/>
                <a:gd name="T31" fmla="*/ 218 h 382"/>
                <a:gd name="T32" fmla="*/ 164 w 219"/>
                <a:gd name="T33" fmla="*/ 355 h 382"/>
                <a:gd name="T34" fmla="*/ 192 w 219"/>
                <a:gd name="T35" fmla="*/ 382 h 382"/>
                <a:gd name="T36" fmla="*/ 192 w 219"/>
                <a:gd name="T37" fmla="*/ 382 h 382"/>
                <a:gd name="T38" fmla="*/ 192 w 219"/>
                <a:gd name="T39"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9" h="382">
                  <a:moveTo>
                    <a:pt x="192" y="382"/>
                  </a:moveTo>
                  <a:cubicBezTo>
                    <a:pt x="207" y="382"/>
                    <a:pt x="219" y="370"/>
                    <a:pt x="219" y="355"/>
                  </a:cubicBezTo>
                  <a:cubicBezTo>
                    <a:pt x="219" y="27"/>
                    <a:pt x="219" y="27"/>
                    <a:pt x="219" y="27"/>
                  </a:cubicBezTo>
                  <a:cubicBezTo>
                    <a:pt x="219" y="12"/>
                    <a:pt x="207" y="0"/>
                    <a:pt x="192" y="0"/>
                  </a:cubicBezTo>
                  <a:cubicBezTo>
                    <a:pt x="28" y="0"/>
                    <a:pt x="28" y="0"/>
                    <a:pt x="28" y="0"/>
                  </a:cubicBezTo>
                  <a:cubicBezTo>
                    <a:pt x="13" y="0"/>
                    <a:pt x="0" y="12"/>
                    <a:pt x="0" y="27"/>
                  </a:cubicBezTo>
                  <a:cubicBezTo>
                    <a:pt x="0" y="355"/>
                    <a:pt x="0" y="355"/>
                    <a:pt x="0" y="355"/>
                  </a:cubicBezTo>
                  <a:cubicBezTo>
                    <a:pt x="0" y="370"/>
                    <a:pt x="13" y="382"/>
                    <a:pt x="28" y="382"/>
                  </a:cubicBezTo>
                  <a:cubicBezTo>
                    <a:pt x="43" y="382"/>
                    <a:pt x="55" y="370"/>
                    <a:pt x="55" y="355"/>
                  </a:cubicBezTo>
                  <a:cubicBezTo>
                    <a:pt x="55" y="54"/>
                    <a:pt x="55" y="54"/>
                    <a:pt x="55" y="54"/>
                  </a:cubicBezTo>
                  <a:cubicBezTo>
                    <a:pt x="164" y="54"/>
                    <a:pt x="164" y="54"/>
                    <a:pt x="164" y="54"/>
                  </a:cubicBezTo>
                  <a:cubicBezTo>
                    <a:pt x="164" y="163"/>
                    <a:pt x="164" y="163"/>
                    <a:pt x="164" y="163"/>
                  </a:cubicBezTo>
                  <a:cubicBezTo>
                    <a:pt x="137" y="163"/>
                    <a:pt x="137" y="163"/>
                    <a:pt x="137" y="163"/>
                  </a:cubicBezTo>
                  <a:cubicBezTo>
                    <a:pt x="122" y="163"/>
                    <a:pt x="110" y="176"/>
                    <a:pt x="110" y="191"/>
                  </a:cubicBezTo>
                  <a:cubicBezTo>
                    <a:pt x="110" y="206"/>
                    <a:pt x="122" y="218"/>
                    <a:pt x="137" y="218"/>
                  </a:cubicBezTo>
                  <a:cubicBezTo>
                    <a:pt x="164" y="218"/>
                    <a:pt x="164" y="218"/>
                    <a:pt x="164" y="218"/>
                  </a:cubicBezTo>
                  <a:cubicBezTo>
                    <a:pt x="164" y="355"/>
                    <a:pt x="164" y="355"/>
                    <a:pt x="164" y="355"/>
                  </a:cubicBezTo>
                  <a:cubicBezTo>
                    <a:pt x="164" y="370"/>
                    <a:pt x="176" y="382"/>
                    <a:pt x="192" y="382"/>
                  </a:cubicBezTo>
                  <a:close/>
                  <a:moveTo>
                    <a:pt x="192" y="382"/>
                  </a:moveTo>
                  <a:cubicBezTo>
                    <a:pt x="192" y="382"/>
                    <a:pt x="192" y="382"/>
                    <a:pt x="192" y="382"/>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100" name="Freeform 39"/>
            <p:cNvSpPr>
              <a:spLocks noEditPoints="1"/>
            </p:cNvSpPr>
            <p:nvPr/>
          </p:nvSpPr>
          <p:spPr bwMode="auto">
            <a:xfrm>
              <a:off x="2680" y="2489"/>
              <a:ext cx="266" cy="331"/>
            </a:xfrm>
            <a:custGeom>
              <a:avLst/>
              <a:gdLst>
                <a:gd name="T0" fmla="*/ 28 w 219"/>
                <a:gd name="T1" fmla="*/ 0 h 273"/>
                <a:gd name="T2" fmla="*/ 0 w 219"/>
                <a:gd name="T3" fmla="*/ 27 h 273"/>
                <a:gd name="T4" fmla="*/ 0 w 219"/>
                <a:gd name="T5" fmla="*/ 245 h 273"/>
                <a:gd name="T6" fmla="*/ 28 w 219"/>
                <a:gd name="T7" fmla="*/ 273 h 273"/>
                <a:gd name="T8" fmla="*/ 192 w 219"/>
                <a:gd name="T9" fmla="*/ 273 h 273"/>
                <a:gd name="T10" fmla="*/ 219 w 219"/>
                <a:gd name="T11" fmla="*/ 245 h 273"/>
                <a:gd name="T12" fmla="*/ 219 w 219"/>
                <a:gd name="T13" fmla="*/ 27 h 273"/>
                <a:gd name="T14" fmla="*/ 192 w 219"/>
                <a:gd name="T15" fmla="*/ 0 h 273"/>
                <a:gd name="T16" fmla="*/ 28 w 219"/>
                <a:gd name="T17" fmla="*/ 0 h 273"/>
                <a:gd name="T18" fmla="*/ 164 w 219"/>
                <a:gd name="T19" fmla="*/ 218 h 273"/>
                <a:gd name="T20" fmla="*/ 55 w 219"/>
                <a:gd name="T21" fmla="*/ 218 h 273"/>
                <a:gd name="T22" fmla="*/ 55 w 219"/>
                <a:gd name="T23" fmla="*/ 54 h 273"/>
                <a:gd name="T24" fmla="*/ 164 w 219"/>
                <a:gd name="T25" fmla="*/ 54 h 273"/>
                <a:gd name="T26" fmla="*/ 164 w 219"/>
                <a:gd name="T27" fmla="*/ 218 h 273"/>
                <a:gd name="T28" fmla="*/ 164 w 219"/>
                <a:gd name="T29" fmla="*/ 218 h 273"/>
                <a:gd name="T30" fmla="*/ 164 w 219"/>
                <a:gd name="T31" fmla="*/ 21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 h="273">
                  <a:moveTo>
                    <a:pt x="28" y="0"/>
                  </a:moveTo>
                  <a:cubicBezTo>
                    <a:pt x="13" y="0"/>
                    <a:pt x="0" y="12"/>
                    <a:pt x="0" y="27"/>
                  </a:cubicBezTo>
                  <a:cubicBezTo>
                    <a:pt x="0" y="245"/>
                    <a:pt x="0" y="245"/>
                    <a:pt x="0" y="245"/>
                  </a:cubicBezTo>
                  <a:cubicBezTo>
                    <a:pt x="0" y="260"/>
                    <a:pt x="13" y="273"/>
                    <a:pt x="28" y="273"/>
                  </a:cubicBezTo>
                  <a:cubicBezTo>
                    <a:pt x="192" y="273"/>
                    <a:pt x="192" y="273"/>
                    <a:pt x="192" y="273"/>
                  </a:cubicBezTo>
                  <a:cubicBezTo>
                    <a:pt x="207" y="273"/>
                    <a:pt x="219" y="260"/>
                    <a:pt x="219" y="245"/>
                  </a:cubicBezTo>
                  <a:cubicBezTo>
                    <a:pt x="219" y="27"/>
                    <a:pt x="219" y="27"/>
                    <a:pt x="219" y="27"/>
                  </a:cubicBezTo>
                  <a:cubicBezTo>
                    <a:pt x="219" y="12"/>
                    <a:pt x="207" y="0"/>
                    <a:pt x="192" y="0"/>
                  </a:cubicBezTo>
                  <a:lnTo>
                    <a:pt x="28" y="0"/>
                  </a:lnTo>
                  <a:close/>
                  <a:moveTo>
                    <a:pt x="164" y="218"/>
                  </a:moveTo>
                  <a:cubicBezTo>
                    <a:pt x="55" y="218"/>
                    <a:pt x="55" y="218"/>
                    <a:pt x="55" y="218"/>
                  </a:cubicBezTo>
                  <a:cubicBezTo>
                    <a:pt x="55" y="54"/>
                    <a:pt x="55" y="54"/>
                    <a:pt x="55" y="54"/>
                  </a:cubicBezTo>
                  <a:cubicBezTo>
                    <a:pt x="164" y="54"/>
                    <a:pt x="164" y="54"/>
                    <a:pt x="164" y="54"/>
                  </a:cubicBezTo>
                  <a:lnTo>
                    <a:pt x="164" y="218"/>
                  </a:lnTo>
                  <a:close/>
                  <a:moveTo>
                    <a:pt x="164" y="218"/>
                  </a:moveTo>
                  <a:cubicBezTo>
                    <a:pt x="164" y="218"/>
                    <a:pt x="164" y="218"/>
                    <a:pt x="164" y="21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grpSp>
      <p:sp>
        <p:nvSpPr>
          <p:cNvPr id="101" name="Shape 2642"/>
          <p:cNvSpPr/>
          <p:nvPr/>
        </p:nvSpPr>
        <p:spPr>
          <a:xfrm>
            <a:off x="6172425" y="3968363"/>
            <a:ext cx="385863" cy="350786"/>
          </a:xfrm>
          <a:custGeom>
            <a:avLst/>
            <a:gdLst/>
            <a:ahLst/>
            <a:cxnLst>
              <a:cxn ang="0">
                <a:pos x="wd2" y="hd2"/>
              </a:cxn>
              <a:cxn ang="5400000">
                <a:pos x="wd2" y="hd2"/>
              </a:cxn>
              <a:cxn ang="10800000">
                <a:pos x="wd2" y="hd2"/>
              </a:cxn>
              <a:cxn ang="16200000">
                <a:pos x="wd2" y="hd2"/>
              </a:cxn>
            </a:cxnLst>
            <a:rect l="0" t="0" r="r" b="b"/>
            <a:pathLst>
              <a:path w="21600" h="21600" extrusionOk="0">
                <a:moveTo>
                  <a:pt x="6382" y="10800"/>
                </a:moveTo>
                <a:cubicBezTo>
                  <a:pt x="6653" y="10800"/>
                  <a:pt x="6873" y="10559"/>
                  <a:pt x="6873" y="10260"/>
                </a:cubicBezTo>
                <a:cubicBezTo>
                  <a:pt x="6873" y="9962"/>
                  <a:pt x="6653" y="9720"/>
                  <a:pt x="6382" y="9720"/>
                </a:cubicBezTo>
                <a:cubicBezTo>
                  <a:pt x="6110" y="9720"/>
                  <a:pt x="5891" y="9962"/>
                  <a:pt x="5891" y="10260"/>
                </a:cubicBezTo>
                <a:cubicBezTo>
                  <a:pt x="5891" y="10559"/>
                  <a:pt x="6110" y="10800"/>
                  <a:pt x="6382" y="10800"/>
                </a:cubicBezTo>
                <a:moveTo>
                  <a:pt x="3436" y="10800"/>
                </a:moveTo>
                <a:cubicBezTo>
                  <a:pt x="3708" y="10800"/>
                  <a:pt x="3927" y="11042"/>
                  <a:pt x="3927" y="11340"/>
                </a:cubicBezTo>
                <a:cubicBezTo>
                  <a:pt x="3927" y="11639"/>
                  <a:pt x="3708" y="11880"/>
                  <a:pt x="3436" y="11880"/>
                </a:cubicBezTo>
                <a:cubicBezTo>
                  <a:pt x="3165" y="11880"/>
                  <a:pt x="2945" y="11639"/>
                  <a:pt x="2945" y="11340"/>
                </a:cubicBezTo>
                <a:cubicBezTo>
                  <a:pt x="2945" y="11042"/>
                  <a:pt x="3165" y="10800"/>
                  <a:pt x="3436" y="10800"/>
                </a:cubicBezTo>
                <a:moveTo>
                  <a:pt x="3436" y="12960"/>
                </a:moveTo>
                <a:cubicBezTo>
                  <a:pt x="4249" y="12960"/>
                  <a:pt x="4909" y="12235"/>
                  <a:pt x="4909" y="11340"/>
                </a:cubicBezTo>
                <a:cubicBezTo>
                  <a:pt x="4909" y="10446"/>
                  <a:pt x="4249" y="9720"/>
                  <a:pt x="3436" y="9720"/>
                </a:cubicBezTo>
                <a:cubicBezTo>
                  <a:pt x="2623" y="9720"/>
                  <a:pt x="1964" y="10446"/>
                  <a:pt x="1964" y="11340"/>
                </a:cubicBezTo>
                <a:cubicBezTo>
                  <a:pt x="1964" y="12235"/>
                  <a:pt x="2623" y="12960"/>
                  <a:pt x="3436" y="12960"/>
                </a:cubicBezTo>
                <a:moveTo>
                  <a:pt x="14236" y="18360"/>
                </a:moveTo>
                <a:lnTo>
                  <a:pt x="2455" y="18360"/>
                </a:lnTo>
                <a:cubicBezTo>
                  <a:pt x="2183" y="18360"/>
                  <a:pt x="1964" y="18602"/>
                  <a:pt x="1964" y="18900"/>
                </a:cubicBezTo>
                <a:cubicBezTo>
                  <a:pt x="1964" y="19199"/>
                  <a:pt x="2183" y="19440"/>
                  <a:pt x="2455" y="19440"/>
                </a:cubicBezTo>
                <a:lnTo>
                  <a:pt x="14236" y="19440"/>
                </a:lnTo>
                <a:cubicBezTo>
                  <a:pt x="14508" y="19440"/>
                  <a:pt x="14727" y="19199"/>
                  <a:pt x="14727" y="18900"/>
                </a:cubicBezTo>
                <a:cubicBezTo>
                  <a:pt x="14727" y="18602"/>
                  <a:pt x="14508" y="18360"/>
                  <a:pt x="14236" y="18360"/>
                </a:cubicBezTo>
                <a:moveTo>
                  <a:pt x="20618" y="18105"/>
                </a:moveTo>
                <a:lnTo>
                  <a:pt x="16691" y="16377"/>
                </a:lnTo>
                <a:lnTo>
                  <a:pt x="16691" y="12784"/>
                </a:lnTo>
                <a:lnTo>
                  <a:pt x="20618" y="11056"/>
                </a:lnTo>
                <a:cubicBezTo>
                  <a:pt x="20618" y="11056"/>
                  <a:pt x="20618" y="18105"/>
                  <a:pt x="20618" y="18105"/>
                </a:cubicBezTo>
                <a:close/>
                <a:moveTo>
                  <a:pt x="15709" y="19440"/>
                </a:moveTo>
                <a:cubicBezTo>
                  <a:pt x="15709" y="20037"/>
                  <a:pt x="15269" y="20520"/>
                  <a:pt x="14727" y="20520"/>
                </a:cubicBezTo>
                <a:lnTo>
                  <a:pt x="1964" y="20520"/>
                </a:lnTo>
                <a:cubicBezTo>
                  <a:pt x="1422" y="20520"/>
                  <a:pt x="982" y="20037"/>
                  <a:pt x="982" y="19440"/>
                </a:cubicBezTo>
                <a:lnTo>
                  <a:pt x="982" y="9720"/>
                </a:lnTo>
                <a:cubicBezTo>
                  <a:pt x="982" y="9124"/>
                  <a:pt x="1422" y="8640"/>
                  <a:pt x="1964" y="8640"/>
                </a:cubicBezTo>
                <a:lnTo>
                  <a:pt x="14727" y="8640"/>
                </a:lnTo>
                <a:cubicBezTo>
                  <a:pt x="15269" y="8640"/>
                  <a:pt x="15709" y="9124"/>
                  <a:pt x="15709" y="9720"/>
                </a:cubicBezTo>
                <a:cubicBezTo>
                  <a:pt x="15709" y="9720"/>
                  <a:pt x="15709" y="19440"/>
                  <a:pt x="15709" y="19440"/>
                </a:cubicBezTo>
                <a:close/>
                <a:moveTo>
                  <a:pt x="1964" y="4320"/>
                </a:moveTo>
                <a:cubicBezTo>
                  <a:pt x="1964" y="2531"/>
                  <a:pt x="3282" y="1080"/>
                  <a:pt x="4909" y="1080"/>
                </a:cubicBezTo>
                <a:cubicBezTo>
                  <a:pt x="6536" y="1080"/>
                  <a:pt x="7855" y="2531"/>
                  <a:pt x="7855" y="4320"/>
                </a:cubicBezTo>
                <a:cubicBezTo>
                  <a:pt x="7855" y="6110"/>
                  <a:pt x="6536" y="7560"/>
                  <a:pt x="4909" y="7560"/>
                </a:cubicBezTo>
                <a:cubicBezTo>
                  <a:pt x="3282" y="7560"/>
                  <a:pt x="1964" y="6110"/>
                  <a:pt x="1964" y="4320"/>
                </a:cubicBezTo>
                <a:moveTo>
                  <a:pt x="9190" y="7560"/>
                </a:moveTo>
                <a:lnTo>
                  <a:pt x="7501" y="7560"/>
                </a:lnTo>
                <a:cubicBezTo>
                  <a:pt x="7839" y="7233"/>
                  <a:pt x="8122" y="6840"/>
                  <a:pt x="8342" y="6404"/>
                </a:cubicBezTo>
                <a:cubicBezTo>
                  <a:pt x="8562" y="6842"/>
                  <a:pt x="8851" y="7232"/>
                  <a:pt x="9190" y="7560"/>
                </a:cubicBezTo>
                <a:moveTo>
                  <a:pt x="11782" y="1080"/>
                </a:moveTo>
                <a:cubicBezTo>
                  <a:pt x="13409" y="1080"/>
                  <a:pt x="14727" y="2531"/>
                  <a:pt x="14727" y="4320"/>
                </a:cubicBezTo>
                <a:cubicBezTo>
                  <a:pt x="14727" y="6110"/>
                  <a:pt x="13409" y="7560"/>
                  <a:pt x="11782" y="7560"/>
                </a:cubicBezTo>
                <a:cubicBezTo>
                  <a:pt x="10155" y="7560"/>
                  <a:pt x="8836" y="6110"/>
                  <a:pt x="8836" y="4320"/>
                </a:cubicBezTo>
                <a:cubicBezTo>
                  <a:pt x="8836" y="2531"/>
                  <a:pt x="10155" y="1080"/>
                  <a:pt x="11782" y="1080"/>
                </a:cubicBezTo>
                <a:moveTo>
                  <a:pt x="21109" y="9720"/>
                </a:moveTo>
                <a:cubicBezTo>
                  <a:pt x="21030" y="9720"/>
                  <a:pt x="20958" y="9745"/>
                  <a:pt x="20892" y="9782"/>
                </a:cubicBezTo>
                <a:lnTo>
                  <a:pt x="20890" y="9777"/>
                </a:lnTo>
                <a:lnTo>
                  <a:pt x="16691" y="11625"/>
                </a:lnTo>
                <a:lnTo>
                  <a:pt x="16691" y="9720"/>
                </a:lnTo>
                <a:cubicBezTo>
                  <a:pt x="16691" y="8527"/>
                  <a:pt x="15812" y="7560"/>
                  <a:pt x="14727" y="7560"/>
                </a:cubicBezTo>
                <a:lnTo>
                  <a:pt x="14373" y="7560"/>
                </a:lnTo>
                <a:cubicBezTo>
                  <a:pt x="15191" y="6768"/>
                  <a:pt x="15709" y="5612"/>
                  <a:pt x="15709" y="4320"/>
                </a:cubicBezTo>
                <a:cubicBezTo>
                  <a:pt x="15709" y="1934"/>
                  <a:pt x="13951" y="0"/>
                  <a:pt x="11782" y="0"/>
                </a:cubicBezTo>
                <a:cubicBezTo>
                  <a:pt x="10302" y="0"/>
                  <a:pt x="9015" y="901"/>
                  <a:pt x="8345" y="2231"/>
                </a:cubicBezTo>
                <a:cubicBezTo>
                  <a:pt x="7676" y="901"/>
                  <a:pt x="6389" y="0"/>
                  <a:pt x="4909" y="0"/>
                </a:cubicBezTo>
                <a:cubicBezTo>
                  <a:pt x="2740" y="0"/>
                  <a:pt x="982" y="1934"/>
                  <a:pt x="982" y="4320"/>
                </a:cubicBezTo>
                <a:cubicBezTo>
                  <a:pt x="982" y="5612"/>
                  <a:pt x="1501" y="6768"/>
                  <a:pt x="2317" y="7560"/>
                </a:cubicBezTo>
                <a:lnTo>
                  <a:pt x="1964" y="7560"/>
                </a:lnTo>
                <a:cubicBezTo>
                  <a:pt x="879" y="7560"/>
                  <a:pt x="0" y="8527"/>
                  <a:pt x="0" y="9720"/>
                </a:cubicBezTo>
                <a:lnTo>
                  <a:pt x="0" y="19440"/>
                </a:lnTo>
                <a:cubicBezTo>
                  <a:pt x="0" y="20633"/>
                  <a:pt x="879" y="21600"/>
                  <a:pt x="1964" y="21600"/>
                </a:cubicBezTo>
                <a:lnTo>
                  <a:pt x="14727" y="21600"/>
                </a:lnTo>
                <a:cubicBezTo>
                  <a:pt x="15812" y="21600"/>
                  <a:pt x="16691" y="20633"/>
                  <a:pt x="16691" y="19440"/>
                </a:cubicBezTo>
                <a:lnTo>
                  <a:pt x="16691" y="17536"/>
                </a:lnTo>
                <a:lnTo>
                  <a:pt x="20890" y="19383"/>
                </a:lnTo>
                <a:lnTo>
                  <a:pt x="20891" y="19379"/>
                </a:lnTo>
                <a:cubicBezTo>
                  <a:pt x="20958" y="19415"/>
                  <a:pt x="21030" y="19440"/>
                  <a:pt x="21109" y="19440"/>
                </a:cubicBezTo>
                <a:cubicBezTo>
                  <a:pt x="21380" y="19440"/>
                  <a:pt x="21600" y="19199"/>
                  <a:pt x="21600" y="18900"/>
                </a:cubicBezTo>
                <a:lnTo>
                  <a:pt x="21600" y="10260"/>
                </a:lnTo>
                <a:cubicBezTo>
                  <a:pt x="21600" y="9962"/>
                  <a:pt x="21380" y="9720"/>
                  <a:pt x="21109" y="9720"/>
                </a:cubicBezTo>
                <a:moveTo>
                  <a:pt x="11782" y="5400"/>
                </a:moveTo>
                <a:cubicBezTo>
                  <a:pt x="12324" y="5400"/>
                  <a:pt x="12764" y="4916"/>
                  <a:pt x="12764" y="4320"/>
                </a:cubicBezTo>
                <a:cubicBezTo>
                  <a:pt x="12764" y="3724"/>
                  <a:pt x="12324" y="3240"/>
                  <a:pt x="11782" y="3240"/>
                </a:cubicBezTo>
                <a:cubicBezTo>
                  <a:pt x="11240" y="3240"/>
                  <a:pt x="10800" y="3724"/>
                  <a:pt x="10800" y="4320"/>
                </a:cubicBezTo>
                <a:cubicBezTo>
                  <a:pt x="10800" y="4916"/>
                  <a:pt x="11240" y="5400"/>
                  <a:pt x="11782" y="5400"/>
                </a:cubicBezTo>
                <a:moveTo>
                  <a:pt x="4909" y="5400"/>
                </a:moveTo>
                <a:cubicBezTo>
                  <a:pt x="5451" y="5400"/>
                  <a:pt x="5891" y="4916"/>
                  <a:pt x="5891" y="4320"/>
                </a:cubicBezTo>
                <a:cubicBezTo>
                  <a:pt x="5891" y="3724"/>
                  <a:pt x="5451" y="3240"/>
                  <a:pt x="4909" y="3240"/>
                </a:cubicBezTo>
                <a:cubicBezTo>
                  <a:pt x="4367" y="3240"/>
                  <a:pt x="3927" y="3724"/>
                  <a:pt x="3927" y="4320"/>
                </a:cubicBezTo>
                <a:cubicBezTo>
                  <a:pt x="3927" y="4916"/>
                  <a:pt x="4367" y="5400"/>
                  <a:pt x="4909" y="5400"/>
                </a:cubicBezTo>
              </a:path>
            </a:pathLst>
          </a:custGeom>
          <a:solidFill>
            <a:schemeClr val="tx2"/>
          </a:solidFill>
          <a:ln w="3175">
            <a:solidFill>
              <a:schemeClr val="bg1"/>
            </a:solidFill>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2999" dirty="0">
              <a:latin typeface="Arial" panose="020B0604020202020204" pitchFamily="34" charset="0"/>
              <a:ea typeface="Proxima Nova Lt" charset="0"/>
              <a:cs typeface="Arial" panose="020B0604020202020204" pitchFamily="34" charset="0"/>
            </a:endParaRPr>
          </a:p>
        </p:txBody>
      </p:sp>
      <p:sp>
        <p:nvSpPr>
          <p:cNvPr id="59" name="Shape 2787">
            <a:extLst>
              <a:ext uri="{FF2B5EF4-FFF2-40B4-BE49-F238E27FC236}">
                <a16:creationId xmlns:a16="http://schemas.microsoft.com/office/drawing/2014/main" id="{B0233976-10D1-443F-9C7D-E700CE0478A8}"/>
              </a:ext>
            </a:extLst>
          </p:cNvPr>
          <p:cNvSpPr/>
          <p:nvPr/>
        </p:nvSpPr>
        <p:spPr>
          <a:xfrm>
            <a:off x="8441556" y="4020288"/>
            <a:ext cx="436477" cy="298861"/>
          </a:xfrm>
          <a:custGeom>
            <a:avLst/>
            <a:gdLst>
              <a:gd name="T0" fmla="*/ 11940 w 12159"/>
              <a:gd name="T1" fmla="*/ 1942 h 8325"/>
              <a:gd name="T2" fmla="*/ 6180 w 12159"/>
              <a:gd name="T3" fmla="*/ 22 h 8325"/>
              <a:gd name="T4" fmla="*/ 5978 w 12159"/>
              <a:gd name="T5" fmla="*/ 22 h 8325"/>
              <a:gd name="T6" fmla="*/ 218 w 12159"/>
              <a:gd name="T7" fmla="*/ 1942 h 8325"/>
              <a:gd name="T8" fmla="*/ 0 w 12159"/>
              <a:gd name="T9" fmla="*/ 2245 h 8325"/>
              <a:gd name="T10" fmla="*/ 218 w 12159"/>
              <a:gd name="T11" fmla="*/ 2548 h 8325"/>
              <a:gd name="T12" fmla="*/ 1919 w 12159"/>
              <a:gd name="T13" fmla="*/ 3115 h 8325"/>
              <a:gd name="T14" fmla="*/ 1919 w 12159"/>
              <a:gd name="T15" fmla="*/ 4805 h 8325"/>
              <a:gd name="T16" fmla="*/ 2012 w 12159"/>
              <a:gd name="T17" fmla="*/ 5032 h 8325"/>
              <a:gd name="T18" fmla="*/ 6079 w 12159"/>
              <a:gd name="T19" fmla="*/ 6405 h 8325"/>
              <a:gd name="T20" fmla="*/ 8764 w 12159"/>
              <a:gd name="T21" fmla="*/ 5887 h 8325"/>
              <a:gd name="T22" fmla="*/ 8928 w 12159"/>
              <a:gd name="T23" fmla="*/ 5471 h 8325"/>
              <a:gd name="T24" fmla="*/ 8515 w 12159"/>
              <a:gd name="T25" fmla="*/ 5298 h 8325"/>
              <a:gd name="T26" fmla="*/ 6080 w 12159"/>
              <a:gd name="T27" fmla="*/ 5765 h 8325"/>
              <a:gd name="T28" fmla="*/ 3370 w 12159"/>
              <a:gd name="T29" fmla="*/ 5172 h 8325"/>
              <a:gd name="T30" fmla="*/ 2560 w 12159"/>
              <a:gd name="T31" fmla="*/ 4661 h 8325"/>
              <a:gd name="T32" fmla="*/ 2560 w 12159"/>
              <a:gd name="T33" fmla="*/ 3329 h 8325"/>
              <a:gd name="T34" fmla="*/ 5979 w 12159"/>
              <a:gd name="T35" fmla="*/ 4469 h 8325"/>
              <a:gd name="T36" fmla="*/ 6181 w 12159"/>
              <a:gd name="T37" fmla="*/ 4469 h 8325"/>
              <a:gd name="T38" fmla="*/ 9600 w 12159"/>
              <a:gd name="T39" fmla="*/ 3329 h 8325"/>
              <a:gd name="T40" fmla="*/ 9600 w 12159"/>
              <a:gd name="T41" fmla="*/ 3900 h 8325"/>
              <a:gd name="T42" fmla="*/ 8960 w 12159"/>
              <a:gd name="T43" fmla="*/ 4805 h 8325"/>
              <a:gd name="T44" fmla="*/ 9531 w 12159"/>
              <a:gd name="T45" fmla="*/ 5682 h 8325"/>
              <a:gd name="T46" fmla="*/ 8969 w 12159"/>
              <a:gd name="T47" fmla="*/ 7928 h 8325"/>
              <a:gd name="T48" fmla="*/ 9280 w 12159"/>
              <a:gd name="T49" fmla="*/ 8325 h 8325"/>
              <a:gd name="T50" fmla="*/ 10560 w 12159"/>
              <a:gd name="T51" fmla="*/ 8325 h 8325"/>
              <a:gd name="T52" fmla="*/ 10870 w 12159"/>
              <a:gd name="T53" fmla="*/ 7928 h 8325"/>
              <a:gd name="T54" fmla="*/ 10309 w 12159"/>
              <a:gd name="T55" fmla="*/ 5682 h 8325"/>
              <a:gd name="T56" fmla="*/ 10880 w 12159"/>
              <a:gd name="T57" fmla="*/ 4805 h 8325"/>
              <a:gd name="T58" fmla="*/ 10240 w 12159"/>
              <a:gd name="T59" fmla="*/ 3900 h 8325"/>
              <a:gd name="T60" fmla="*/ 10240 w 12159"/>
              <a:gd name="T61" fmla="*/ 3115 h 8325"/>
              <a:gd name="T62" fmla="*/ 11941 w 12159"/>
              <a:gd name="T63" fmla="*/ 2548 h 8325"/>
              <a:gd name="T64" fmla="*/ 12159 w 12159"/>
              <a:gd name="T65" fmla="*/ 2245 h 8325"/>
              <a:gd name="T66" fmla="*/ 11941 w 12159"/>
              <a:gd name="T67" fmla="*/ 1942 h 8325"/>
              <a:gd name="T68" fmla="*/ 11940 w 12159"/>
              <a:gd name="T69" fmla="*/ 1942 h 8325"/>
              <a:gd name="T70" fmla="*/ 9919 w 12159"/>
              <a:gd name="T71" fmla="*/ 4485 h 8325"/>
              <a:gd name="T72" fmla="*/ 10239 w 12159"/>
              <a:gd name="T73" fmla="*/ 4805 h 8325"/>
              <a:gd name="T74" fmla="*/ 9919 w 12159"/>
              <a:gd name="T75" fmla="*/ 5125 h 8325"/>
              <a:gd name="T76" fmla="*/ 9599 w 12159"/>
              <a:gd name="T77" fmla="*/ 4805 h 8325"/>
              <a:gd name="T78" fmla="*/ 9919 w 12159"/>
              <a:gd name="T79" fmla="*/ 4485 h 8325"/>
              <a:gd name="T80" fmla="*/ 9689 w 12159"/>
              <a:gd name="T81" fmla="*/ 7685 h 8325"/>
              <a:gd name="T82" fmla="*/ 9919 w 12159"/>
              <a:gd name="T83" fmla="*/ 6765 h 8325"/>
              <a:gd name="T84" fmla="*/ 10149 w 12159"/>
              <a:gd name="T85" fmla="*/ 7685 h 8325"/>
              <a:gd name="T86" fmla="*/ 9689 w 12159"/>
              <a:gd name="T87" fmla="*/ 7685 h 8325"/>
              <a:gd name="T88" fmla="*/ 9893 w 12159"/>
              <a:gd name="T89" fmla="*/ 2556 h 8325"/>
              <a:gd name="T90" fmla="*/ 6132 w 12159"/>
              <a:gd name="T91" fmla="*/ 1929 h 8325"/>
              <a:gd name="T92" fmla="*/ 5754 w 12159"/>
              <a:gd name="T93" fmla="*/ 2190 h 8325"/>
              <a:gd name="T94" fmla="*/ 6027 w 12159"/>
              <a:gd name="T95" fmla="*/ 2560 h 8325"/>
              <a:gd name="T96" fmla="*/ 8596 w 12159"/>
              <a:gd name="T97" fmla="*/ 2988 h 8325"/>
              <a:gd name="T98" fmla="*/ 6080 w 12159"/>
              <a:gd name="T99" fmla="*/ 3827 h 8325"/>
              <a:gd name="T100" fmla="*/ 1331 w 12159"/>
              <a:gd name="T101" fmla="*/ 2244 h 8325"/>
              <a:gd name="T102" fmla="*/ 6080 w 12159"/>
              <a:gd name="T103" fmla="*/ 662 h 8325"/>
              <a:gd name="T104" fmla="*/ 10828 w 12159"/>
              <a:gd name="T105" fmla="*/ 2244 h 8325"/>
              <a:gd name="T106" fmla="*/ 9894 w 12159"/>
              <a:gd name="T107" fmla="*/ 2555 h 8325"/>
              <a:gd name="T108" fmla="*/ 9893 w 12159"/>
              <a:gd name="T109" fmla="*/ 2556 h 8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159" h="8325">
                <a:moveTo>
                  <a:pt x="11940" y="1942"/>
                </a:moveTo>
                <a:lnTo>
                  <a:pt x="6180" y="22"/>
                </a:lnTo>
                <a:cubicBezTo>
                  <a:pt x="6114" y="0"/>
                  <a:pt x="6044" y="0"/>
                  <a:pt x="5978" y="22"/>
                </a:cubicBezTo>
                <a:lnTo>
                  <a:pt x="218" y="1942"/>
                </a:lnTo>
                <a:cubicBezTo>
                  <a:pt x="88" y="1985"/>
                  <a:pt x="0" y="2108"/>
                  <a:pt x="0" y="2245"/>
                </a:cubicBezTo>
                <a:cubicBezTo>
                  <a:pt x="0" y="2382"/>
                  <a:pt x="88" y="2505"/>
                  <a:pt x="218" y="2548"/>
                </a:cubicBezTo>
                <a:lnTo>
                  <a:pt x="1919" y="3115"/>
                </a:lnTo>
                <a:lnTo>
                  <a:pt x="1919" y="4805"/>
                </a:lnTo>
                <a:cubicBezTo>
                  <a:pt x="1919" y="4890"/>
                  <a:pt x="1953" y="4971"/>
                  <a:pt x="2012" y="5032"/>
                </a:cubicBezTo>
                <a:cubicBezTo>
                  <a:pt x="2069" y="5088"/>
                  <a:pt x="3417" y="6405"/>
                  <a:pt x="6079" y="6405"/>
                </a:cubicBezTo>
                <a:cubicBezTo>
                  <a:pt x="7047" y="6405"/>
                  <a:pt x="7950" y="6231"/>
                  <a:pt x="8764" y="5887"/>
                </a:cubicBezTo>
                <a:cubicBezTo>
                  <a:pt x="8923" y="5816"/>
                  <a:pt x="8996" y="5631"/>
                  <a:pt x="8928" y="5471"/>
                </a:cubicBezTo>
                <a:cubicBezTo>
                  <a:pt x="8860" y="5310"/>
                  <a:pt x="8677" y="5233"/>
                  <a:pt x="8515" y="5298"/>
                </a:cubicBezTo>
                <a:cubicBezTo>
                  <a:pt x="7781" y="5608"/>
                  <a:pt x="6962" y="5765"/>
                  <a:pt x="6080" y="5765"/>
                </a:cubicBezTo>
                <a:cubicBezTo>
                  <a:pt x="4835" y="5765"/>
                  <a:pt x="3919" y="5442"/>
                  <a:pt x="3370" y="5172"/>
                </a:cubicBezTo>
                <a:cubicBezTo>
                  <a:pt x="3081" y="5033"/>
                  <a:pt x="2809" y="4862"/>
                  <a:pt x="2560" y="4661"/>
                </a:cubicBezTo>
                <a:lnTo>
                  <a:pt x="2560" y="3329"/>
                </a:lnTo>
                <a:lnTo>
                  <a:pt x="5979" y="4469"/>
                </a:lnTo>
                <a:cubicBezTo>
                  <a:pt x="6044" y="4491"/>
                  <a:pt x="6115" y="4491"/>
                  <a:pt x="6181" y="4469"/>
                </a:cubicBezTo>
                <a:lnTo>
                  <a:pt x="9600" y="3329"/>
                </a:lnTo>
                <a:lnTo>
                  <a:pt x="9600" y="3900"/>
                </a:lnTo>
                <a:cubicBezTo>
                  <a:pt x="9227" y="4032"/>
                  <a:pt x="8960" y="4388"/>
                  <a:pt x="8960" y="4805"/>
                </a:cubicBezTo>
                <a:cubicBezTo>
                  <a:pt x="8960" y="5196"/>
                  <a:pt x="9195" y="5533"/>
                  <a:pt x="9531" y="5682"/>
                </a:cubicBezTo>
                <a:lnTo>
                  <a:pt x="8969" y="7928"/>
                </a:lnTo>
                <a:cubicBezTo>
                  <a:pt x="8919" y="8129"/>
                  <a:pt x="9072" y="8325"/>
                  <a:pt x="9280" y="8325"/>
                </a:cubicBezTo>
                <a:lnTo>
                  <a:pt x="10560" y="8325"/>
                </a:lnTo>
                <a:cubicBezTo>
                  <a:pt x="10768" y="8325"/>
                  <a:pt x="10920" y="8129"/>
                  <a:pt x="10870" y="7928"/>
                </a:cubicBezTo>
                <a:lnTo>
                  <a:pt x="10309" y="5682"/>
                </a:lnTo>
                <a:cubicBezTo>
                  <a:pt x="10645" y="5533"/>
                  <a:pt x="10880" y="5196"/>
                  <a:pt x="10880" y="4805"/>
                </a:cubicBezTo>
                <a:cubicBezTo>
                  <a:pt x="10880" y="4388"/>
                  <a:pt x="10612" y="4032"/>
                  <a:pt x="10240" y="3900"/>
                </a:cubicBezTo>
                <a:lnTo>
                  <a:pt x="10240" y="3115"/>
                </a:lnTo>
                <a:lnTo>
                  <a:pt x="11941" y="2548"/>
                </a:lnTo>
                <a:cubicBezTo>
                  <a:pt x="12071" y="2505"/>
                  <a:pt x="12159" y="2382"/>
                  <a:pt x="12159" y="2245"/>
                </a:cubicBezTo>
                <a:cubicBezTo>
                  <a:pt x="12159" y="2108"/>
                  <a:pt x="12071" y="1985"/>
                  <a:pt x="11941" y="1942"/>
                </a:cubicBezTo>
                <a:lnTo>
                  <a:pt x="11940" y="1942"/>
                </a:lnTo>
                <a:close/>
                <a:moveTo>
                  <a:pt x="9919" y="4485"/>
                </a:moveTo>
                <a:cubicBezTo>
                  <a:pt x="10096" y="4485"/>
                  <a:pt x="10239" y="4628"/>
                  <a:pt x="10239" y="4805"/>
                </a:cubicBezTo>
                <a:cubicBezTo>
                  <a:pt x="10239" y="4982"/>
                  <a:pt x="10096" y="5125"/>
                  <a:pt x="9919" y="5125"/>
                </a:cubicBezTo>
                <a:cubicBezTo>
                  <a:pt x="9742" y="5125"/>
                  <a:pt x="9599" y="4982"/>
                  <a:pt x="9599" y="4805"/>
                </a:cubicBezTo>
                <a:cubicBezTo>
                  <a:pt x="9599" y="4628"/>
                  <a:pt x="9742" y="4485"/>
                  <a:pt x="9919" y="4485"/>
                </a:cubicBezTo>
                <a:close/>
                <a:moveTo>
                  <a:pt x="9689" y="7685"/>
                </a:moveTo>
                <a:lnTo>
                  <a:pt x="9919" y="6765"/>
                </a:lnTo>
                <a:lnTo>
                  <a:pt x="10149" y="7685"/>
                </a:lnTo>
                <a:lnTo>
                  <a:pt x="9689" y="7685"/>
                </a:lnTo>
                <a:close/>
                <a:moveTo>
                  <a:pt x="9893" y="2556"/>
                </a:moveTo>
                <a:lnTo>
                  <a:pt x="6132" y="1929"/>
                </a:lnTo>
                <a:cubicBezTo>
                  <a:pt x="5955" y="1894"/>
                  <a:pt x="5784" y="2012"/>
                  <a:pt x="5754" y="2190"/>
                </a:cubicBezTo>
                <a:cubicBezTo>
                  <a:pt x="5725" y="2368"/>
                  <a:pt x="5848" y="2536"/>
                  <a:pt x="6027" y="2560"/>
                </a:cubicBezTo>
                <a:lnTo>
                  <a:pt x="8596" y="2988"/>
                </a:lnTo>
                <a:lnTo>
                  <a:pt x="6080" y="3827"/>
                </a:lnTo>
                <a:lnTo>
                  <a:pt x="1331" y="2244"/>
                </a:lnTo>
                <a:lnTo>
                  <a:pt x="6080" y="662"/>
                </a:lnTo>
                <a:lnTo>
                  <a:pt x="10828" y="2244"/>
                </a:lnTo>
                <a:lnTo>
                  <a:pt x="9894" y="2555"/>
                </a:lnTo>
                <a:lnTo>
                  <a:pt x="9893" y="2556"/>
                </a:lnTo>
                <a:close/>
              </a:path>
            </a:pathLst>
          </a:custGeom>
          <a:solidFill>
            <a:schemeClr val="tx2"/>
          </a:solidFill>
          <a:ln w="6350">
            <a:solidFill>
              <a:schemeClr val="bg1"/>
            </a:solidFill>
            <a:miter lim="400000"/>
          </a:ln>
        </p:spPr>
        <p:txBody>
          <a:bodyPr lIns="38090" tIns="38090" rIns="38090" bIns="3809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079">
              <a:defRPr sz="3000" cap="none">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2999" dirty="0">
              <a:latin typeface="Arial" panose="020B0604020202020204" pitchFamily="34" charset="0"/>
              <a:ea typeface="Proxima Nova Lt" charset="0"/>
              <a:cs typeface="Arial" panose="020B0604020202020204" pitchFamily="34" charset="0"/>
            </a:endParaRPr>
          </a:p>
        </p:txBody>
      </p:sp>
      <p:sp>
        <p:nvSpPr>
          <p:cNvPr id="103" name="Shape 2634"/>
          <p:cNvSpPr/>
          <p:nvPr/>
        </p:nvSpPr>
        <p:spPr>
          <a:xfrm>
            <a:off x="8498300" y="4650689"/>
            <a:ext cx="322990" cy="322990"/>
          </a:xfrm>
          <a:custGeom>
            <a:avLst/>
            <a:gdLst/>
            <a:ahLst/>
            <a:cxnLst>
              <a:cxn ang="0">
                <a:pos x="wd2" y="hd2"/>
              </a:cxn>
              <a:cxn ang="5400000">
                <a:pos x="wd2" y="hd2"/>
              </a:cxn>
              <a:cxn ang="10800000">
                <a:pos x="wd2" y="hd2"/>
              </a:cxn>
              <a:cxn ang="16200000">
                <a:pos x="wd2" y="hd2"/>
              </a:cxn>
            </a:cxnLst>
            <a:rect l="0" t="0" r="r" b="b"/>
            <a:pathLst>
              <a:path w="21600" h="21600" extrusionOk="0">
                <a:moveTo>
                  <a:pt x="20579" y="7008"/>
                </a:moveTo>
                <a:cubicBezTo>
                  <a:pt x="20006" y="12260"/>
                  <a:pt x="12624" y="19436"/>
                  <a:pt x="10800" y="20538"/>
                </a:cubicBezTo>
                <a:cubicBezTo>
                  <a:pt x="8976" y="19436"/>
                  <a:pt x="1594" y="12260"/>
                  <a:pt x="1021" y="7001"/>
                </a:cubicBezTo>
                <a:cubicBezTo>
                  <a:pt x="1021" y="7001"/>
                  <a:pt x="982" y="6718"/>
                  <a:pt x="982" y="6382"/>
                </a:cubicBezTo>
                <a:cubicBezTo>
                  <a:pt x="982" y="3404"/>
                  <a:pt x="3404" y="982"/>
                  <a:pt x="6382" y="982"/>
                </a:cubicBezTo>
                <a:cubicBezTo>
                  <a:pt x="7780" y="982"/>
                  <a:pt x="9107" y="1518"/>
                  <a:pt x="10120" y="2491"/>
                </a:cubicBezTo>
                <a:lnTo>
                  <a:pt x="10800" y="3145"/>
                </a:lnTo>
                <a:lnTo>
                  <a:pt x="11480" y="2491"/>
                </a:lnTo>
                <a:cubicBezTo>
                  <a:pt x="12493" y="1518"/>
                  <a:pt x="13820" y="982"/>
                  <a:pt x="15218" y="982"/>
                </a:cubicBezTo>
                <a:cubicBezTo>
                  <a:pt x="18196" y="982"/>
                  <a:pt x="20618" y="3404"/>
                  <a:pt x="20618" y="6382"/>
                </a:cubicBezTo>
                <a:cubicBezTo>
                  <a:pt x="20618" y="6725"/>
                  <a:pt x="20579" y="7008"/>
                  <a:pt x="20579" y="7008"/>
                </a:cubicBezTo>
                <a:moveTo>
                  <a:pt x="21600" y="6382"/>
                </a:moveTo>
                <a:cubicBezTo>
                  <a:pt x="21600" y="2857"/>
                  <a:pt x="18743" y="0"/>
                  <a:pt x="15218" y="0"/>
                </a:cubicBezTo>
                <a:cubicBezTo>
                  <a:pt x="13502" y="0"/>
                  <a:pt x="11947" y="681"/>
                  <a:pt x="10800" y="1784"/>
                </a:cubicBezTo>
                <a:cubicBezTo>
                  <a:pt x="9653" y="681"/>
                  <a:pt x="8098" y="0"/>
                  <a:pt x="6382" y="0"/>
                </a:cubicBezTo>
                <a:cubicBezTo>
                  <a:pt x="2857" y="0"/>
                  <a:pt x="0" y="2857"/>
                  <a:pt x="0" y="6382"/>
                </a:cubicBezTo>
                <a:cubicBezTo>
                  <a:pt x="0" y="6792"/>
                  <a:pt x="65" y="7282"/>
                  <a:pt x="45" y="7115"/>
                </a:cubicBezTo>
                <a:cubicBezTo>
                  <a:pt x="733" y="13419"/>
                  <a:pt x="9855" y="21600"/>
                  <a:pt x="10800" y="21600"/>
                </a:cubicBezTo>
                <a:cubicBezTo>
                  <a:pt x="11745" y="21600"/>
                  <a:pt x="20867" y="13419"/>
                  <a:pt x="21555" y="7115"/>
                </a:cubicBezTo>
                <a:cubicBezTo>
                  <a:pt x="21536" y="7282"/>
                  <a:pt x="21600" y="6792"/>
                  <a:pt x="21600" y="6382"/>
                </a:cubicBezTo>
              </a:path>
            </a:pathLst>
          </a:custGeom>
          <a:solidFill>
            <a:schemeClr val="tx2"/>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2999" dirty="0">
              <a:latin typeface="Arial" panose="020B0604020202020204" pitchFamily="34" charset="0"/>
              <a:ea typeface="Proxima Nova Lt" charset="0"/>
              <a:cs typeface="Arial" panose="020B0604020202020204" pitchFamily="34" charset="0"/>
            </a:endParaRPr>
          </a:p>
        </p:txBody>
      </p:sp>
      <p:sp>
        <p:nvSpPr>
          <p:cNvPr id="83" name="Content Placeholder 1"/>
          <p:cNvSpPr txBox="1">
            <a:spLocks/>
          </p:cNvSpPr>
          <p:nvPr/>
        </p:nvSpPr>
        <p:spPr>
          <a:xfrm>
            <a:off x="1583296" y="5403202"/>
            <a:ext cx="8382508" cy="461661"/>
          </a:xfrm>
          <a:prstGeom prst="rect">
            <a:avLst/>
          </a:prstGeom>
        </p:spPr>
        <p:txBody>
          <a:bodyPr/>
          <a:lstStyle>
            <a:lvl1pPr marL="341313" indent="-341313" algn="l" defTabSz="912813" rtl="0" eaLnBrk="1" fontAlgn="base" hangingPunct="1">
              <a:spcBef>
                <a:spcPts val="300"/>
              </a:spcBef>
              <a:spcAft>
                <a:spcPct val="0"/>
              </a:spcAft>
              <a:buClr>
                <a:schemeClr val="accent4"/>
              </a:buClr>
              <a:buSzPct val="100000"/>
              <a:buFont typeface="Arial" panose="020B0604020202020204" pitchFamily="34" charset="0"/>
              <a:buChar char="•"/>
              <a:defRPr lang="en-US" sz="1400" b="0" kern="1200" dirty="0">
                <a:solidFill>
                  <a:schemeClr val="accent6"/>
                </a:solidFill>
                <a:latin typeface="+mn-lt"/>
                <a:ea typeface="ＭＳ Ｐゴシック" charset="0"/>
                <a:cs typeface="ＭＳ Ｐゴシック" charset="0"/>
              </a:defRPr>
            </a:lvl1pPr>
            <a:lvl2pPr marL="687388" indent="-342900" algn="l" defTabSz="912813" rtl="0" eaLnBrk="1" fontAlgn="base" hangingPunct="1">
              <a:spcBef>
                <a:spcPts val="300"/>
              </a:spcBef>
              <a:spcAft>
                <a:spcPct val="0"/>
              </a:spcAft>
              <a:buClr>
                <a:schemeClr val="accent4"/>
              </a:buClr>
              <a:buSzPct val="100000"/>
              <a:buFont typeface="Verdana" charset="0"/>
              <a:buChar char="–"/>
              <a:defRPr lang="en-US" sz="1400" b="0" kern="1200" dirty="0">
                <a:solidFill>
                  <a:schemeClr val="accent6"/>
                </a:solidFill>
                <a:latin typeface="+mn-lt"/>
                <a:ea typeface="ＭＳ Ｐゴシック" charset="0"/>
                <a:cs typeface="+mn-cs"/>
              </a:defRPr>
            </a:lvl2pPr>
            <a:lvl3pPr marL="1031875" indent="-344488" algn="l" defTabSz="912813" rtl="0" eaLnBrk="1" fontAlgn="base" hangingPunct="1">
              <a:spcBef>
                <a:spcPts val="300"/>
              </a:spcBef>
              <a:spcAft>
                <a:spcPct val="0"/>
              </a:spcAft>
              <a:buClr>
                <a:schemeClr val="accent4"/>
              </a:buClr>
              <a:buFont typeface="Wingdings" charset="0"/>
              <a:buChar char="§"/>
              <a:defRPr lang="en-US" sz="1400" b="0" kern="1200" dirty="0">
                <a:solidFill>
                  <a:schemeClr val="accent6"/>
                </a:solidFill>
                <a:latin typeface="+mn-lt"/>
                <a:ea typeface="ＭＳ Ｐゴシック" charset="0"/>
                <a:cs typeface="Arial" charset="0"/>
              </a:defRPr>
            </a:lvl3pPr>
            <a:lvl4pPr marL="1376363" indent="-344488" algn="l" defTabSz="912813" rtl="0" eaLnBrk="1" fontAlgn="base" hangingPunct="1">
              <a:spcBef>
                <a:spcPts val="300"/>
              </a:spcBef>
              <a:spcAft>
                <a:spcPct val="0"/>
              </a:spcAft>
              <a:buClr>
                <a:schemeClr val="accent4"/>
              </a:buClr>
              <a:buFont typeface="Montserrat" charset="0"/>
              <a:buChar char="•"/>
              <a:defRPr lang="en-US" sz="1400" b="0" kern="1200" dirty="0">
                <a:solidFill>
                  <a:schemeClr val="accent6"/>
                </a:solidFill>
                <a:latin typeface="+mn-lt"/>
                <a:ea typeface="Arial" charset="0"/>
                <a:cs typeface="Arial" charset="0"/>
              </a:defRPr>
            </a:lvl4pPr>
            <a:lvl5pPr marL="1711325" indent="-334963" algn="l" defTabSz="912813" rtl="0" eaLnBrk="1" fontAlgn="base" hangingPunct="1">
              <a:spcBef>
                <a:spcPts val="300"/>
              </a:spcBef>
              <a:spcAft>
                <a:spcPct val="0"/>
              </a:spcAft>
              <a:buClr>
                <a:schemeClr val="accent4"/>
              </a:buClr>
              <a:buSzPct val="80000"/>
              <a:buFont typeface="Wingdings" charset="0"/>
              <a:buChar char="Ø"/>
              <a:defRPr lang="en-US" sz="1400" b="0" kern="1200" dirty="0">
                <a:solidFill>
                  <a:schemeClr val="accent6"/>
                </a:solidFill>
                <a:latin typeface="+mn-lt"/>
                <a:ea typeface="Arial" charset="0"/>
                <a:cs typeface="Arial" charset="0"/>
              </a:defRPr>
            </a:lvl5pPr>
            <a:lvl6pPr marL="251447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48"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5"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1" indent="-228588" algn="l" defTabSz="91435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b="1" dirty="0">
                <a:solidFill>
                  <a:schemeClr val="bg1"/>
                </a:solidFill>
                <a:latin typeface="Arial" panose="020B0604020202020204" pitchFamily="34" charset="0"/>
                <a:ea typeface="Proxima Nova Rg" charset="0"/>
                <a:cs typeface="Arial" panose="020B0604020202020204" pitchFamily="34" charset="0"/>
              </a:rPr>
              <a:t>We have the financial strength, industry knowledge and depth of resources to help our clients achieve their financial goals. </a:t>
            </a:r>
          </a:p>
        </p:txBody>
      </p:sp>
      <p:sp>
        <p:nvSpPr>
          <p:cNvPr id="55" name="Freeform 269"/>
          <p:cNvSpPr>
            <a:spLocks/>
          </p:cNvSpPr>
          <p:nvPr/>
        </p:nvSpPr>
        <p:spPr bwMode="auto">
          <a:xfrm>
            <a:off x="770689" y="1744926"/>
            <a:ext cx="308775" cy="519023"/>
          </a:xfrm>
          <a:custGeom>
            <a:avLst/>
            <a:gdLst>
              <a:gd name="T0" fmla="*/ 30 w 351"/>
              <a:gd name="T1" fmla="*/ 18 h 590"/>
              <a:gd name="T2" fmla="*/ 30 w 351"/>
              <a:gd name="T3" fmla="*/ 0 h 590"/>
              <a:gd name="T4" fmla="*/ 162 w 351"/>
              <a:gd name="T5" fmla="*/ 164 h 590"/>
              <a:gd name="T6" fmla="*/ 332 w 351"/>
              <a:gd name="T7" fmla="*/ 468 h 590"/>
              <a:gd name="T8" fmla="*/ 339 w 351"/>
              <a:gd name="T9" fmla="*/ 486 h 590"/>
              <a:gd name="T10" fmla="*/ 351 w 351"/>
              <a:gd name="T11" fmla="*/ 504 h 590"/>
              <a:gd name="T12" fmla="*/ 332 w 351"/>
              <a:gd name="T13" fmla="*/ 522 h 590"/>
              <a:gd name="T14" fmla="*/ 326 w 351"/>
              <a:gd name="T15" fmla="*/ 541 h 590"/>
              <a:gd name="T16" fmla="*/ 314 w 351"/>
              <a:gd name="T17" fmla="*/ 559 h 590"/>
              <a:gd name="T18" fmla="*/ 320 w 351"/>
              <a:gd name="T19" fmla="*/ 571 h 590"/>
              <a:gd name="T20" fmla="*/ 320 w 351"/>
              <a:gd name="T21" fmla="*/ 583 h 590"/>
              <a:gd name="T22" fmla="*/ 308 w 351"/>
              <a:gd name="T23" fmla="*/ 590 h 590"/>
              <a:gd name="T24" fmla="*/ 199 w 351"/>
              <a:gd name="T25" fmla="*/ 571 h 590"/>
              <a:gd name="T26" fmla="*/ 199 w 351"/>
              <a:gd name="T27" fmla="*/ 565 h 590"/>
              <a:gd name="T28" fmla="*/ 199 w 351"/>
              <a:gd name="T29" fmla="*/ 554 h 590"/>
              <a:gd name="T30" fmla="*/ 182 w 351"/>
              <a:gd name="T31" fmla="*/ 516 h 590"/>
              <a:gd name="T32" fmla="*/ 168 w 351"/>
              <a:gd name="T33" fmla="*/ 498 h 590"/>
              <a:gd name="T34" fmla="*/ 158 w 351"/>
              <a:gd name="T35" fmla="*/ 498 h 590"/>
              <a:gd name="T36" fmla="*/ 158 w 351"/>
              <a:gd name="T37" fmla="*/ 480 h 590"/>
              <a:gd name="T38" fmla="*/ 127 w 351"/>
              <a:gd name="T39" fmla="*/ 462 h 590"/>
              <a:gd name="T40" fmla="*/ 108 w 351"/>
              <a:gd name="T41" fmla="*/ 450 h 590"/>
              <a:gd name="T42" fmla="*/ 91 w 351"/>
              <a:gd name="T43" fmla="*/ 444 h 590"/>
              <a:gd name="T44" fmla="*/ 71 w 351"/>
              <a:gd name="T45" fmla="*/ 431 h 590"/>
              <a:gd name="T46" fmla="*/ 77 w 351"/>
              <a:gd name="T47" fmla="*/ 419 h 590"/>
              <a:gd name="T48" fmla="*/ 77 w 351"/>
              <a:gd name="T49" fmla="*/ 401 h 590"/>
              <a:gd name="T50" fmla="*/ 71 w 351"/>
              <a:gd name="T51" fmla="*/ 389 h 590"/>
              <a:gd name="T52" fmla="*/ 60 w 351"/>
              <a:gd name="T53" fmla="*/ 365 h 590"/>
              <a:gd name="T54" fmla="*/ 54 w 351"/>
              <a:gd name="T55" fmla="*/ 346 h 590"/>
              <a:gd name="T56" fmla="*/ 41 w 351"/>
              <a:gd name="T57" fmla="*/ 328 h 590"/>
              <a:gd name="T58" fmla="*/ 54 w 351"/>
              <a:gd name="T59" fmla="*/ 304 h 590"/>
              <a:gd name="T60" fmla="*/ 41 w 351"/>
              <a:gd name="T61" fmla="*/ 292 h 590"/>
              <a:gd name="T62" fmla="*/ 36 w 351"/>
              <a:gd name="T63" fmla="*/ 267 h 590"/>
              <a:gd name="T64" fmla="*/ 36 w 351"/>
              <a:gd name="T65" fmla="*/ 255 h 590"/>
              <a:gd name="T66" fmla="*/ 41 w 351"/>
              <a:gd name="T67" fmla="*/ 243 h 590"/>
              <a:gd name="T68" fmla="*/ 41 w 351"/>
              <a:gd name="T69" fmla="*/ 255 h 590"/>
              <a:gd name="T70" fmla="*/ 54 w 351"/>
              <a:gd name="T71" fmla="*/ 261 h 590"/>
              <a:gd name="T72" fmla="*/ 48 w 351"/>
              <a:gd name="T73" fmla="*/ 243 h 590"/>
              <a:gd name="T74" fmla="*/ 48 w 351"/>
              <a:gd name="T75" fmla="*/ 231 h 590"/>
              <a:gd name="T76" fmla="*/ 60 w 351"/>
              <a:gd name="T77" fmla="*/ 231 h 590"/>
              <a:gd name="T78" fmla="*/ 85 w 351"/>
              <a:gd name="T79" fmla="*/ 243 h 590"/>
              <a:gd name="T80" fmla="*/ 77 w 351"/>
              <a:gd name="T81" fmla="*/ 237 h 590"/>
              <a:gd name="T82" fmla="*/ 71 w 351"/>
              <a:gd name="T83" fmla="*/ 231 h 590"/>
              <a:gd name="T84" fmla="*/ 54 w 351"/>
              <a:gd name="T85" fmla="*/ 231 h 590"/>
              <a:gd name="T86" fmla="*/ 41 w 351"/>
              <a:gd name="T87" fmla="*/ 225 h 590"/>
              <a:gd name="T88" fmla="*/ 41 w 351"/>
              <a:gd name="T89" fmla="*/ 237 h 590"/>
              <a:gd name="T90" fmla="*/ 30 w 351"/>
              <a:gd name="T91" fmla="*/ 231 h 590"/>
              <a:gd name="T92" fmla="*/ 24 w 351"/>
              <a:gd name="T93" fmla="*/ 219 h 590"/>
              <a:gd name="T94" fmla="*/ 30 w 351"/>
              <a:gd name="T95" fmla="*/ 213 h 590"/>
              <a:gd name="T96" fmla="*/ 24 w 351"/>
              <a:gd name="T97" fmla="*/ 207 h 590"/>
              <a:gd name="T98" fmla="*/ 18 w 351"/>
              <a:gd name="T99" fmla="*/ 188 h 590"/>
              <a:gd name="T100" fmla="*/ 6 w 351"/>
              <a:gd name="T101" fmla="*/ 164 h 590"/>
              <a:gd name="T102" fmla="*/ 11 w 351"/>
              <a:gd name="T103" fmla="*/ 134 h 590"/>
              <a:gd name="T104" fmla="*/ 11 w 351"/>
              <a:gd name="T105" fmla="*/ 116 h 590"/>
              <a:gd name="T106" fmla="*/ 0 w 351"/>
              <a:gd name="T107" fmla="*/ 91 h 590"/>
              <a:gd name="T108" fmla="*/ 6 w 351"/>
              <a:gd name="T109" fmla="*/ 73 h 590"/>
              <a:gd name="T110" fmla="*/ 18 w 351"/>
              <a:gd name="T111" fmla="*/ 61 h 590"/>
              <a:gd name="T112" fmla="*/ 24 w 351"/>
              <a:gd name="T113" fmla="*/ 49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1" h="590">
                <a:moveTo>
                  <a:pt x="30" y="31"/>
                </a:moveTo>
                <a:lnTo>
                  <a:pt x="30" y="24"/>
                </a:lnTo>
                <a:lnTo>
                  <a:pt x="30" y="24"/>
                </a:lnTo>
                <a:lnTo>
                  <a:pt x="30" y="18"/>
                </a:lnTo>
                <a:lnTo>
                  <a:pt x="30" y="12"/>
                </a:lnTo>
                <a:lnTo>
                  <a:pt x="30" y="12"/>
                </a:lnTo>
                <a:lnTo>
                  <a:pt x="30" y="6"/>
                </a:lnTo>
                <a:lnTo>
                  <a:pt x="30" y="0"/>
                </a:lnTo>
                <a:lnTo>
                  <a:pt x="36" y="0"/>
                </a:lnTo>
                <a:lnTo>
                  <a:pt x="121" y="24"/>
                </a:lnTo>
                <a:lnTo>
                  <a:pt x="193" y="43"/>
                </a:lnTo>
                <a:lnTo>
                  <a:pt x="162" y="164"/>
                </a:lnTo>
                <a:lnTo>
                  <a:pt x="158" y="201"/>
                </a:lnTo>
                <a:lnTo>
                  <a:pt x="284" y="389"/>
                </a:lnTo>
                <a:lnTo>
                  <a:pt x="332" y="468"/>
                </a:lnTo>
                <a:lnTo>
                  <a:pt x="332" y="468"/>
                </a:lnTo>
                <a:lnTo>
                  <a:pt x="332" y="474"/>
                </a:lnTo>
                <a:lnTo>
                  <a:pt x="339" y="480"/>
                </a:lnTo>
                <a:lnTo>
                  <a:pt x="339" y="486"/>
                </a:lnTo>
                <a:lnTo>
                  <a:pt x="339" y="486"/>
                </a:lnTo>
                <a:lnTo>
                  <a:pt x="345" y="492"/>
                </a:lnTo>
                <a:lnTo>
                  <a:pt x="339" y="498"/>
                </a:lnTo>
                <a:lnTo>
                  <a:pt x="351" y="504"/>
                </a:lnTo>
                <a:lnTo>
                  <a:pt x="351" y="504"/>
                </a:lnTo>
                <a:lnTo>
                  <a:pt x="345" y="510"/>
                </a:lnTo>
                <a:lnTo>
                  <a:pt x="339" y="516"/>
                </a:lnTo>
                <a:lnTo>
                  <a:pt x="332" y="522"/>
                </a:lnTo>
                <a:lnTo>
                  <a:pt x="332" y="522"/>
                </a:lnTo>
                <a:lnTo>
                  <a:pt x="326" y="529"/>
                </a:lnTo>
                <a:lnTo>
                  <a:pt x="326" y="535"/>
                </a:lnTo>
                <a:lnTo>
                  <a:pt x="326" y="541"/>
                </a:lnTo>
                <a:lnTo>
                  <a:pt x="326" y="541"/>
                </a:lnTo>
                <a:lnTo>
                  <a:pt x="320" y="554"/>
                </a:lnTo>
                <a:lnTo>
                  <a:pt x="314" y="554"/>
                </a:lnTo>
                <a:lnTo>
                  <a:pt x="314" y="559"/>
                </a:lnTo>
                <a:lnTo>
                  <a:pt x="314" y="559"/>
                </a:lnTo>
                <a:lnTo>
                  <a:pt x="314" y="565"/>
                </a:lnTo>
                <a:lnTo>
                  <a:pt x="314" y="565"/>
                </a:lnTo>
                <a:lnTo>
                  <a:pt x="314" y="571"/>
                </a:lnTo>
                <a:lnTo>
                  <a:pt x="320" y="571"/>
                </a:lnTo>
                <a:lnTo>
                  <a:pt x="320" y="571"/>
                </a:lnTo>
                <a:lnTo>
                  <a:pt x="320" y="577"/>
                </a:lnTo>
                <a:lnTo>
                  <a:pt x="320" y="583"/>
                </a:lnTo>
                <a:lnTo>
                  <a:pt x="320" y="583"/>
                </a:lnTo>
                <a:lnTo>
                  <a:pt x="314" y="590"/>
                </a:lnTo>
                <a:lnTo>
                  <a:pt x="314" y="590"/>
                </a:lnTo>
                <a:lnTo>
                  <a:pt x="314" y="590"/>
                </a:lnTo>
                <a:lnTo>
                  <a:pt x="308" y="590"/>
                </a:lnTo>
                <a:lnTo>
                  <a:pt x="308" y="590"/>
                </a:lnTo>
                <a:lnTo>
                  <a:pt x="199" y="577"/>
                </a:lnTo>
                <a:lnTo>
                  <a:pt x="199" y="577"/>
                </a:lnTo>
                <a:lnTo>
                  <a:pt x="199" y="571"/>
                </a:lnTo>
                <a:lnTo>
                  <a:pt x="199" y="565"/>
                </a:lnTo>
                <a:lnTo>
                  <a:pt x="199" y="571"/>
                </a:lnTo>
                <a:lnTo>
                  <a:pt x="199" y="565"/>
                </a:lnTo>
                <a:lnTo>
                  <a:pt x="199" y="565"/>
                </a:lnTo>
                <a:lnTo>
                  <a:pt x="193" y="571"/>
                </a:lnTo>
                <a:lnTo>
                  <a:pt x="193" y="565"/>
                </a:lnTo>
                <a:lnTo>
                  <a:pt x="199" y="559"/>
                </a:lnTo>
                <a:lnTo>
                  <a:pt x="199" y="554"/>
                </a:lnTo>
                <a:lnTo>
                  <a:pt x="199" y="541"/>
                </a:lnTo>
                <a:lnTo>
                  <a:pt x="193" y="535"/>
                </a:lnTo>
                <a:lnTo>
                  <a:pt x="193" y="529"/>
                </a:lnTo>
                <a:lnTo>
                  <a:pt x="182" y="516"/>
                </a:lnTo>
                <a:lnTo>
                  <a:pt x="175" y="510"/>
                </a:lnTo>
                <a:lnTo>
                  <a:pt x="175" y="510"/>
                </a:lnTo>
                <a:lnTo>
                  <a:pt x="168" y="504"/>
                </a:lnTo>
                <a:lnTo>
                  <a:pt x="168" y="498"/>
                </a:lnTo>
                <a:lnTo>
                  <a:pt x="162" y="498"/>
                </a:lnTo>
                <a:lnTo>
                  <a:pt x="162" y="504"/>
                </a:lnTo>
                <a:lnTo>
                  <a:pt x="158" y="498"/>
                </a:lnTo>
                <a:lnTo>
                  <a:pt x="158" y="498"/>
                </a:lnTo>
                <a:lnTo>
                  <a:pt x="158" y="492"/>
                </a:lnTo>
                <a:lnTo>
                  <a:pt x="158" y="492"/>
                </a:lnTo>
                <a:lnTo>
                  <a:pt x="158" y="480"/>
                </a:lnTo>
                <a:lnTo>
                  <a:pt x="158" y="480"/>
                </a:lnTo>
                <a:lnTo>
                  <a:pt x="138" y="480"/>
                </a:lnTo>
                <a:lnTo>
                  <a:pt x="132" y="474"/>
                </a:lnTo>
                <a:lnTo>
                  <a:pt x="127" y="468"/>
                </a:lnTo>
                <a:lnTo>
                  <a:pt x="127" y="462"/>
                </a:lnTo>
                <a:lnTo>
                  <a:pt x="121" y="456"/>
                </a:lnTo>
                <a:lnTo>
                  <a:pt x="121" y="456"/>
                </a:lnTo>
                <a:lnTo>
                  <a:pt x="115" y="450"/>
                </a:lnTo>
                <a:lnTo>
                  <a:pt x="108" y="450"/>
                </a:lnTo>
                <a:lnTo>
                  <a:pt x="102" y="450"/>
                </a:lnTo>
                <a:lnTo>
                  <a:pt x="97" y="444"/>
                </a:lnTo>
                <a:lnTo>
                  <a:pt x="97" y="444"/>
                </a:lnTo>
                <a:lnTo>
                  <a:pt x="91" y="444"/>
                </a:lnTo>
                <a:lnTo>
                  <a:pt x="77" y="444"/>
                </a:lnTo>
                <a:lnTo>
                  <a:pt x="77" y="437"/>
                </a:lnTo>
                <a:lnTo>
                  <a:pt x="71" y="431"/>
                </a:lnTo>
                <a:lnTo>
                  <a:pt x="71" y="431"/>
                </a:lnTo>
                <a:lnTo>
                  <a:pt x="71" y="431"/>
                </a:lnTo>
                <a:lnTo>
                  <a:pt x="71" y="425"/>
                </a:lnTo>
                <a:lnTo>
                  <a:pt x="71" y="419"/>
                </a:lnTo>
                <a:lnTo>
                  <a:pt x="77" y="419"/>
                </a:lnTo>
                <a:lnTo>
                  <a:pt x="77" y="413"/>
                </a:lnTo>
                <a:lnTo>
                  <a:pt x="77" y="407"/>
                </a:lnTo>
                <a:lnTo>
                  <a:pt x="77" y="401"/>
                </a:lnTo>
                <a:lnTo>
                  <a:pt x="77" y="401"/>
                </a:lnTo>
                <a:lnTo>
                  <a:pt x="71" y="401"/>
                </a:lnTo>
                <a:lnTo>
                  <a:pt x="71" y="395"/>
                </a:lnTo>
                <a:lnTo>
                  <a:pt x="71" y="389"/>
                </a:lnTo>
                <a:lnTo>
                  <a:pt x="71" y="389"/>
                </a:lnTo>
                <a:lnTo>
                  <a:pt x="71" y="383"/>
                </a:lnTo>
                <a:lnTo>
                  <a:pt x="66" y="377"/>
                </a:lnTo>
                <a:lnTo>
                  <a:pt x="66" y="371"/>
                </a:lnTo>
                <a:lnTo>
                  <a:pt x="60" y="365"/>
                </a:lnTo>
                <a:lnTo>
                  <a:pt x="60" y="365"/>
                </a:lnTo>
                <a:lnTo>
                  <a:pt x="60" y="358"/>
                </a:lnTo>
                <a:lnTo>
                  <a:pt x="54" y="352"/>
                </a:lnTo>
                <a:lnTo>
                  <a:pt x="54" y="346"/>
                </a:lnTo>
                <a:lnTo>
                  <a:pt x="54" y="346"/>
                </a:lnTo>
                <a:lnTo>
                  <a:pt x="48" y="334"/>
                </a:lnTo>
                <a:lnTo>
                  <a:pt x="41" y="328"/>
                </a:lnTo>
                <a:lnTo>
                  <a:pt x="41" y="328"/>
                </a:lnTo>
                <a:lnTo>
                  <a:pt x="41" y="316"/>
                </a:lnTo>
                <a:lnTo>
                  <a:pt x="41" y="310"/>
                </a:lnTo>
                <a:lnTo>
                  <a:pt x="48" y="310"/>
                </a:lnTo>
                <a:lnTo>
                  <a:pt x="54" y="304"/>
                </a:lnTo>
                <a:lnTo>
                  <a:pt x="54" y="304"/>
                </a:lnTo>
                <a:lnTo>
                  <a:pt x="54" y="298"/>
                </a:lnTo>
                <a:lnTo>
                  <a:pt x="54" y="292"/>
                </a:lnTo>
                <a:lnTo>
                  <a:pt x="41" y="292"/>
                </a:lnTo>
                <a:lnTo>
                  <a:pt x="41" y="286"/>
                </a:lnTo>
                <a:lnTo>
                  <a:pt x="36" y="280"/>
                </a:lnTo>
                <a:lnTo>
                  <a:pt x="36" y="273"/>
                </a:lnTo>
                <a:lnTo>
                  <a:pt x="36" y="267"/>
                </a:lnTo>
                <a:lnTo>
                  <a:pt x="36" y="267"/>
                </a:lnTo>
                <a:lnTo>
                  <a:pt x="36" y="267"/>
                </a:lnTo>
                <a:lnTo>
                  <a:pt x="36" y="255"/>
                </a:lnTo>
                <a:lnTo>
                  <a:pt x="36" y="255"/>
                </a:lnTo>
                <a:lnTo>
                  <a:pt x="36" y="249"/>
                </a:lnTo>
                <a:lnTo>
                  <a:pt x="36" y="243"/>
                </a:lnTo>
                <a:lnTo>
                  <a:pt x="36" y="243"/>
                </a:lnTo>
                <a:lnTo>
                  <a:pt x="41" y="243"/>
                </a:lnTo>
                <a:lnTo>
                  <a:pt x="41" y="243"/>
                </a:lnTo>
                <a:lnTo>
                  <a:pt x="41" y="243"/>
                </a:lnTo>
                <a:lnTo>
                  <a:pt x="41" y="249"/>
                </a:lnTo>
                <a:lnTo>
                  <a:pt x="41" y="255"/>
                </a:lnTo>
                <a:lnTo>
                  <a:pt x="41" y="255"/>
                </a:lnTo>
                <a:lnTo>
                  <a:pt x="48" y="261"/>
                </a:lnTo>
                <a:lnTo>
                  <a:pt x="48" y="261"/>
                </a:lnTo>
                <a:lnTo>
                  <a:pt x="54" y="261"/>
                </a:lnTo>
                <a:lnTo>
                  <a:pt x="48" y="261"/>
                </a:lnTo>
                <a:lnTo>
                  <a:pt x="48" y="255"/>
                </a:lnTo>
                <a:lnTo>
                  <a:pt x="48" y="249"/>
                </a:lnTo>
                <a:lnTo>
                  <a:pt x="48" y="243"/>
                </a:lnTo>
                <a:lnTo>
                  <a:pt x="48" y="243"/>
                </a:lnTo>
                <a:lnTo>
                  <a:pt x="48" y="237"/>
                </a:lnTo>
                <a:lnTo>
                  <a:pt x="41" y="237"/>
                </a:lnTo>
                <a:lnTo>
                  <a:pt x="48" y="231"/>
                </a:lnTo>
                <a:lnTo>
                  <a:pt x="48" y="231"/>
                </a:lnTo>
                <a:lnTo>
                  <a:pt x="54" y="231"/>
                </a:lnTo>
                <a:lnTo>
                  <a:pt x="54" y="231"/>
                </a:lnTo>
                <a:lnTo>
                  <a:pt x="60" y="231"/>
                </a:lnTo>
                <a:lnTo>
                  <a:pt x="71" y="237"/>
                </a:lnTo>
                <a:lnTo>
                  <a:pt x="77" y="237"/>
                </a:lnTo>
                <a:lnTo>
                  <a:pt x="85" y="243"/>
                </a:lnTo>
                <a:lnTo>
                  <a:pt x="85" y="243"/>
                </a:lnTo>
                <a:lnTo>
                  <a:pt x="85" y="237"/>
                </a:lnTo>
                <a:lnTo>
                  <a:pt x="77" y="237"/>
                </a:lnTo>
                <a:lnTo>
                  <a:pt x="77" y="231"/>
                </a:lnTo>
                <a:lnTo>
                  <a:pt x="77" y="237"/>
                </a:lnTo>
                <a:lnTo>
                  <a:pt x="71" y="237"/>
                </a:lnTo>
                <a:lnTo>
                  <a:pt x="77" y="231"/>
                </a:lnTo>
                <a:lnTo>
                  <a:pt x="77" y="231"/>
                </a:lnTo>
                <a:lnTo>
                  <a:pt x="71" y="231"/>
                </a:lnTo>
                <a:lnTo>
                  <a:pt x="66" y="231"/>
                </a:lnTo>
                <a:lnTo>
                  <a:pt x="66" y="231"/>
                </a:lnTo>
                <a:lnTo>
                  <a:pt x="60" y="231"/>
                </a:lnTo>
                <a:lnTo>
                  <a:pt x="54" y="231"/>
                </a:lnTo>
                <a:lnTo>
                  <a:pt x="54" y="231"/>
                </a:lnTo>
                <a:lnTo>
                  <a:pt x="48" y="225"/>
                </a:lnTo>
                <a:lnTo>
                  <a:pt x="48" y="225"/>
                </a:lnTo>
                <a:lnTo>
                  <a:pt x="41" y="225"/>
                </a:lnTo>
                <a:lnTo>
                  <a:pt x="41" y="225"/>
                </a:lnTo>
                <a:lnTo>
                  <a:pt x="41" y="231"/>
                </a:lnTo>
                <a:lnTo>
                  <a:pt x="41" y="231"/>
                </a:lnTo>
                <a:lnTo>
                  <a:pt x="41" y="237"/>
                </a:lnTo>
                <a:lnTo>
                  <a:pt x="36" y="237"/>
                </a:lnTo>
                <a:lnTo>
                  <a:pt x="36" y="237"/>
                </a:lnTo>
                <a:lnTo>
                  <a:pt x="36" y="231"/>
                </a:lnTo>
                <a:lnTo>
                  <a:pt x="30" y="231"/>
                </a:lnTo>
                <a:lnTo>
                  <a:pt x="30" y="225"/>
                </a:lnTo>
                <a:lnTo>
                  <a:pt x="24" y="225"/>
                </a:lnTo>
                <a:lnTo>
                  <a:pt x="24" y="225"/>
                </a:lnTo>
                <a:lnTo>
                  <a:pt x="24" y="219"/>
                </a:lnTo>
                <a:lnTo>
                  <a:pt x="24" y="219"/>
                </a:lnTo>
                <a:lnTo>
                  <a:pt x="24" y="213"/>
                </a:lnTo>
                <a:lnTo>
                  <a:pt x="30" y="219"/>
                </a:lnTo>
                <a:lnTo>
                  <a:pt x="30" y="213"/>
                </a:lnTo>
                <a:lnTo>
                  <a:pt x="24" y="207"/>
                </a:lnTo>
                <a:lnTo>
                  <a:pt x="24" y="207"/>
                </a:lnTo>
                <a:lnTo>
                  <a:pt x="24" y="207"/>
                </a:lnTo>
                <a:lnTo>
                  <a:pt x="24" y="207"/>
                </a:lnTo>
                <a:lnTo>
                  <a:pt x="24" y="201"/>
                </a:lnTo>
                <a:lnTo>
                  <a:pt x="24" y="195"/>
                </a:lnTo>
                <a:lnTo>
                  <a:pt x="18" y="195"/>
                </a:lnTo>
                <a:lnTo>
                  <a:pt x="18" y="188"/>
                </a:lnTo>
                <a:lnTo>
                  <a:pt x="11" y="182"/>
                </a:lnTo>
                <a:lnTo>
                  <a:pt x="6" y="170"/>
                </a:lnTo>
                <a:lnTo>
                  <a:pt x="6" y="164"/>
                </a:lnTo>
                <a:lnTo>
                  <a:pt x="6" y="164"/>
                </a:lnTo>
                <a:lnTo>
                  <a:pt x="11" y="158"/>
                </a:lnTo>
                <a:lnTo>
                  <a:pt x="6" y="146"/>
                </a:lnTo>
                <a:lnTo>
                  <a:pt x="11" y="134"/>
                </a:lnTo>
                <a:lnTo>
                  <a:pt x="11" y="134"/>
                </a:lnTo>
                <a:lnTo>
                  <a:pt x="11" y="128"/>
                </a:lnTo>
                <a:lnTo>
                  <a:pt x="11" y="128"/>
                </a:lnTo>
                <a:lnTo>
                  <a:pt x="11" y="122"/>
                </a:lnTo>
                <a:lnTo>
                  <a:pt x="11" y="116"/>
                </a:lnTo>
                <a:lnTo>
                  <a:pt x="11" y="109"/>
                </a:lnTo>
                <a:lnTo>
                  <a:pt x="6" y="103"/>
                </a:lnTo>
                <a:lnTo>
                  <a:pt x="6" y="103"/>
                </a:lnTo>
                <a:lnTo>
                  <a:pt x="0" y="91"/>
                </a:lnTo>
                <a:lnTo>
                  <a:pt x="0" y="85"/>
                </a:lnTo>
                <a:lnTo>
                  <a:pt x="0" y="79"/>
                </a:lnTo>
                <a:lnTo>
                  <a:pt x="6" y="73"/>
                </a:lnTo>
                <a:lnTo>
                  <a:pt x="6" y="73"/>
                </a:lnTo>
                <a:lnTo>
                  <a:pt x="11" y="67"/>
                </a:lnTo>
                <a:lnTo>
                  <a:pt x="11" y="67"/>
                </a:lnTo>
                <a:lnTo>
                  <a:pt x="18" y="61"/>
                </a:lnTo>
                <a:lnTo>
                  <a:pt x="18" y="61"/>
                </a:lnTo>
                <a:lnTo>
                  <a:pt x="18" y="61"/>
                </a:lnTo>
                <a:lnTo>
                  <a:pt x="18" y="55"/>
                </a:lnTo>
                <a:lnTo>
                  <a:pt x="24" y="49"/>
                </a:lnTo>
                <a:lnTo>
                  <a:pt x="24" y="49"/>
                </a:lnTo>
                <a:lnTo>
                  <a:pt x="30" y="31"/>
                </a:lnTo>
                <a:lnTo>
                  <a:pt x="30" y="31"/>
                </a:lnTo>
                <a:lnTo>
                  <a:pt x="30" y="31"/>
                </a:lnTo>
                <a:close/>
              </a:path>
            </a:pathLst>
          </a:custGeom>
          <a:noFill/>
          <a:ln w="9525"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50089EA-BD58-1448-803C-EC9AFC14FD8A}"/>
              </a:ext>
            </a:extLst>
          </p:cNvPr>
          <p:cNvSpPr txBox="1"/>
          <p:nvPr/>
        </p:nvSpPr>
        <p:spPr>
          <a:xfrm>
            <a:off x="8498300" y="6003030"/>
            <a:ext cx="2787943" cy="230832"/>
          </a:xfrm>
          <a:prstGeom prst="rect">
            <a:avLst/>
          </a:prstGeom>
          <a:noFill/>
        </p:spPr>
        <p:txBody>
          <a:bodyPr wrap="none" rtlCol="0" anchor="b">
            <a:spAutoFit/>
          </a:bodyPr>
          <a:lstStyle/>
          <a:p>
            <a:r>
              <a:rPr lang="en-US" sz="900" dirty="0">
                <a:latin typeface="Arial" panose="020B0604020202020204" pitchFamily="34" charset="0"/>
                <a:cs typeface="Arial" panose="020B0604020202020204" pitchFamily="34" charset="0"/>
              </a:rPr>
              <a:t>*Consolidated year-to-date loans as of 12/31/2022.</a:t>
            </a:r>
          </a:p>
        </p:txBody>
      </p:sp>
      <p:grpSp>
        <p:nvGrpSpPr>
          <p:cNvPr id="46" name="Group 4"/>
          <p:cNvGrpSpPr>
            <a:grpSpLocks noChangeAspect="1"/>
          </p:cNvGrpSpPr>
          <p:nvPr/>
        </p:nvGrpSpPr>
        <p:grpSpPr bwMode="auto">
          <a:xfrm>
            <a:off x="7413137" y="1586653"/>
            <a:ext cx="298450" cy="297970"/>
            <a:chOff x="1636" y="919"/>
            <a:chExt cx="2487" cy="2483"/>
          </a:xfrm>
          <a:solidFill>
            <a:schemeClr val="bg1"/>
          </a:solidFill>
        </p:grpSpPr>
        <p:sp>
          <p:nvSpPr>
            <p:cNvPr id="48" name="Freeform 5"/>
            <p:cNvSpPr>
              <a:spLocks noEditPoints="1"/>
            </p:cNvSpPr>
            <p:nvPr/>
          </p:nvSpPr>
          <p:spPr bwMode="auto">
            <a:xfrm>
              <a:off x="1760" y="919"/>
              <a:ext cx="747" cy="745"/>
            </a:xfrm>
            <a:custGeom>
              <a:avLst/>
              <a:gdLst>
                <a:gd name="T0" fmla="*/ 308 w 615"/>
                <a:gd name="T1" fmla="*/ 614 h 614"/>
                <a:gd name="T2" fmla="*/ 615 w 615"/>
                <a:gd name="T3" fmla="*/ 307 h 614"/>
                <a:gd name="T4" fmla="*/ 308 w 615"/>
                <a:gd name="T5" fmla="*/ 0 h 614"/>
                <a:gd name="T6" fmla="*/ 0 w 615"/>
                <a:gd name="T7" fmla="*/ 307 h 614"/>
                <a:gd name="T8" fmla="*/ 308 w 615"/>
                <a:gd name="T9" fmla="*/ 614 h 614"/>
                <a:gd name="T10" fmla="*/ 308 w 615"/>
                <a:gd name="T11" fmla="*/ 102 h 614"/>
                <a:gd name="T12" fmla="*/ 512 w 615"/>
                <a:gd name="T13" fmla="*/ 307 h 614"/>
                <a:gd name="T14" fmla="*/ 308 w 615"/>
                <a:gd name="T15" fmla="*/ 512 h 614"/>
                <a:gd name="T16" fmla="*/ 103 w 615"/>
                <a:gd name="T17" fmla="*/ 307 h 614"/>
                <a:gd name="T18" fmla="*/ 308 w 615"/>
                <a:gd name="T19" fmla="*/ 10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 h="614">
                  <a:moveTo>
                    <a:pt x="308" y="614"/>
                  </a:moveTo>
                  <a:cubicBezTo>
                    <a:pt x="477" y="614"/>
                    <a:pt x="615" y="477"/>
                    <a:pt x="615" y="307"/>
                  </a:cubicBezTo>
                  <a:cubicBezTo>
                    <a:pt x="615" y="138"/>
                    <a:pt x="477" y="0"/>
                    <a:pt x="308" y="0"/>
                  </a:cubicBezTo>
                  <a:cubicBezTo>
                    <a:pt x="138" y="0"/>
                    <a:pt x="0" y="138"/>
                    <a:pt x="0" y="307"/>
                  </a:cubicBezTo>
                  <a:cubicBezTo>
                    <a:pt x="0" y="477"/>
                    <a:pt x="138" y="614"/>
                    <a:pt x="308" y="614"/>
                  </a:cubicBezTo>
                  <a:close/>
                  <a:moveTo>
                    <a:pt x="308" y="102"/>
                  </a:moveTo>
                  <a:cubicBezTo>
                    <a:pt x="421" y="102"/>
                    <a:pt x="512" y="194"/>
                    <a:pt x="512" y="307"/>
                  </a:cubicBezTo>
                  <a:cubicBezTo>
                    <a:pt x="512" y="420"/>
                    <a:pt x="421" y="512"/>
                    <a:pt x="308" y="512"/>
                  </a:cubicBezTo>
                  <a:cubicBezTo>
                    <a:pt x="194" y="512"/>
                    <a:pt x="103" y="420"/>
                    <a:pt x="103" y="307"/>
                  </a:cubicBezTo>
                  <a:cubicBezTo>
                    <a:pt x="103" y="194"/>
                    <a:pt x="194" y="102"/>
                    <a:pt x="308" y="1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49" name="Freeform 6"/>
            <p:cNvSpPr>
              <a:spLocks/>
            </p:cNvSpPr>
            <p:nvPr/>
          </p:nvSpPr>
          <p:spPr bwMode="auto">
            <a:xfrm>
              <a:off x="1636" y="2099"/>
              <a:ext cx="684" cy="1303"/>
            </a:xfrm>
            <a:custGeom>
              <a:avLst/>
              <a:gdLst>
                <a:gd name="T0" fmla="*/ 410 w 563"/>
                <a:gd name="T1" fmla="*/ 563 h 1075"/>
                <a:gd name="T2" fmla="*/ 154 w 563"/>
                <a:gd name="T3" fmla="*/ 563 h 1075"/>
                <a:gd name="T4" fmla="*/ 102 w 563"/>
                <a:gd name="T5" fmla="*/ 512 h 1075"/>
                <a:gd name="T6" fmla="*/ 102 w 563"/>
                <a:gd name="T7" fmla="*/ 51 h 1075"/>
                <a:gd name="T8" fmla="*/ 51 w 563"/>
                <a:gd name="T9" fmla="*/ 0 h 1075"/>
                <a:gd name="T10" fmla="*/ 0 w 563"/>
                <a:gd name="T11" fmla="*/ 51 h 1075"/>
                <a:gd name="T12" fmla="*/ 0 w 563"/>
                <a:gd name="T13" fmla="*/ 512 h 1075"/>
                <a:gd name="T14" fmla="*/ 154 w 563"/>
                <a:gd name="T15" fmla="*/ 665 h 1075"/>
                <a:gd name="T16" fmla="*/ 205 w 563"/>
                <a:gd name="T17" fmla="*/ 665 h 1075"/>
                <a:gd name="T18" fmla="*/ 205 w 563"/>
                <a:gd name="T19" fmla="*/ 973 h 1075"/>
                <a:gd name="T20" fmla="*/ 154 w 563"/>
                <a:gd name="T21" fmla="*/ 973 h 1075"/>
                <a:gd name="T22" fmla="*/ 102 w 563"/>
                <a:gd name="T23" fmla="*/ 1024 h 1075"/>
                <a:gd name="T24" fmla="*/ 154 w 563"/>
                <a:gd name="T25" fmla="*/ 1075 h 1075"/>
                <a:gd name="T26" fmla="*/ 358 w 563"/>
                <a:gd name="T27" fmla="*/ 1075 h 1075"/>
                <a:gd name="T28" fmla="*/ 410 w 563"/>
                <a:gd name="T29" fmla="*/ 1024 h 1075"/>
                <a:gd name="T30" fmla="*/ 358 w 563"/>
                <a:gd name="T31" fmla="*/ 973 h 1075"/>
                <a:gd name="T32" fmla="*/ 307 w 563"/>
                <a:gd name="T33" fmla="*/ 973 h 1075"/>
                <a:gd name="T34" fmla="*/ 307 w 563"/>
                <a:gd name="T35" fmla="*/ 665 h 1075"/>
                <a:gd name="T36" fmla="*/ 410 w 563"/>
                <a:gd name="T37" fmla="*/ 665 h 1075"/>
                <a:gd name="T38" fmla="*/ 461 w 563"/>
                <a:gd name="T39" fmla="*/ 717 h 1075"/>
                <a:gd name="T40" fmla="*/ 512 w 563"/>
                <a:gd name="T41" fmla="*/ 768 h 1075"/>
                <a:gd name="T42" fmla="*/ 563 w 563"/>
                <a:gd name="T43" fmla="*/ 717 h 1075"/>
                <a:gd name="T44" fmla="*/ 410 w 563"/>
                <a:gd name="T45" fmla="*/ 563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3" h="1075">
                  <a:moveTo>
                    <a:pt x="410" y="563"/>
                  </a:moveTo>
                  <a:cubicBezTo>
                    <a:pt x="154" y="563"/>
                    <a:pt x="154" y="563"/>
                    <a:pt x="154" y="563"/>
                  </a:cubicBezTo>
                  <a:cubicBezTo>
                    <a:pt x="125" y="563"/>
                    <a:pt x="102" y="540"/>
                    <a:pt x="102" y="512"/>
                  </a:cubicBezTo>
                  <a:cubicBezTo>
                    <a:pt x="102" y="51"/>
                    <a:pt x="102" y="51"/>
                    <a:pt x="102" y="51"/>
                  </a:cubicBezTo>
                  <a:cubicBezTo>
                    <a:pt x="102" y="23"/>
                    <a:pt x="79" y="0"/>
                    <a:pt x="51" y="0"/>
                  </a:cubicBezTo>
                  <a:cubicBezTo>
                    <a:pt x="23" y="0"/>
                    <a:pt x="0" y="23"/>
                    <a:pt x="0" y="51"/>
                  </a:cubicBezTo>
                  <a:cubicBezTo>
                    <a:pt x="0" y="512"/>
                    <a:pt x="0" y="512"/>
                    <a:pt x="0" y="512"/>
                  </a:cubicBezTo>
                  <a:cubicBezTo>
                    <a:pt x="0" y="596"/>
                    <a:pt x="69" y="665"/>
                    <a:pt x="154" y="665"/>
                  </a:cubicBezTo>
                  <a:cubicBezTo>
                    <a:pt x="205" y="665"/>
                    <a:pt x="205" y="665"/>
                    <a:pt x="205" y="665"/>
                  </a:cubicBezTo>
                  <a:cubicBezTo>
                    <a:pt x="205" y="973"/>
                    <a:pt x="205" y="973"/>
                    <a:pt x="205" y="973"/>
                  </a:cubicBezTo>
                  <a:cubicBezTo>
                    <a:pt x="154" y="973"/>
                    <a:pt x="154" y="973"/>
                    <a:pt x="154" y="973"/>
                  </a:cubicBezTo>
                  <a:cubicBezTo>
                    <a:pt x="125" y="973"/>
                    <a:pt x="102" y="996"/>
                    <a:pt x="102" y="1024"/>
                  </a:cubicBezTo>
                  <a:cubicBezTo>
                    <a:pt x="102" y="1052"/>
                    <a:pt x="125" y="1075"/>
                    <a:pt x="154" y="1075"/>
                  </a:cubicBezTo>
                  <a:cubicBezTo>
                    <a:pt x="358" y="1075"/>
                    <a:pt x="358" y="1075"/>
                    <a:pt x="358" y="1075"/>
                  </a:cubicBezTo>
                  <a:cubicBezTo>
                    <a:pt x="387" y="1075"/>
                    <a:pt x="410" y="1052"/>
                    <a:pt x="410" y="1024"/>
                  </a:cubicBezTo>
                  <a:cubicBezTo>
                    <a:pt x="410" y="996"/>
                    <a:pt x="387" y="973"/>
                    <a:pt x="358" y="973"/>
                  </a:cubicBezTo>
                  <a:cubicBezTo>
                    <a:pt x="307" y="973"/>
                    <a:pt x="307" y="973"/>
                    <a:pt x="307" y="973"/>
                  </a:cubicBezTo>
                  <a:cubicBezTo>
                    <a:pt x="307" y="665"/>
                    <a:pt x="307" y="665"/>
                    <a:pt x="307" y="665"/>
                  </a:cubicBezTo>
                  <a:cubicBezTo>
                    <a:pt x="410" y="665"/>
                    <a:pt x="410" y="665"/>
                    <a:pt x="410" y="665"/>
                  </a:cubicBezTo>
                  <a:cubicBezTo>
                    <a:pt x="451" y="665"/>
                    <a:pt x="460" y="693"/>
                    <a:pt x="461" y="717"/>
                  </a:cubicBezTo>
                  <a:cubicBezTo>
                    <a:pt x="461" y="745"/>
                    <a:pt x="484" y="768"/>
                    <a:pt x="512" y="768"/>
                  </a:cubicBezTo>
                  <a:cubicBezTo>
                    <a:pt x="540" y="768"/>
                    <a:pt x="563" y="745"/>
                    <a:pt x="563" y="717"/>
                  </a:cubicBezTo>
                  <a:cubicBezTo>
                    <a:pt x="563" y="655"/>
                    <a:pt x="522" y="563"/>
                    <a:pt x="410" y="5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50" name="Freeform 7"/>
            <p:cNvSpPr>
              <a:spLocks noEditPoints="1"/>
            </p:cNvSpPr>
            <p:nvPr/>
          </p:nvSpPr>
          <p:spPr bwMode="auto">
            <a:xfrm>
              <a:off x="3252" y="919"/>
              <a:ext cx="747" cy="745"/>
            </a:xfrm>
            <a:custGeom>
              <a:avLst/>
              <a:gdLst>
                <a:gd name="T0" fmla="*/ 307 w 615"/>
                <a:gd name="T1" fmla="*/ 614 h 614"/>
                <a:gd name="T2" fmla="*/ 615 w 615"/>
                <a:gd name="T3" fmla="*/ 307 h 614"/>
                <a:gd name="T4" fmla="*/ 307 w 615"/>
                <a:gd name="T5" fmla="*/ 0 h 614"/>
                <a:gd name="T6" fmla="*/ 0 w 615"/>
                <a:gd name="T7" fmla="*/ 307 h 614"/>
                <a:gd name="T8" fmla="*/ 307 w 615"/>
                <a:gd name="T9" fmla="*/ 614 h 614"/>
                <a:gd name="T10" fmla="*/ 307 w 615"/>
                <a:gd name="T11" fmla="*/ 102 h 614"/>
                <a:gd name="T12" fmla="*/ 512 w 615"/>
                <a:gd name="T13" fmla="*/ 307 h 614"/>
                <a:gd name="T14" fmla="*/ 307 w 615"/>
                <a:gd name="T15" fmla="*/ 512 h 614"/>
                <a:gd name="T16" fmla="*/ 103 w 615"/>
                <a:gd name="T17" fmla="*/ 307 h 614"/>
                <a:gd name="T18" fmla="*/ 307 w 615"/>
                <a:gd name="T19" fmla="*/ 102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5" h="614">
                  <a:moveTo>
                    <a:pt x="307" y="614"/>
                  </a:moveTo>
                  <a:cubicBezTo>
                    <a:pt x="477" y="614"/>
                    <a:pt x="615" y="477"/>
                    <a:pt x="615" y="307"/>
                  </a:cubicBezTo>
                  <a:cubicBezTo>
                    <a:pt x="615" y="138"/>
                    <a:pt x="477" y="0"/>
                    <a:pt x="307" y="0"/>
                  </a:cubicBezTo>
                  <a:cubicBezTo>
                    <a:pt x="138" y="0"/>
                    <a:pt x="0" y="138"/>
                    <a:pt x="0" y="307"/>
                  </a:cubicBezTo>
                  <a:cubicBezTo>
                    <a:pt x="0" y="477"/>
                    <a:pt x="138" y="614"/>
                    <a:pt x="307" y="614"/>
                  </a:cubicBezTo>
                  <a:close/>
                  <a:moveTo>
                    <a:pt x="307" y="102"/>
                  </a:moveTo>
                  <a:cubicBezTo>
                    <a:pt x="421" y="102"/>
                    <a:pt x="512" y="194"/>
                    <a:pt x="512" y="307"/>
                  </a:cubicBezTo>
                  <a:cubicBezTo>
                    <a:pt x="512" y="420"/>
                    <a:pt x="421" y="512"/>
                    <a:pt x="307" y="512"/>
                  </a:cubicBezTo>
                  <a:cubicBezTo>
                    <a:pt x="194" y="512"/>
                    <a:pt x="103" y="420"/>
                    <a:pt x="103" y="307"/>
                  </a:cubicBezTo>
                  <a:cubicBezTo>
                    <a:pt x="103" y="194"/>
                    <a:pt x="194" y="102"/>
                    <a:pt x="307" y="10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51" name="Freeform 8"/>
            <p:cNvSpPr>
              <a:spLocks/>
            </p:cNvSpPr>
            <p:nvPr/>
          </p:nvSpPr>
          <p:spPr bwMode="auto">
            <a:xfrm>
              <a:off x="3439" y="2099"/>
              <a:ext cx="684" cy="1303"/>
            </a:xfrm>
            <a:custGeom>
              <a:avLst/>
              <a:gdLst>
                <a:gd name="T0" fmla="*/ 512 w 563"/>
                <a:gd name="T1" fmla="*/ 0 h 1075"/>
                <a:gd name="T2" fmla="*/ 461 w 563"/>
                <a:gd name="T3" fmla="*/ 51 h 1075"/>
                <a:gd name="T4" fmla="*/ 461 w 563"/>
                <a:gd name="T5" fmla="*/ 512 h 1075"/>
                <a:gd name="T6" fmla="*/ 409 w 563"/>
                <a:gd name="T7" fmla="*/ 563 h 1075"/>
                <a:gd name="T8" fmla="*/ 153 w 563"/>
                <a:gd name="T9" fmla="*/ 563 h 1075"/>
                <a:gd name="T10" fmla="*/ 0 w 563"/>
                <a:gd name="T11" fmla="*/ 717 h 1075"/>
                <a:gd name="T12" fmla="*/ 51 w 563"/>
                <a:gd name="T13" fmla="*/ 768 h 1075"/>
                <a:gd name="T14" fmla="*/ 102 w 563"/>
                <a:gd name="T15" fmla="*/ 717 h 1075"/>
                <a:gd name="T16" fmla="*/ 153 w 563"/>
                <a:gd name="T17" fmla="*/ 665 h 1075"/>
                <a:gd name="T18" fmla="*/ 256 w 563"/>
                <a:gd name="T19" fmla="*/ 665 h 1075"/>
                <a:gd name="T20" fmla="*/ 256 w 563"/>
                <a:gd name="T21" fmla="*/ 973 h 1075"/>
                <a:gd name="T22" fmla="*/ 205 w 563"/>
                <a:gd name="T23" fmla="*/ 973 h 1075"/>
                <a:gd name="T24" fmla="*/ 153 w 563"/>
                <a:gd name="T25" fmla="*/ 1024 h 1075"/>
                <a:gd name="T26" fmla="*/ 205 w 563"/>
                <a:gd name="T27" fmla="*/ 1075 h 1075"/>
                <a:gd name="T28" fmla="*/ 409 w 563"/>
                <a:gd name="T29" fmla="*/ 1075 h 1075"/>
                <a:gd name="T30" fmla="*/ 461 w 563"/>
                <a:gd name="T31" fmla="*/ 1024 h 1075"/>
                <a:gd name="T32" fmla="*/ 409 w 563"/>
                <a:gd name="T33" fmla="*/ 973 h 1075"/>
                <a:gd name="T34" fmla="*/ 358 w 563"/>
                <a:gd name="T35" fmla="*/ 973 h 1075"/>
                <a:gd name="T36" fmla="*/ 358 w 563"/>
                <a:gd name="T37" fmla="*/ 665 h 1075"/>
                <a:gd name="T38" fmla="*/ 409 w 563"/>
                <a:gd name="T39" fmla="*/ 665 h 1075"/>
                <a:gd name="T40" fmla="*/ 563 w 563"/>
                <a:gd name="T41" fmla="*/ 512 h 1075"/>
                <a:gd name="T42" fmla="*/ 563 w 563"/>
                <a:gd name="T43" fmla="*/ 51 h 1075"/>
                <a:gd name="T44" fmla="*/ 512 w 563"/>
                <a:gd name="T45" fmla="*/ 0 h 1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3" h="1075">
                  <a:moveTo>
                    <a:pt x="512" y="0"/>
                  </a:moveTo>
                  <a:cubicBezTo>
                    <a:pt x="484" y="0"/>
                    <a:pt x="461" y="23"/>
                    <a:pt x="461" y="51"/>
                  </a:cubicBezTo>
                  <a:cubicBezTo>
                    <a:pt x="461" y="512"/>
                    <a:pt x="461" y="512"/>
                    <a:pt x="461" y="512"/>
                  </a:cubicBezTo>
                  <a:cubicBezTo>
                    <a:pt x="461" y="540"/>
                    <a:pt x="438" y="563"/>
                    <a:pt x="409" y="563"/>
                  </a:cubicBezTo>
                  <a:cubicBezTo>
                    <a:pt x="153" y="563"/>
                    <a:pt x="153" y="563"/>
                    <a:pt x="153" y="563"/>
                  </a:cubicBezTo>
                  <a:cubicBezTo>
                    <a:pt x="41" y="563"/>
                    <a:pt x="0" y="655"/>
                    <a:pt x="0" y="717"/>
                  </a:cubicBezTo>
                  <a:cubicBezTo>
                    <a:pt x="0" y="745"/>
                    <a:pt x="23" y="768"/>
                    <a:pt x="51" y="768"/>
                  </a:cubicBezTo>
                  <a:cubicBezTo>
                    <a:pt x="79" y="768"/>
                    <a:pt x="102" y="745"/>
                    <a:pt x="102" y="717"/>
                  </a:cubicBezTo>
                  <a:cubicBezTo>
                    <a:pt x="103" y="693"/>
                    <a:pt x="112" y="665"/>
                    <a:pt x="153" y="665"/>
                  </a:cubicBezTo>
                  <a:cubicBezTo>
                    <a:pt x="256" y="665"/>
                    <a:pt x="256" y="665"/>
                    <a:pt x="256" y="665"/>
                  </a:cubicBezTo>
                  <a:cubicBezTo>
                    <a:pt x="256" y="973"/>
                    <a:pt x="256" y="973"/>
                    <a:pt x="256" y="973"/>
                  </a:cubicBezTo>
                  <a:cubicBezTo>
                    <a:pt x="205" y="973"/>
                    <a:pt x="205" y="973"/>
                    <a:pt x="205" y="973"/>
                  </a:cubicBezTo>
                  <a:cubicBezTo>
                    <a:pt x="176" y="973"/>
                    <a:pt x="153" y="996"/>
                    <a:pt x="153" y="1024"/>
                  </a:cubicBezTo>
                  <a:cubicBezTo>
                    <a:pt x="153" y="1052"/>
                    <a:pt x="176" y="1075"/>
                    <a:pt x="205" y="1075"/>
                  </a:cubicBezTo>
                  <a:cubicBezTo>
                    <a:pt x="409" y="1075"/>
                    <a:pt x="409" y="1075"/>
                    <a:pt x="409" y="1075"/>
                  </a:cubicBezTo>
                  <a:cubicBezTo>
                    <a:pt x="438" y="1075"/>
                    <a:pt x="461" y="1052"/>
                    <a:pt x="461" y="1024"/>
                  </a:cubicBezTo>
                  <a:cubicBezTo>
                    <a:pt x="461" y="996"/>
                    <a:pt x="438" y="973"/>
                    <a:pt x="409" y="973"/>
                  </a:cubicBezTo>
                  <a:cubicBezTo>
                    <a:pt x="358" y="973"/>
                    <a:pt x="358" y="973"/>
                    <a:pt x="358" y="973"/>
                  </a:cubicBezTo>
                  <a:cubicBezTo>
                    <a:pt x="358" y="665"/>
                    <a:pt x="358" y="665"/>
                    <a:pt x="358" y="665"/>
                  </a:cubicBezTo>
                  <a:cubicBezTo>
                    <a:pt x="409" y="665"/>
                    <a:pt x="409" y="665"/>
                    <a:pt x="409" y="665"/>
                  </a:cubicBezTo>
                  <a:cubicBezTo>
                    <a:pt x="494" y="665"/>
                    <a:pt x="563" y="596"/>
                    <a:pt x="563" y="512"/>
                  </a:cubicBezTo>
                  <a:cubicBezTo>
                    <a:pt x="563" y="51"/>
                    <a:pt x="563" y="51"/>
                    <a:pt x="563" y="51"/>
                  </a:cubicBezTo>
                  <a:cubicBezTo>
                    <a:pt x="563" y="23"/>
                    <a:pt x="540" y="0"/>
                    <a:pt x="51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sp>
          <p:nvSpPr>
            <p:cNvPr id="52" name="Freeform 9"/>
            <p:cNvSpPr>
              <a:spLocks noEditPoints="1"/>
            </p:cNvSpPr>
            <p:nvPr/>
          </p:nvSpPr>
          <p:spPr bwMode="auto">
            <a:xfrm>
              <a:off x="1885" y="1788"/>
              <a:ext cx="1989" cy="1614"/>
            </a:xfrm>
            <a:custGeom>
              <a:avLst/>
              <a:gdLst>
                <a:gd name="T0" fmla="*/ 1638 w 1638"/>
                <a:gd name="T1" fmla="*/ 614 h 1331"/>
                <a:gd name="T2" fmla="*/ 1638 w 1638"/>
                <a:gd name="T3" fmla="*/ 205 h 1331"/>
                <a:gd name="T4" fmla="*/ 1433 w 1638"/>
                <a:gd name="T5" fmla="*/ 0 h 1331"/>
                <a:gd name="T6" fmla="*/ 1229 w 1638"/>
                <a:gd name="T7" fmla="*/ 205 h 1331"/>
                <a:gd name="T8" fmla="*/ 1229 w 1638"/>
                <a:gd name="T9" fmla="*/ 438 h 1331"/>
                <a:gd name="T10" fmla="*/ 1075 w 1638"/>
                <a:gd name="T11" fmla="*/ 489 h 1331"/>
                <a:gd name="T12" fmla="*/ 1075 w 1638"/>
                <a:gd name="T13" fmla="*/ 409 h 1331"/>
                <a:gd name="T14" fmla="*/ 1126 w 1638"/>
                <a:gd name="T15" fmla="*/ 409 h 1331"/>
                <a:gd name="T16" fmla="*/ 1177 w 1638"/>
                <a:gd name="T17" fmla="*/ 358 h 1331"/>
                <a:gd name="T18" fmla="*/ 1126 w 1638"/>
                <a:gd name="T19" fmla="*/ 307 h 1331"/>
                <a:gd name="T20" fmla="*/ 512 w 1638"/>
                <a:gd name="T21" fmla="*/ 307 h 1331"/>
                <a:gd name="T22" fmla="*/ 461 w 1638"/>
                <a:gd name="T23" fmla="*/ 358 h 1331"/>
                <a:gd name="T24" fmla="*/ 512 w 1638"/>
                <a:gd name="T25" fmla="*/ 409 h 1331"/>
                <a:gd name="T26" fmla="*/ 563 w 1638"/>
                <a:gd name="T27" fmla="*/ 409 h 1331"/>
                <a:gd name="T28" fmla="*/ 563 w 1638"/>
                <a:gd name="T29" fmla="*/ 489 h 1331"/>
                <a:gd name="T30" fmla="*/ 409 w 1638"/>
                <a:gd name="T31" fmla="*/ 438 h 1331"/>
                <a:gd name="T32" fmla="*/ 409 w 1638"/>
                <a:gd name="T33" fmla="*/ 205 h 1331"/>
                <a:gd name="T34" fmla="*/ 205 w 1638"/>
                <a:gd name="T35" fmla="*/ 0 h 1331"/>
                <a:gd name="T36" fmla="*/ 0 w 1638"/>
                <a:gd name="T37" fmla="*/ 205 h 1331"/>
                <a:gd name="T38" fmla="*/ 0 w 1638"/>
                <a:gd name="T39" fmla="*/ 614 h 1331"/>
                <a:gd name="T40" fmla="*/ 77 w 1638"/>
                <a:gd name="T41" fmla="*/ 714 h 1331"/>
                <a:gd name="T42" fmla="*/ 424 w 1638"/>
                <a:gd name="T43" fmla="*/ 800 h 1331"/>
                <a:gd name="T44" fmla="*/ 514 w 1638"/>
                <a:gd name="T45" fmla="*/ 1249 h 1331"/>
                <a:gd name="T46" fmla="*/ 614 w 1638"/>
                <a:gd name="T47" fmla="*/ 1331 h 1331"/>
                <a:gd name="T48" fmla="*/ 1024 w 1638"/>
                <a:gd name="T49" fmla="*/ 1331 h 1331"/>
                <a:gd name="T50" fmla="*/ 1124 w 1638"/>
                <a:gd name="T51" fmla="*/ 1249 h 1331"/>
                <a:gd name="T52" fmla="*/ 1214 w 1638"/>
                <a:gd name="T53" fmla="*/ 800 h 1331"/>
                <a:gd name="T54" fmla="*/ 1561 w 1638"/>
                <a:gd name="T55" fmla="*/ 714 h 1331"/>
                <a:gd name="T56" fmla="*/ 1638 w 1638"/>
                <a:gd name="T57" fmla="*/ 614 h 1331"/>
                <a:gd name="T58" fmla="*/ 512 w 1638"/>
                <a:gd name="T59" fmla="*/ 717 h 1331"/>
                <a:gd name="T60" fmla="*/ 102 w 1638"/>
                <a:gd name="T61" fmla="*/ 614 h 1331"/>
                <a:gd name="T62" fmla="*/ 102 w 1638"/>
                <a:gd name="T63" fmla="*/ 205 h 1331"/>
                <a:gd name="T64" fmla="*/ 205 w 1638"/>
                <a:gd name="T65" fmla="*/ 102 h 1331"/>
                <a:gd name="T66" fmla="*/ 307 w 1638"/>
                <a:gd name="T67" fmla="*/ 205 h 1331"/>
                <a:gd name="T68" fmla="*/ 307 w 1638"/>
                <a:gd name="T69" fmla="*/ 512 h 1331"/>
                <a:gd name="T70" fmla="*/ 563 w 1638"/>
                <a:gd name="T71" fmla="*/ 597 h 1331"/>
                <a:gd name="T72" fmla="*/ 563 w 1638"/>
                <a:gd name="T73" fmla="*/ 973 h 1331"/>
                <a:gd name="T74" fmla="*/ 512 w 1638"/>
                <a:gd name="T75" fmla="*/ 717 h 1331"/>
                <a:gd name="T76" fmla="*/ 665 w 1638"/>
                <a:gd name="T77" fmla="*/ 1229 h 1331"/>
                <a:gd name="T78" fmla="*/ 665 w 1638"/>
                <a:gd name="T79" fmla="*/ 921 h 1331"/>
                <a:gd name="T80" fmla="*/ 665 w 1638"/>
                <a:gd name="T81" fmla="*/ 526 h 1331"/>
                <a:gd name="T82" fmla="*/ 665 w 1638"/>
                <a:gd name="T83" fmla="*/ 409 h 1331"/>
                <a:gd name="T84" fmla="*/ 973 w 1638"/>
                <a:gd name="T85" fmla="*/ 409 h 1331"/>
                <a:gd name="T86" fmla="*/ 973 w 1638"/>
                <a:gd name="T87" fmla="*/ 526 h 1331"/>
                <a:gd name="T88" fmla="*/ 973 w 1638"/>
                <a:gd name="T89" fmla="*/ 921 h 1331"/>
                <a:gd name="T90" fmla="*/ 973 w 1638"/>
                <a:gd name="T91" fmla="*/ 1229 h 1331"/>
                <a:gd name="T92" fmla="*/ 665 w 1638"/>
                <a:gd name="T93" fmla="*/ 1229 h 1331"/>
                <a:gd name="T94" fmla="*/ 1536 w 1638"/>
                <a:gd name="T95" fmla="*/ 614 h 1331"/>
                <a:gd name="T96" fmla="*/ 1126 w 1638"/>
                <a:gd name="T97" fmla="*/ 717 h 1331"/>
                <a:gd name="T98" fmla="*/ 1075 w 1638"/>
                <a:gd name="T99" fmla="*/ 973 h 1331"/>
                <a:gd name="T100" fmla="*/ 1075 w 1638"/>
                <a:gd name="T101" fmla="*/ 597 h 1331"/>
                <a:gd name="T102" fmla="*/ 1331 w 1638"/>
                <a:gd name="T103" fmla="*/ 512 h 1331"/>
                <a:gd name="T104" fmla="*/ 1331 w 1638"/>
                <a:gd name="T105" fmla="*/ 205 h 1331"/>
                <a:gd name="T106" fmla="*/ 1433 w 1638"/>
                <a:gd name="T107" fmla="*/ 102 h 1331"/>
                <a:gd name="T108" fmla="*/ 1536 w 1638"/>
                <a:gd name="T109" fmla="*/ 205 h 1331"/>
                <a:gd name="T110" fmla="*/ 1536 w 1638"/>
                <a:gd name="T111" fmla="*/ 614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38" h="1331">
                  <a:moveTo>
                    <a:pt x="1638" y="614"/>
                  </a:moveTo>
                  <a:cubicBezTo>
                    <a:pt x="1638" y="205"/>
                    <a:pt x="1638" y="205"/>
                    <a:pt x="1638" y="205"/>
                  </a:cubicBezTo>
                  <a:cubicBezTo>
                    <a:pt x="1638" y="92"/>
                    <a:pt x="1546" y="0"/>
                    <a:pt x="1433" y="0"/>
                  </a:cubicBezTo>
                  <a:cubicBezTo>
                    <a:pt x="1320" y="0"/>
                    <a:pt x="1229" y="92"/>
                    <a:pt x="1229" y="205"/>
                  </a:cubicBezTo>
                  <a:cubicBezTo>
                    <a:pt x="1229" y="438"/>
                    <a:pt x="1229" y="438"/>
                    <a:pt x="1229" y="438"/>
                  </a:cubicBezTo>
                  <a:cubicBezTo>
                    <a:pt x="1075" y="489"/>
                    <a:pt x="1075" y="489"/>
                    <a:pt x="1075" y="489"/>
                  </a:cubicBezTo>
                  <a:cubicBezTo>
                    <a:pt x="1075" y="409"/>
                    <a:pt x="1075" y="409"/>
                    <a:pt x="1075" y="409"/>
                  </a:cubicBezTo>
                  <a:cubicBezTo>
                    <a:pt x="1126" y="409"/>
                    <a:pt x="1126" y="409"/>
                    <a:pt x="1126" y="409"/>
                  </a:cubicBezTo>
                  <a:cubicBezTo>
                    <a:pt x="1154" y="409"/>
                    <a:pt x="1177" y="386"/>
                    <a:pt x="1177" y="358"/>
                  </a:cubicBezTo>
                  <a:cubicBezTo>
                    <a:pt x="1177" y="330"/>
                    <a:pt x="1154" y="307"/>
                    <a:pt x="1126" y="307"/>
                  </a:cubicBezTo>
                  <a:cubicBezTo>
                    <a:pt x="512" y="307"/>
                    <a:pt x="512" y="307"/>
                    <a:pt x="512" y="307"/>
                  </a:cubicBezTo>
                  <a:cubicBezTo>
                    <a:pt x="484" y="307"/>
                    <a:pt x="461" y="330"/>
                    <a:pt x="461" y="358"/>
                  </a:cubicBezTo>
                  <a:cubicBezTo>
                    <a:pt x="461" y="386"/>
                    <a:pt x="484" y="409"/>
                    <a:pt x="512" y="409"/>
                  </a:cubicBezTo>
                  <a:cubicBezTo>
                    <a:pt x="563" y="409"/>
                    <a:pt x="563" y="409"/>
                    <a:pt x="563" y="409"/>
                  </a:cubicBezTo>
                  <a:cubicBezTo>
                    <a:pt x="563" y="489"/>
                    <a:pt x="563" y="489"/>
                    <a:pt x="563" y="489"/>
                  </a:cubicBezTo>
                  <a:cubicBezTo>
                    <a:pt x="409" y="438"/>
                    <a:pt x="409" y="438"/>
                    <a:pt x="409" y="438"/>
                  </a:cubicBezTo>
                  <a:cubicBezTo>
                    <a:pt x="409" y="205"/>
                    <a:pt x="409" y="205"/>
                    <a:pt x="409" y="205"/>
                  </a:cubicBezTo>
                  <a:cubicBezTo>
                    <a:pt x="409" y="92"/>
                    <a:pt x="318" y="0"/>
                    <a:pt x="205" y="0"/>
                  </a:cubicBezTo>
                  <a:cubicBezTo>
                    <a:pt x="92" y="0"/>
                    <a:pt x="0" y="92"/>
                    <a:pt x="0" y="205"/>
                  </a:cubicBezTo>
                  <a:cubicBezTo>
                    <a:pt x="0" y="614"/>
                    <a:pt x="0" y="614"/>
                    <a:pt x="0" y="614"/>
                  </a:cubicBezTo>
                  <a:cubicBezTo>
                    <a:pt x="0" y="661"/>
                    <a:pt x="32" y="702"/>
                    <a:pt x="77" y="714"/>
                  </a:cubicBezTo>
                  <a:cubicBezTo>
                    <a:pt x="424" y="800"/>
                    <a:pt x="424" y="800"/>
                    <a:pt x="424" y="800"/>
                  </a:cubicBezTo>
                  <a:cubicBezTo>
                    <a:pt x="514" y="1249"/>
                    <a:pt x="514" y="1249"/>
                    <a:pt x="514" y="1249"/>
                  </a:cubicBezTo>
                  <a:cubicBezTo>
                    <a:pt x="523" y="1297"/>
                    <a:pt x="565" y="1331"/>
                    <a:pt x="614" y="1331"/>
                  </a:cubicBezTo>
                  <a:cubicBezTo>
                    <a:pt x="1024" y="1331"/>
                    <a:pt x="1024" y="1331"/>
                    <a:pt x="1024" y="1331"/>
                  </a:cubicBezTo>
                  <a:cubicBezTo>
                    <a:pt x="1073" y="1331"/>
                    <a:pt x="1115" y="1297"/>
                    <a:pt x="1124" y="1249"/>
                  </a:cubicBezTo>
                  <a:cubicBezTo>
                    <a:pt x="1214" y="800"/>
                    <a:pt x="1214" y="800"/>
                    <a:pt x="1214" y="800"/>
                  </a:cubicBezTo>
                  <a:cubicBezTo>
                    <a:pt x="1561" y="714"/>
                    <a:pt x="1561" y="714"/>
                    <a:pt x="1561" y="714"/>
                  </a:cubicBezTo>
                  <a:cubicBezTo>
                    <a:pt x="1606" y="702"/>
                    <a:pt x="1638" y="661"/>
                    <a:pt x="1638" y="614"/>
                  </a:cubicBezTo>
                  <a:close/>
                  <a:moveTo>
                    <a:pt x="512" y="717"/>
                  </a:moveTo>
                  <a:cubicBezTo>
                    <a:pt x="102" y="614"/>
                    <a:pt x="102" y="614"/>
                    <a:pt x="102" y="614"/>
                  </a:cubicBezTo>
                  <a:cubicBezTo>
                    <a:pt x="102" y="205"/>
                    <a:pt x="102" y="205"/>
                    <a:pt x="102" y="205"/>
                  </a:cubicBezTo>
                  <a:cubicBezTo>
                    <a:pt x="102" y="148"/>
                    <a:pt x="148" y="102"/>
                    <a:pt x="205" y="102"/>
                  </a:cubicBezTo>
                  <a:cubicBezTo>
                    <a:pt x="261" y="102"/>
                    <a:pt x="307" y="148"/>
                    <a:pt x="307" y="205"/>
                  </a:cubicBezTo>
                  <a:cubicBezTo>
                    <a:pt x="307" y="512"/>
                    <a:pt x="307" y="512"/>
                    <a:pt x="307" y="512"/>
                  </a:cubicBezTo>
                  <a:cubicBezTo>
                    <a:pt x="563" y="597"/>
                    <a:pt x="563" y="597"/>
                    <a:pt x="563" y="597"/>
                  </a:cubicBezTo>
                  <a:cubicBezTo>
                    <a:pt x="563" y="973"/>
                    <a:pt x="563" y="973"/>
                    <a:pt x="563" y="973"/>
                  </a:cubicBezTo>
                  <a:lnTo>
                    <a:pt x="512" y="717"/>
                  </a:lnTo>
                  <a:close/>
                  <a:moveTo>
                    <a:pt x="665" y="1229"/>
                  </a:moveTo>
                  <a:cubicBezTo>
                    <a:pt x="665" y="921"/>
                    <a:pt x="665" y="921"/>
                    <a:pt x="665" y="921"/>
                  </a:cubicBezTo>
                  <a:cubicBezTo>
                    <a:pt x="665" y="526"/>
                    <a:pt x="665" y="526"/>
                    <a:pt x="665" y="526"/>
                  </a:cubicBezTo>
                  <a:cubicBezTo>
                    <a:pt x="665" y="409"/>
                    <a:pt x="665" y="409"/>
                    <a:pt x="665" y="409"/>
                  </a:cubicBezTo>
                  <a:cubicBezTo>
                    <a:pt x="973" y="409"/>
                    <a:pt x="973" y="409"/>
                    <a:pt x="973" y="409"/>
                  </a:cubicBezTo>
                  <a:cubicBezTo>
                    <a:pt x="973" y="526"/>
                    <a:pt x="973" y="526"/>
                    <a:pt x="973" y="526"/>
                  </a:cubicBezTo>
                  <a:cubicBezTo>
                    <a:pt x="973" y="921"/>
                    <a:pt x="973" y="921"/>
                    <a:pt x="973" y="921"/>
                  </a:cubicBezTo>
                  <a:cubicBezTo>
                    <a:pt x="973" y="1229"/>
                    <a:pt x="973" y="1229"/>
                    <a:pt x="973" y="1229"/>
                  </a:cubicBezTo>
                  <a:lnTo>
                    <a:pt x="665" y="1229"/>
                  </a:lnTo>
                  <a:close/>
                  <a:moveTo>
                    <a:pt x="1536" y="614"/>
                  </a:moveTo>
                  <a:cubicBezTo>
                    <a:pt x="1126" y="717"/>
                    <a:pt x="1126" y="717"/>
                    <a:pt x="1126" y="717"/>
                  </a:cubicBezTo>
                  <a:cubicBezTo>
                    <a:pt x="1075" y="973"/>
                    <a:pt x="1075" y="973"/>
                    <a:pt x="1075" y="973"/>
                  </a:cubicBezTo>
                  <a:cubicBezTo>
                    <a:pt x="1075" y="597"/>
                    <a:pt x="1075" y="597"/>
                    <a:pt x="1075" y="597"/>
                  </a:cubicBezTo>
                  <a:cubicBezTo>
                    <a:pt x="1331" y="512"/>
                    <a:pt x="1331" y="512"/>
                    <a:pt x="1331" y="512"/>
                  </a:cubicBezTo>
                  <a:cubicBezTo>
                    <a:pt x="1331" y="205"/>
                    <a:pt x="1331" y="205"/>
                    <a:pt x="1331" y="205"/>
                  </a:cubicBezTo>
                  <a:cubicBezTo>
                    <a:pt x="1331" y="148"/>
                    <a:pt x="1377" y="102"/>
                    <a:pt x="1433" y="102"/>
                  </a:cubicBezTo>
                  <a:cubicBezTo>
                    <a:pt x="1490" y="102"/>
                    <a:pt x="1536" y="148"/>
                    <a:pt x="1536" y="205"/>
                  </a:cubicBezTo>
                  <a:lnTo>
                    <a:pt x="1536" y="6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ea typeface="Proxima Nova Lt" charset="0"/>
                <a:cs typeface="Arial" panose="020B0604020202020204" pitchFamily="34" charset="0"/>
              </a:endParaRPr>
            </a:p>
          </p:txBody>
        </p:sp>
      </p:grpSp>
      <p:sp>
        <p:nvSpPr>
          <p:cNvPr id="80" name="location-point_73364">
            <a:extLst>
              <a:ext uri="{FF2B5EF4-FFF2-40B4-BE49-F238E27FC236}">
                <a16:creationId xmlns:a16="http://schemas.microsoft.com/office/drawing/2014/main" id="{026A49A1-255B-454E-B311-2FCE9744B377}"/>
              </a:ext>
            </a:extLst>
          </p:cNvPr>
          <p:cNvSpPr>
            <a:spLocks noChangeAspect="1"/>
          </p:cNvSpPr>
          <p:nvPr/>
        </p:nvSpPr>
        <p:spPr bwMode="auto">
          <a:xfrm>
            <a:off x="9788928" y="1540670"/>
            <a:ext cx="250682" cy="338554"/>
          </a:xfrm>
          <a:custGeom>
            <a:avLst/>
            <a:gdLst>
              <a:gd name="connsiteX0" fmla="*/ 222934 w 445903"/>
              <a:gd name="connsiteY0" fmla="*/ 126557 h 602205"/>
              <a:gd name="connsiteX1" fmla="*/ 126745 w 445903"/>
              <a:gd name="connsiteY1" fmla="*/ 222616 h 602205"/>
              <a:gd name="connsiteX2" fmla="*/ 222934 w 445903"/>
              <a:gd name="connsiteY2" fmla="*/ 318499 h 602205"/>
              <a:gd name="connsiteX3" fmla="*/ 318946 w 445903"/>
              <a:gd name="connsiteY3" fmla="*/ 222616 h 602205"/>
              <a:gd name="connsiteX4" fmla="*/ 222934 w 445903"/>
              <a:gd name="connsiteY4" fmla="*/ 126557 h 602205"/>
              <a:gd name="connsiteX5" fmla="*/ 222934 w 445903"/>
              <a:gd name="connsiteY5" fmla="*/ 91241 h 602205"/>
              <a:gd name="connsiteX6" fmla="*/ 354309 w 445903"/>
              <a:gd name="connsiteY6" fmla="*/ 222616 h 602205"/>
              <a:gd name="connsiteX7" fmla="*/ 222934 w 445903"/>
              <a:gd name="connsiteY7" fmla="*/ 353815 h 602205"/>
              <a:gd name="connsiteX8" fmla="*/ 91382 w 445903"/>
              <a:gd name="connsiteY8" fmla="*/ 222616 h 602205"/>
              <a:gd name="connsiteX9" fmla="*/ 222934 w 445903"/>
              <a:gd name="connsiteY9" fmla="*/ 91241 h 602205"/>
              <a:gd name="connsiteX10" fmla="*/ 222952 w 445903"/>
              <a:gd name="connsiteY10" fmla="*/ 35310 h 602205"/>
              <a:gd name="connsiteX11" fmla="*/ 35361 w 445903"/>
              <a:gd name="connsiteY11" fmla="*/ 222627 h 602205"/>
              <a:gd name="connsiteX12" fmla="*/ 119520 w 445903"/>
              <a:gd name="connsiteY12" fmla="*/ 428129 h 602205"/>
              <a:gd name="connsiteX13" fmla="*/ 222775 w 445903"/>
              <a:gd name="connsiteY13" fmla="*/ 564953 h 602205"/>
              <a:gd name="connsiteX14" fmla="*/ 325852 w 445903"/>
              <a:gd name="connsiteY14" fmla="*/ 427952 h 602205"/>
              <a:gd name="connsiteX15" fmla="*/ 410542 w 445903"/>
              <a:gd name="connsiteY15" fmla="*/ 222627 h 602205"/>
              <a:gd name="connsiteX16" fmla="*/ 222952 w 445903"/>
              <a:gd name="connsiteY16" fmla="*/ 35310 h 602205"/>
              <a:gd name="connsiteX17" fmla="*/ 222952 w 445903"/>
              <a:gd name="connsiteY17" fmla="*/ 0 h 602205"/>
              <a:gd name="connsiteX18" fmla="*/ 445903 w 445903"/>
              <a:gd name="connsiteY18" fmla="*/ 222627 h 602205"/>
              <a:gd name="connsiteX19" fmla="*/ 350251 w 445903"/>
              <a:gd name="connsiteY19" fmla="*/ 455494 h 602205"/>
              <a:gd name="connsiteX20" fmla="*/ 279706 w 445903"/>
              <a:gd name="connsiteY20" fmla="*/ 555067 h 602205"/>
              <a:gd name="connsiteX21" fmla="*/ 222952 w 445903"/>
              <a:gd name="connsiteY21" fmla="*/ 602205 h 602205"/>
              <a:gd name="connsiteX22" fmla="*/ 165490 w 445903"/>
              <a:gd name="connsiteY22" fmla="*/ 555067 h 602205"/>
              <a:gd name="connsiteX23" fmla="*/ 94944 w 445903"/>
              <a:gd name="connsiteY23" fmla="*/ 455494 h 602205"/>
              <a:gd name="connsiteX24" fmla="*/ 0 w 445903"/>
              <a:gd name="connsiteY24" fmla="*/ 222627 h 602205"/>
              <a:gd name="connsiteX25" fmla="*/ 222952 w 445903"/>
              <a:gd name="connsiteY25" fmla="*/ 0 h 60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903" h="602205">
                <a:moveTo>
                  <a:pt x="222934" y="126557"/>
                </a:moveTo>
                <a:cubicBezTo>
                  <a:pt x="169889" y="126557"/>
                  <a:pt x="126745" y="169642"/>
                  <a:pt x="126745" y="222616"/>
                </a:cubicBezTo>
                <a:cubicBezTo>
                  <a:pt x="126745" y="275590"/>
                  <a:pt x="169889" y="318499"/>
                  <a:pt x="222934" y="318499"/>
                </a:cubicBezTo>
                <a:cubicBezTo>
                  <a:pt x="275802" y="318499"/>
                  <a:pt x="318946" y="275590"/>
                  <a:pt x="318946" y="222616"/>
                </a:cubicBezTo>
                <a:cubicBezTo>
                  <a:pt x="318946" y="169642"/>
                  <a:pt x="275802" y="126557"/>
                  <a:pt x="222934" y="126557"/>
                </a:cubicBezTo>
                <a:close/>
                <a:moveTo>
                  <a:pt x="222934" y="91241"/>
                </a:moveTo>
                <a:cubicBezTo>
                  <a:pt x="295429" y="91241"/>
                  <a:pt x="354309" y="150219"/>
                  <a:pt x="354309" y="222616"/>
                </a:cubicBezTo>
                <a:cubicBezTo>
                  <a:pt x="354309" y="295014"/>
                  <a:pt x="295429" y="353815"/>
                  <a:pt x="222934" y="353815"/>
                </a:cubicBezTo>
                <a:cubicBezTo>
                  <a:pt x="150439" y="353815"/>
                  <a:pt x="91382" y="295014"/>
                  <a:pt x="91382" y="222616"/>
                </a:cubicBezTo>
                <a:cubicBezTo>
                  <a:pt x="91382" y="150219"/>
                  <a:pt x="150439" y="91241"/>
                  <a:pt x="222934" y="91241"/>
                </a:cubicBezTo>
                <a:close/>
                <a:moveTo>
                  <a:pt x="222952" y="35310"/>
                </a:moveTo>
                <a:cubicBezTo>
                  <a:pt x="119520" y="35310"/>
                  <a:pt x="35361" y="119346"/>
                  <a:pt x="35361" y="222627"/>
                </a:cubicBezTo>
                <a:cubicBezTo>
                  <a:pt x="35361" y="266058"/>
                  <a:pt x="65948" y="341091"/>
                  <a:pt x="119520" y="428129"/>
                </a:cubicBezTo>
                <a:cubicBezTo>
                  <a:pt x="165843" y="503691"/>
                  <a:pt x="207216" y="552595"/>
                  <a:pt x="222775" y="564953"/>
                </a:cubicBezTo>
                <a:cubicBezTo>
                  <a:pt x="238157" y="552065"/>
                  <a:pt x="280060" y="502102"/>
                  <a:pt x="325852" y="427952"/>
                </a:cubicBezTo>
                <a:cubicBezTo>
                  <a:pt x="379601" y="340737"/>
                  <a:pt x="410542" y="265881"/>
                  <a:pt x="410542" y="222627"/>
                </a:cubicBezTo>
                <a:cubicBezTo>
                  <a:pt x="410542" y="119346"/>
                  <a:pt x="326383" y="35310"/>
                  <a:pt x="222952" y="35310"/>
                </a:cubicBezTo>
                <a:close/>
                <a:moveTo>
                  <a:pt x="222952" y="0"/>
                </a:moveTo>
                <a:cubicBezTo>
                  <a:pt x="345831" y="0"/>
                  <a:pt x="445903" y="99926"/>
                  <a:pt x="445903" y="222627"/>
                </a:cubicBezTo>
                <a:cubicBezTo>
                  <a:pt x="445903" y="293070"/>
                  <a:pt x="385966" y="398822"/>
                  <a:pt x="350251" y="455494"/>
                </a:cubicBezTo>
                <a:cubicBezTo>
                  <a:pt x="326913" y="492392"/>
                  <a:pt x="301983" y="527878"/>
                  <a:pt x="279706" y="555067"/>
                </a:cubicBezTo>
                <a:cubicBezTo>
                  <a:pt x="244168" y="598674"/>
                  <a:pt x="232145" y="602205"/>
                  <a:pt x="222952" y="602205"/>
                </a:cubicBezTo>
                <a:cubicBezTo>
                  <a:pt x="213758" y="602205"/>
                  <a:pt x="201028" y="598674"/>
                  <a:pt x="165490" y="555067"/>
                </a:cubicBezTo>
                <a:cubicBezTo>
                  <a:pt x="143212" y="528055"/>
                  <a:pt x="118106" y="492569"/>
                  <a:pt x="94944" y="455494"/>
                </a:cubicBezTo>
                <a:cubicBezTo>
                  <a:pt x="59407" y="398822"/>
                  <a:pt x="0" y="293423"/>
                  <a:pt x="0" y="222627"/>
                </a:cubicBezTo>
                <a:cubicBezTo>
                  <a:pt x="0" y="99926"/>
                  <a:pt x="99895" y="0"/>
                  <a:pt x="222952" y="0"/>
                </a:cubicBezTo>
                <a:close/>
              </a:path>
            </a:pathLst>
          </a:custGeom>
          <a:solidFill>
            <a:schemeClr val="bg1"/>
          </a:solidFill>
          <a:ln>
            <a:noFill/>
          </a:ln>
        </p:spPr>
      </p:sp>
      <p:sp>
        <p:nvSpPr>
          <p:cNvPr id="57" name="TextBox 55">
            <a:extLst>
              <a:ext uri="{FF2B5EF4-FFF2-40B4-BE49-F238E27FC236}">
                <a16:creationId xmlns:a16="http://schemas.microsoft.com/office/drawing/2014/main" id="{E3E0D14C-4418-9746-B70C-68BB85A37B82}"/>
              </a:ext>
            </a:extLst>
          </p:cNvPr>
          <p:cNvSpPr txBox="1">
            <a:spLocks noChangeArrowheads="1"/>
          </p:cNvSpPr>
          <p:nvPr/>
        </p:nvSpPr>
        <p:spPr bwMode="auto">
          <a:xfrm>
            <a:off x="754938" y="548473"/>
            <a:ext cx="1019597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r>
              <a:rPr lang="en-US" altLang="en-US" sz="3000" dirty="0">
                <a:latin typeface="+mj-lt"/>
              </a:rPr>
              <a:t>TOGETHER WE WIN</a:t>
            </a:r>
            <a:r>
              <a:rPr lang="en-US" sz="2800" b="1" baseline="30000" dirty="0">
                <a:latin typeface="+mj-lt"/>
              </a:rPr>
              <a:t>®</a:t>
            </a:r>
          </a:p>
          <a:p>
            <a:pPr eaLnBrk="1" hangingPunct="1"/>
            <a:endParaRPr lang="en-US" altLang="en-US" sz="3000" dirty="0">
              <a:highlight>
                <a:srgbClr val="FFFF00"/>
              </a:highlight>
              <a:latin typeface="+mj-lt"/>
            </a:endParaRPr>
          </a:p>
        </p:txBody>
      </p:sp>
    </p:spTree>
    <p:custDataLst>
      <p:tags r:id="rId1"/>
    </p:custDataLst>
    <p:extLst>
      <p:ext uri="{BB962C8B-B14F-4D97-AF65-F5344CB8AC3E}">
        <p14:creationId xmlns:p14="http://schemas.microsoft.com/office/powerpoint/2010/main" val="4184073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4AD3E9-2E8A-B649-8C1C-FE43A773F414}"/>
              </a:ext>
            </a:extLst>
          </p:cNvPr>
          <p:cNvPicPr>
            <a:picLocks noChangeAspect="1"/>
          </p:cNvPicPr>
          <p:nvPr/>
        </p:nvPicPr>
        <p:blipFill>
          <a:blip r:embed="rId3"/>
          <a:stretch>
            <a:fillRect/>
          </a:stretch>
        </p:blipFill>
        <p:spPr>
          <a:xfrm>
            <a:off x="2984168" y="1851237"/>
            <a:ext cx="3410712" cy="3410712"/>
          </a:xfrm>
          <a:prstGeom prst="rect">
            <a:avLst/>
          </a:prstGeom>
        </p:spPr>
      </p:pic>
      <p:sp>
        <p:nvSpPr>
          <p:cNvPr id="41" name="Rectangle 40">
            <a:extLst>
              <a:ext uri="{FF2B5EF4-FFF2-40B4-BE49-F238E27FC236}">
                <a16:creationId xmlns:a16="http://schemas.microsoft.com/office/drawing/2014/main" id="{5A36B742-D41B-4041-B310-1337693B1D5E}"/>
              </a:ext>
            </a:extLst>
          </p:cNvPr>
          <p:cNvSpPr/>
          <p:nvPr/>
        </p:nvSpPr>
        <p:spPr>
          <a:xfrm>
            <a:off x="8557135" y="1729216"/>
            <a:ext cx="3196059" cy="3996608"/>
          </a:xfrm>
          <a:prstGeom prst="rect">
            <a:avLst/>
          </a:prstGeom>
          <a:solidFill>
            <a:srgbClr val="F4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7" name="Footer Placeholder 2"/>
          <p:cNvSpPr>
            <a:spLocks noGrp="1"/>
          </p:cNvSpPr>
          <p:nvPr>
            <p:ph type="ftr" sz="quarter" idx="4294967295"/>
          </p:nvPr>
        </p:nvSpPr>
        <p:spPr>
          <a:xfrm>
            <a:off x="2984168" y="6017754"/>
            <a:ext cx="8239069" cy="365125"/>
          </a:xfrm>
          <a:prstGeom prst="rect">
            <a:avLst/>
          </a:prstGeom>
        </p:spPr>
        <p:txBody>
          <a:bodyPr/>
          <a:lstStyle/>
          <a:p>
            <a:pPr algn="r"/>
            <a:r>
              <a:rPr lang="en-US" sz="1000" dirty="0">
                <a:latin typeface="Arial" panose="020B0604020202020204" pitchFamily="34" charset="0"/>
                <a:cs typeface="Arial" panose="020B0604020202020204" pitchFamily="34" charset="0"/>
              </a:rPr>
              <a:t>All figures are for 2019</a:t>
            </a:r>
            <a:r>
              <a:rPr lang="en-US" sz="1000" dirty="0">
                <a:solidFill>
                  <a:schemeClr val="accent6"/>
                </a:solidFill>
                <a:latin typeface="Arial" panose="020B0604020202020204" pitchFamily="34" charset="0"/>
                <a:cs typeface="Arial" panose="020B0604020202020204" pitchFamily="34" charset="0"/>
              </a:rPr>
              <a:t>–</a:t>
            </a:r>
            <a:r>
              <a:rPr lang="en-US" sz="1000" dirty="0">
                <a:latin typeface="Arial" panose="020B0604020202020204" pitchFamily="34" charset="0"/>
                <a:cs typeface="Arial" panose="020B0604020202020204" pitchFamily="34" charset="0"/>
              </a:rPr>
              <a:t>2021.</a:t>
            </a:r>
          </a:p>
        </p:txBody>
      </p:sp>
      <p:sp>
        <p:nvSpPr>
          <p:cNvPr id="10" name="Arc 9"/>
          <p:cNvSpPr/>
          <p:nvPr/>
        </p:nvSpPr>
        <p:spPr bwMode="auto">
          <a:xfrm>
            <a:off x="2706624" y="1573693"/>
            <a:ext cx="3967480" cy="3967480"/>
          </a:xfrm>
          <a:prstGeom prst="arc">
            <a:avLst>
              <a:gd name="adj1" fmla="val 19048759"/>
              <a:gd name="adj2" fmla="val 31406"/>
            </a:avLst>
          </a:prstGeom>
          <a:noFill/>
          <a:ln w="152400">
            <a:solidFill>
              <a:schemeClr val="accent4"/>
            </a:solidFill>
            <a:prstDash val="solid"/>
            <a:miter lim="800000"/>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1" name="Arc 10"/>
          <p:cNvSpPr/>
          <p:nvPr/>
        </p:nvSpPr>
        <p:spPr bwMode="auto">
          <a:xfrm>
            <a:off x="2711175" y="1573693"/>
            <a:ext cx="3967480" cy="3967480"/>
          </a:xfrm>
          <a:prstGeom prst="arc">
            <a:avLst>
              <a:gd name="adj1" fmla="val 246345"/>
              <a:gd name="adj2" fmla="val 2597972"/>
            </a:avLst>
          </a:prstGeom>
          <a:noFill/>
          <a:ln w="152400">
            <a:solidFill>
              <a:schemeClr val="accent5"/>
            </a:solidFill>
            <a:prstDash val="solid"/>
            <a:miter lim="800000"/>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4" name="Arc 13"/>
          <p:cNvSpPr/>
          <p:nvPr/>
        </p:nvSpPr>
        <p:spPr bwMode="auto">
          <a:xfrm flipH="1">
            <a:off x="2744460" y="1573693"/>
            <a:ext cx="3967480" cy="3967480"/>
          </a:xfrm>
          <a:prstGeom prst="arc">
            <a:avLst>
              <a:gd name="adj1" fmla="val 19048759"/>
              <a:gd name="adj2" fmla="val 31406"/>
            </a:avLst>
          </a:prstGeom>
          <a:noFill/>
          <a:ln w="152400">
            <a:solidFill>
              <a:schemeClr val="tx2"/>
            </a:solidFill>
            <a:prstDash val="solid"/>
            <a:miter lim="800000"/>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5" name="Arc 14"/>
          <p:cNvSpPr/>
          <p:nvPr/>
        </p:nvSpPr>
        <p:spPr bwMode="auto">
          <a:xfrm flipH="1">
            <a:off x="2749011" y="1573693"/>
            <a:ext cx="3967480" cy="3967480"/>
          </a:xfrm>
          <a:prstGeom prst="arc">
            <a:avLst>
              <a:gd name="adj1" fmla="val 246345"/>
              <a:gd name="adj2" fmla="val 2597972"/>
            </a:avLst>
          </a:prstGeom>
          <a:noFill/>
          <a:ln w="152400">
            <a:solidFill>
              <a:schemeClr val="accent3"/>
            </a:solidFill>
            <a:prstDash val="solid"/>
            <a:miter lim="800000"/>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6" name="Rectangle 15"/>
          <p:cNvSpPr/>
          <p:nvPr/>
        </p:nvSpPr>
        <p:spPr>
          <a:xfrm>
            <a:off x="420625" y="2742093"/>
            <a:ext cx="2206258" cy="769441"/>
          </a:xfrm>
          <a:prstGeom prst="rect">
            <a:avLst/>
          </a:prstGeom>
        </p:spPr>
        <p:txBody>
          <a:bodyPr wrap="square">
            <a:spAutoFit/>
          </a:bodyPr>
          <a:lstStyle/>
          <a:p>
            <a:pPr algn="r"/>
            <a:r>
              <a:rPr lang="en-US" sz="2000" b="1" dirty="0">
                <a:solidFill>
                  <a:schemeClr val="tx2"/>
                </a:solidFill>
                <a:latin typeface="Arial" panose="020B0604020202020204" pitchFamily="34" charset="0"/>
                <a:cs typeface="Arial" panose="020B0604020202020204" pitchFamily="34" charset="0"/>
              </a:rPr>
              <a:t>$210M+ </a:t>
            </a:r>
          </a:p>
          <a:p>
            <a:pPr lvl="0" algn="r"/>
            <a:r>
              <a:rPr lang="en-US" sz="1200" dirty="0">
                <a:latin typeface="Arial" panose="020B0604020202020204" pitchFamily="34" charset="0"/>
                <a:ea typeface="Proxima Nova Rg" charset="0"/>
                <a:cs typeface="Arial" panose="020B0604020202020204" pitchFamily="34" charset="0"/>
              </a:rPr>
              <a:t>Community Development Investments</a:t>
            </a:r>
          </a:p>
        </p:txBody>
      </p:sp>
      <p:sp>
        <p:nvSpPr>
          <p:cNvPr id="17" name="Rectangle 16"/>
          <p:cNvSpPr/>
          <p:nvPr/>
        </p:nvSpPr>
        <p:spPr>
          <a:xfrm>
            <a:off x="6821424" y="2742093"/>
            <a:ext cx="1701011" cy="769441"/>
          </a:xfrm>
          <a:prstGeom prst="rect">
            <a:avLst/>
          </a:prstGeom>
        </p:spPr>
        <p:txBody>
          <a:bodyPr wrap="square">
            <a:spAutoFit/>
          </a:bodyPr>
          <a:lstStyle/>
          <a:p>
            <a:pPr lvl="0"/>
            <a:r>
              <a:rPr lang="en-US" sz="2000" b="1" dirty="0">
                <a:solidFill>
                  <a:schemeClr val="accent4"/>
                </a:solidFill>
                <a:latin typeface="Arial" panose="020B0604020202020204" pitchFamily="34" charset="0"/>
                <a:ea typeface="Proxima Nova Rg" charset="0"/>
                <a:cs typeface="Arial" panose="020B0604020202020204" pitchFamily="34" charset="0"/>
              </a:rPr>
              <a:t>$360M+ </a:t>
            </a:r>
          </a:p>
          <a:p>
            <a:pPr lvl="0"/>
            <a:r>
              <a:rPr lang="en-US" sz="1200" dirty="0">
                <a:latin typeface="Arial" panose="020B0604020202020204" pitchFamily="34" charset="0"/>
                <a:ea typeface="Proxima Nova Rg" charset="0"/>
                <a:cs typeface="Arial" panose="020B0604020202020204" pitchFamily="34" charset="0"/>
              </a:rPr>
              <a:t>Small Business CRA Loans in California</a:t>
            </a:r>
          </a:p>
        </p:txBody>
      </p:sp>
      <p:sp>
        <p:nvSpPr>
          <p:cNvPr id="18" name="Rectangle 17"/>
          <p:cNvSpPr/>
          <p:nvPr/>
        </p:nvSpPr>
        <p:spPr>
          <a:xfrm>
            <a:off x="420625" y="3727520"/>
            <a:ext cx="2206258" cy="892552"/>
          </a:xfrm>
          <a:prstGeom prst="rect">
            <a:avLst/>
          </a:prstGeom>
        </p:spPr>
        <p:txBody>
          <a:bodyPr wrap="square">
            <a:spAutoFit/>
          </a:bodyPr>
          <a:lstStyle/>
          <a:p>
            <a:pPr algn="r"/>
            <a:r>
              <a:rPr lang="en-US" sz="2000" b="1" dirty="0">
                <a:solidFill>
                  <a:schemeClr val="accent3"/>
                </a:solidFill>
                <a:latin typeface="Arial" panose="020B0604020202020204" pitchFamily="34" charset="0"/>
                <a:cs typeface="Arial" panose="020B0604020202020204" pitchFamily="34" charset="0"/>
              </a:rPr>
              <a:t>6,400+ Service Hours</a:t>
            </a:r>
          </a:p>
          <a:p>
            <a:pPr lvl="0" algn="r"/>
            <a:r>
              <a:rPr lang="en-US" sz="1200" dirty="0">
                <a:latin typeface="Arial" panose="020B0604020202020204" pitchFamily="34" charset="0"/>
                <a:ea typeface="Proxima Nova Rg" charset="0"/>
                <a:cs typeface="Arial" panose="020B0604020202020204" pitchFamily="34" charset="0"/>
              </a:rPr>
              <a:t>Employees and Volunteers</a:t>
            </a:r>
          </a:p>
        </p:txBody>
      </p:sp>
      <p:sp>
        <p:nvSpPr>
          <p:cNvPr id="19" name="Rectangle 18"/>
          <p:cNvSpPr/>
          <p:nvPr/>
        </p:nvSpPr>
        <p:spPr>
          <a:xfrm>
            <a:off x="6848938" y="3727520"/>
            <a:ext cx="1728851" cy="769441"/>
          </a:xfrm>
          <a:prstGeom prst="rect">
            <a:avLst/>
          </a:prstGeom>
        </p:spPr>
        <p:txBody>
          <a:bodyPr wrap="square">
            <a:spAutoFit/>
          </a:bodyPr>
          <a:lstStyle/>
          <a:p>
            <a:pPr lvl="0"/>
            <a:r>
              <a:rPr lang="en-US" sz="2000" b="1" dirty="0">
                <a:solidFill>
                  <a:schemeClr val="accent5"/>
                </a:solidFill>
                <a:latin typeface="Arial" panose="020B0604020202020204" pitchFamily="34" charset="0"/>
                <a:ea typeface="Proxima Nova Rg" charset="0"/>
                <a:cs typeface="Arial" panose="020B0604020202020204" pitchFamily="34" charset="0"/>
              </a:rPr>
              <a:t>$1B+ </a:t>
            </a:r>
          </a:p>
          <a:p>
            <a:pPr lvl="0"/>
            <a:r>
              <a:rPr lang="en-US" sz="1200" dirty="0">
                <a:latin typeface="Arial" panose="020B0604020202020204" pitchFamily="34" charset="0"/>
                <a:ea typeface="Proxima Nova Rg" charset="0"/>
                <a:cs typeface="Arial" panose="020B0604020202020204" pitchFamily="34" charset="0"/>
              </a:rPr>
              <a:t>Community Development Loans</a:t>
            </a:r>
          </a:p>
        </p:txBody>
      </p:sp>
      <p:sp>
        <p:nvSpPr>
          <p:cNvPr id="20" name="Shape 2631"/>
          <p:cNvSpPr/>
          <p:nvPr/>
        </p:nvSpPr>
        <p:spPr>
          <a:xfrm>
            <a:off x="6895741" y="2300440"/>
            <a:ext cx="401161" cy="328224"/>
          </a:xfrm>
          <a:custGeom>
            <a:avLst/>
            <a:gdLst/>
            <a:ahLst/>
            <a:cxnLst>
              <a:cxn ang="0">
                <a:pos x="wd2" y="hd2"/>
              </a:cxn>
              <a:cxn ang="5400000">
                <a:pos x="wd2" y="hd2"/>
              </a:cxn>
              <a:cxn ang="10800000">
                <a:pos x="wd2" y="hd2"/>
              </a:cxn>
              <a:cxn ang="16200000">
                <a:pos x="wd2" y="hd2"/>
              </a:cxn>
            </a:cxnLst>
            <a:rect l="0" t="0" r="r" b="b"/>
            <a:pathLst>
              <a:path w="21600" h="21600" extrusionOk="0">
                <a:moveTo>
                  <a:pt x="19636" y="3600"/>
                </a:moveTo>
                <a:lnTo>
                  <a:pt x="1964" y="3600"/>
                </a:lnTo>
                <a:lnTo>
                  <a:pt x="1964" y="1200"/>
                </a:lnTo>
                <a:lnTo>
                  <a:pt x="19636" y="1200"/>
                </a:lnTo>
                <a:cubicBezTo>
                  <a:pt x="19636" y="1200"/>
                  <a:pt x="19636" y="3600"/>
                  <a:pt x="19636" y="3600"/>
                </a:cubicBezTo>
                <a:close/>
                <a:moveTo>
                  <a:pt x="17182" y="6000"/>
                </a:moveTo>
                <a:lnTo>
                  <a:pt x="17182" y="4800"/>
                </a:lnTo>
                <a:lnTo>
                  <a:pt x="19145" y="4800"/>
                </a:lnTo>
                <a:lnTo>
                  <a:pt x="19145" y="6000"/>
                </a:lnTo>
                <a:cubicBezTo>
                  <a:pt x="19145" y="6662"/>
                  <a:pt x="18705" y="7200"/>
                  <a:pt x="18164" y="7200"/>
                </a:cubicBezTo>
                <a:cubicBezTo>
                  <a:pt x="17621" y="7200"/>
                  <a:pt x="17182" y="6662"/>
                  <a:pt x="17182" y="6000"/>
                </a:cubicBezTo>
                <a:moveTo>
                  <a:pt x="14236" y="6000"/>
                </a:moveTo>
                <a:lnTo>
                  <a:pt x="14236" y="4800"/>
                </a:lnTo>
                <a:lnTo>
                  <a:pt x="16200" y="4800"/>
                </a:lnTo>
                <a:lnTo>
                  <a:pt x="16200" y="6000"/>
                </a:lnTo>
                <a:cubicBezTo>
                  <a:pt x="16200" y="6662"/>
                  <a:pt x="15760" y="7200"/>
                  <a:pt x="15218" y="7200"/>
                </a:cubicBezTo>
                <a:cubicBezTo>
                  <a:pt x="14675" y="7200"/>
                  <a:pt x="14236" y="6662"/>
                  <a:pt x="14236" y="6000"/>
                </a:cubicBezTo>
                <a:moveTo>
                  <a:pt x="11291" y="6000"/>
                </a:moveTo>
                <a:lnTo>
                  <a:pt x="11291" y="4800"/>
                </a:lnTo>
                <a:lnTo>
                  <a:pt x="13255" y="4800"/>
                </a:lnTo>
                <a:lnTo>
                  <a:pt x="13255" y="6000"/>
                </a:lnTo>
                <a:cubicBezTo>
                  <a:pt x="13255" y="6662"/>
                  <a:pt x="12814" y="7200"/>
                  <a:pt x="12273" y="7200"/>
                </a:cubicBezTo>
                <a:cubicBezTo>
                  <a:pt x="11730" y="7200"/>
                  <a:pt x="11291" y="6662"/>
                  <a:pt x="11291" y="6000"/>
                </a:cubicBezTo>
                <a:moveTo>
                  <a:pt x="8345" y="6000"/>
                </a:moveTo>
                <a:lnTo>
                  <a:pt x="8345" y="4800"/>
                </a:lnTo>
                <a:lnTo>
                  <a:pt x="10309" y="4800"/>
                </a:lnTo>
                <a:lnTo>
                  <a:pt x="10309" y="6000"/>
                </a:lnTo>
                <a:cubicBezTo>
                  <a:pt x="10309" y="6662"/>
                  <a:pt x="9869" y="7200"/>
                  <a:pt x="9327" y="7200"/>
                </a:cubicBezTo>
                <a:cubicBezTo>
                  <a:pt x="8785" y="7200"/>
                  <a:pt x="8345" y="6662"/>
                  <a:pt x="8345" y="6000"/>
                </a:cubicBezTo>
                <a:moveTo>
                  <a:pt x="5400" y="6000"/>
                </a:moveTo>
                <a:lnTo>
                  <a:pt x="5400" y="4800"/>
                </a:lnTo>
                <a:lnTo>
                  <a:pt x="7364" y="4800"/>
                </a:lnTo>
                <a:lnTo>
                  <a:pt x="7364" y="6000"/>
                </a:lnTo>
                <a:cubicBezTo>
                  <a:pt x="7364" y="6662"/>
                  <a:pt x="6924" y="7200"/>
                  <a:pt x="6382" y="7200"/>
                </a:cubicBezTo>
                <a:cubicBezTo>
                  <a:pt x="5839" y="7200"/>
                  <a:pt x="5400" y="6662"/>
                  <a:pt x="5400" y="6000"/>
                </a:cubicBezTo>
                <a:moveTo>
                  <a:pt x="2455" y="6000"/>
                </a:moveTo>
                <a:lnTo>
                  <a:pt x="2455" y="4800"/>
                </a:lnTo>
                <a:lnTo>
                  <a:pt x="4418" y="4800"/>
                </a:lnTo>
                <a:lnTo>
                  <a:pt x="4418" y="6000"/>
                </a:lnTo>
                <a:cubicBezTo>
                  <a:pt x="4418" y="6662"/>
                  <a:pt x="3978" y="7200"/>
                  <a:pt x="3436" y="7200"/>
                </a:cubicBezTo>
                <a:cubicBezTo>
                  <a:pt x="2894" y="7200"/>
                  <a:pt x="2455" y="6662"/>
                  <a:pt x="2455" y="6000"/>
                </a:cubicBezTo>
                <a:moveTo>
                  <a:pt x="19636" y="20400"/>
                </a:moveTo>
                <a:lnTo>
                  <a:pt x="12764" y="20400"/>
                </a:lnTo>
                <a:lnTo>
                  <a:pt x="12764" y="13800"/>
                </a:lnTo>
                <a:cubicBezTo>
                  <a:pt x="12764" y="13469"/>
                  <a:pt x="12544" y="13200"/>
                  <a:pt x="12273" y="13200"/>
                </a:cubicBezTo>
                <a:lnTo>
                  <a:pt x="9327" y="13200"/>
                </a:lnTo>
                <a:cubicBezTo>
                  <a:pt x="9056" y="13200"/>
                  <a:pt x="8836" y="13469"/>
                  <a:pt x="8836" y="13800"/>
                </a:cubicBezTo>
                <a:lnTo>
                  <a:pt x="8836" y="20400"/>
                </a:lnTo>
                <a:lnTo>
                  <a:pt x="1964" y="20400"/>
                </a:lnTo>
                <a:lnTo>
                  <a:pt x="1964" y="7573"/>
                </a:lnTo>
                <a:cubicBezTo>
                  <a:pt x="2324" y="8076"/>
                  <a:pt x="2847" y="8400"/>
                  <a:pt x="3436" y="8400"/>
                </a:cubicBezTo>
                <a:cubicBezTo>
                  <a:pt x="4026" y="8400"/>
                  <a:pt x="4549" y="8076"/>
                  <a:pt x="4909" y="7573"/>
                </a:cubicBezTo>
                <a:cubicBezTo>
                  <a:pt x="5269" y="8076"/>
                  <a:pt x="5792" y="8400"/>
                  <a:pt x="6382" y="8400"/>
                </a:cubicBezTo>
                <a:cubicBezTo>
                  <a:pt x="6971" y="8400"/>
                  <a:pt x="7495" y="8076"/>
                  <a:pt x="7855" y="7573"/>
                </a:cubicBezTo>
                <a:cubicBezTo>
                  <a:pt x="8215" y="8076"/>
                  <a:pt x="8738" y="8400"/>
                  <a:pt x="9327" y="8400"/>
                </a:cubicBezTo>
                <a:cubicBezTo>
                  <a:pt x="9917" y="8400"/>
                  <a:pt x="10440" y="8076"/>
                  <a:pt x="10800" y="7573"/>
                </a:cubicBezTo>
                <a:cubicBezTo>
                  <a:pt x="11160" y="8076"/>
                  <a:pt x="11683" y="8400"/>
                  <a:pt x="12273" y="8400"/>
                </a:cubicBezTo>
                <a:cubicBezTo>
                  <a:pt x="12862" y="8400"/>
                  <a:pt x="13385" y="8076"/>
                  <a:pt x="13745" y="7573"/>
                </a:cubicBezTo>
                <a:cubicBezTo>
                  <a:pt x="14105" y="8076"/>
                  <a:pt x="14629" y="8400"/>
                  <a:pt x="15218" y="8400"/>
                </a:cubicBezTo>
                <a:cubicBezTo>
                  <a:pt x="15808" y="8400"/>
                  <a:pt x="16331" y="8076"/>
                  <a:pt x="16691" y="7573"/>
                </a:cubicBezTo>
                <a:cubicBezTo>
                  <a:pt x="17051" y="8076"/>
                  <a:pt x="17574" y="8400"/>
                  <a:pt x="18164" y="8400"/>
                </a:cubicBezTo>
                <a:cubicBezTo>
                  <a:pt x="18753" y="8400"/>
                  <a:pt x="19276" y="8076"/>
                  <a:pt x="19636" y="7573"/>
                </a:cubicBezTo>
                <a:cubicBezTo>
                  <a:pt x="19636" y="7573"/>
                  <a:pt x="19636" y="20400"/>
                  <a:pt x="19636" y="20400"/>
                </a:cubicBezTo>
                <a:close/>
                <a:moveTo>
                  <a:pt x="11782" y="20400"/>
                </a:moveTo>
                <a:lnTo>
                  <a:pt x="9818" y="20400"/>
                </a:lnTo>
                <a:lnTo>
                  <a:pt x="9818" y="14400"/>
                </a:lnTo>
                <a:lnTo>
                  <a:pt x="11782" y="14400"/>
                </a:lnTo>
                <a:cubicBezTo>
                  <a:pt x="11782" y="14400"/>
                  <a:pt x="11782" y="20400"/>
                  <a:pt x="11782" y="20400"/>
                </a:cubicBezTo>
                <a:close/>
                <a:moveTo>
                  <a:pt x="21109" y="20400"/>
                </a:moveTo>
                <a:lnTo>
                  <a:pt x="20618" y="20400"/>
                </a:lnTo>
                <a:lnTo>
                  <a:pt x="20618" y="4800"/>
                </a:lnTo>
                <a:lnTo>
                  <a:pt x="21109" y="4800"/>
                </a:lnTo>
                <a:cubicBezTo>
                  <a:pt x="21380" y="4800"/>
                  <a:pt x="21600" y="4532"/>
                  <a:pt x="21600" y="4200"/>
                </a:cubicBezTo>
                <a:cubicBezTo>
                  <a:pt x="21600" y="3868"/>
                  <a:pt x="21380" y="3600"/>
                  <a:pt x="21109" y="3600"/>
                </a:cubicBezTo>
                <a:lnTo>
                  <a:pt x="20618" y="3600"/>
                </a:lnTo>
                <a:lnTo>
                  <a:pt x="20618" y="1200"/>
                </a:lnTo>
                <a:cubicBezTo>
                  <a:pt x="20618" y="538"/>
                  <a:pt x="20178" y="0"/>
                  <a:pt x="19636" y="0"/>
                </a:cubicBezTo>
                <a:lnTo>
                  <a:pt x="1964" y="0"/>
                </a:lnTo>
                <a:cubicBezTo>
                  <a:pt x="1421" y="0"/>
                  <a:pt x="982" y="538"/>
                  <a:pt x="982" y="1200"/>
                </a:cubicBezTo>
                <a:lnTo>
                  <a:pt x="982" y="3600"/>
                </a:lnTo>
                <a:lnTo>
                  <a:pt x="491" y="3600"/>
                </a:lnTo>
                <a:cubicBezTo>
                  <a:pt x="220" y="3600"/>
                  <a:pt x="0" y="3868"/>
                  <a:pt x="0" y="4200"/>
                </a:cubicBezTo>
                <a:cubicBezTo>
                  <a:pt x="0" y="4532"/>
                  <a:pt x="220" y="4800"/>
                  <a:pt x="491" y="4800"/>
                </a:cubicBezTo>
                <a:lnTo>
                  <a:pt x="982" y="4800"/>
                </a:lnTo>
                <a:lnTo>
                  <a:pt x="982" y="20400"/>
                </a:lnTo>
                <a:lnTo>
                  <a:pt x="491" y="20400"/>
                </a:lnTo>
                <a:cubicBezTo>
                  <a:pt x="220" y="20400"/>
                  <a:pt x="0" y="20669"/>
                  <a:pt x="0" y="21000"/>
                </a:cubicBezTo>
                <a:cubicBezTo>
                  <a:pt x="0" y="21332"/>
                  <a:pt x="220" y="21600"/>
                  <a:pt x="491" y="21600"/>
                </a:cubicBezTo>
                <a:lnTo>
                  <a:pt x="21109" y="21600"/>
                </a:lnTo>
                <a:cubicBezTo>
                  <a:pt x="21380" y="21600"/>
                  <a:pt x="21600" y="21332"/>
                  <a:pt x="21600" y="21000"/>
                </a:cubicBezTo>
                <a:cubicBezTo>
                  <a:pt x="21600" y="20669"/>
                  <a:pt x="21380" y="20400"/>
                  <a:pt x="21109" y="20400"/>
                </a:cubicBezTo>
                <a:moveTo>
                  <a:pt x="16691" y="16800"/>
                </a:moveTo>
                <a:lnTo>
                  <a:pt x="14727" y="16800"/>
                </a:lnTo>
                <a:lnTo>
                  <a:pt x="14727" y="14400"/>
                </a:lnTo>
                <a:lnTo>
                  <a:pt x="16691" y="14400"/>
                </a:lnTo>
                <a:cubicBezTo>
                  <a:pt x="16691" y="14400"/>
                  <a:pt x="16691" y="16800"/>
                  <a:pt x="16691" y="16800"/>
                </a:cubicBezTo>
                <a:close/>
                <a:moveTo>
                  <a:pt x="17182" y="13200"/>
                </a:moveTo>
                <a:lnTo>
                  <a:pt x="14236" y="13200"/>
                </a:lnTo>
                <a:cubicBezTo>
                  <a:pt x="13965" y="13200"/>
                  <a:pt x="13745" y="13469"/>
                  <a:pt x="13745" y="13800"/>
                </a:cubicBezTo>
                <a:lnTo>
                  <a:pt x="13745" y="17400"/>
                </a:lnTo>
                <a:cubicBezTo>
                  <a:pt x="13745" y="17732"/>
                  <a:pt x="13965" y="18000"/>
                  <a:pt x="14236" y="18000"/>
                </a:cubicBezTo>
                <a:lnTo>
                  <a:pt x="17182" y="18000"/>
                </a:lnTo>
                <a:cubicBezTo>
                  <a:pt x="17453" y="18000"/>
                  <a:pt x="17673" y="17732"/>
                  <a:pt x="17673" y="17400"/>
                </a:cubicBezTo>
                <a:lnTo>
                  <a:pt x="17673" y="13800"/>
                </a:lnTo>
                <a:cubicBezTo>
                  <a:pt x="17673" y="13469"/>
                  <a:pt x="17453" y="13200"/>
                  <a:pt x="17182" y="13200"/>
                </a:cubicBezTo>
                <a:moveTo>
                  <a:pt x="6873" y="16800"/>
                </a:moveTo>
                <a:lnTo>
                  <a:pt x="4909" y="16800"/>
                </a:lnTo>
                <a:lnTo>
                  <a:pt x="4909" y="14400"/>
                </a:lnTo>
                <a:lnTo>
                  <a:pt x="6873" y="14400"/>
                </a:lnTo>
                <a:cubicBezTo>
                  <a:pt x="6873" y="14400"/>
                  <a:pt x="6873" y="16800"/>
                  <a:pt x="6873" y="16800"/>
                </a:cubicBezTo>
                <a:close/>
                <a:moveTo>
                  <a:pt x="7364" y="13200"/>
                </a:moveTo>
                <a:lnTo>
                  <a:pt x="4418" y="13200"/>
                </a:lnTo>
                <a:cubicBezTo>
                  <a:pt x="4147" y="13200"/>
                  <a:pt x="3927" y="13469"/>
                  <a:pt x="3927" y="13800"/>
                </a:cubicBezTo>
                <a:lnTo>
                  <a:pt x="3927" y="17400"/>
                </a:lnTo>
                <a:cubicBezTo>
                  <a:pt x="3927" y="17732"/>
                  <a:pt x="4147" y="18000"/>
                  <a:pt x="4418" y="18000"/>
                </a:cubicBezTo>
                <a:lnTo>
                  <a:pt x="7364" y="18000"/>
                </a:lnTo>
                <a:cubicBezTo>
                  <a:pt x="7635" y="18000"/>
                  <a:pt x="7855" y="17732"/>
                  <a:pt x="7855" y="17400"/>
                </a:cubicBezTo>
                <a:lnTo>
                  <a:pt x="7855" y="13800"/>
                </a:lnTo>
                <a:cubicBezTo>
                  <a:pt x="7855" y="13469"/>
                  <a:pt x="7635" y="13200"/>
                  <a:pt x="7364" y="13200"/>
                </a:cubicBezTo>
              </a:path>
            </a:pathLst>
          </a:custGeom>
          <a:solidFill>
            <a:schemeClr val="accent4"/>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2999" dirty="0">
              <a:latin typeface="Arial" panose="020B0604020202020204" pitchFamily="34" charset="0"/>
              <a:cs typeface="Arial" panose="020B0604020202020204" pitchFamily="34" charset="0"/>
            </a:endParaRPr>
          </a:p>
        </p:txBody>
      </p:sp>
      <p:sp>
        <p:nvSpPr>
          <p:cNvPr id="24" name="Freeform 5"/>
          <p:cNvSpPr>
            <a:spLocks noEditPoints="1"/>
          </p:cNvSpPr>
          <p:nvPr/>
        </p:nvSpPr>
        <p:spPr bwMode="auto">
          <a:xfrm>
            <a:off x="6894512" y="4906926"/>
            <a:ext cx="374398" cy="160717"/>
          </a:xfrm>
          <a:custGeom>
            <a:avLst/>
            <a:gdLst>
              <a:gd name="T0" fmla="*/ 154 w 166"/>
              <a:gd name="T1" fmla="*/ 11 h 72"/>
              <a:gd name="T2" fmla="*/ 91 w 166"/>
              <a:gd name="T3" fmla="*/ 22 h 72"/>
              <a:gd name="T4" fmla="*/ 73 w 166"/>
              <a:gd name="T5" fmla="*/ 4 h 72"/>
              <a:gd name="T6" fmla="*/ 70 w 166"/>
              <a:gd name="T7" fmla="*/ 3 h 72"/>
              <a:gd name="T8" fmla="*/ 38 w 166"/>
              <a:gd name="T9" fmla="*/ 3 h 72"/>
              <a:gd name="T10" fmla="*/ 35 w 166"/>
              <a:gd name="T11" fmla="*/ 0 h 72"/>
              <a:gd name="T12" fmla="*/ 0 w 166"/>
              <a:gd name="T13" fmla="*/ 0 h 72"/>
              <a:gd name="T14" fmla="*/ 0 w 166"/>
              <a:gd name="T15" fmla="*/ 6 h 72"/>
              <a:gd name="T16" fmla="*/ 19 w 166"/>
              <a:gd name="T17" fmla="*/ 6 h 72"/>
              <a:gd name="T18" fmla="*/ 19 w 166"/>
              <a:gd name="T19" fmla="*/ 51 h 72"/>
              <a:gd name="T20" fmla="*/ 0 w 166"/>
              <a:gd name="T21" fmla="*/ 51 h 72"/>
              <a:gd name="T22" fmla="*/ 0 w 166"/>
              <a:gd name="T23" fmla="*/ 57 h 72"/>
              <a:gd name="T24" fmla="*/ 35 w 166"/>
              <a:gd name="T25" fmla="*/ 57 h 72"/>
              <a:gd name="T26" fmla="*/ 38 w 166"/>
              <a:gd name="T27" fmla="*/ 54 h 72"/>
              <a:gd name="T28" fmla="*/ 47 w 166"/>
              <a:gd name="T29" fmla="*/ 54 h 72"/>
              <a:gd name="T30" fmla="*/ 81 w 166"/>
              <a:gd name="T31" fmla="*/ 71 h 72"/>
              <a:gd name="T32" fmla="*/ 86 w 166"/>
              <a:gd name="T33" fmla="*/ 72 h 72"/>
              <a:gd name="T34" fmla="*/ 91 w 166"/>
              <a:gd name="T35" fmla="*/ 71 h 72"/>
              <a:gd name="T36" fmla="*/ 161 w 166"/>
              <a:gd name="T37" fmla="*/ 30 h 72"/>
              <a:gd name="T38" fmla="*/ 166 w 166"/>
              <a:gd name="T39" fmla="*/ 21 h 72"/>
              <a:gd name="T40" fmla="*/ 163 w 166"/>
              <a:gd name="T41" fmla="*/ 13 h 72"/>
              <a:gd name="T42" fmla="*/ 154 w 166"/>
              <a:gd name="T43" fmla="*/ 11 h 72"/>
              <a:gd name="T44" fmla="*/ 32 w 166"/>
              <a:gd name="T45" fmla="*/ 51 h 72"/>
              <a:gd name="T46" fmla="*/ 26 w 166"/>
              <a:gd name="T47" fmla="*/ 51 h 72"/>
              <a:gd name="T48" fmla="*/ 26 w 166"/>
              <a:gd name="T49" fmla="*/ 6 h 72"/>
              <a:gd name="T50" fmla="*/ 32 w 166"/>
              <a:gd name="T51" fmla="*/ 6 h 72"/>
              <a:gd name="T52" fmla="*/ 32 w 166"/>
              <a:gd name="T53" fmla="*/ 51 h 72"/>
              <a:gd name="T54" fmla="*/ 158 w 166"/>
              <a:gd name="T55" fmla="*/ 25 h 72"/>
              <a:gd name="T56" fmla="*/ 88 w 166"/>
              <a:gd name="T57" fmla="*/ 65 h 72"/>
              <a:gd name="T58" fmla="*/ 84 w 166"/>
              <a:gd name="T59" fmla="*/ 65 h 72"/>
              <a:gd name="T60" fmla="*/ 49 w 166"/>
              <a:gd name="T61" fmla="*/ 48 h 72"/>
              <a:gd name="T62" fmla="*/ 48 w 166"/>
              <a:gd name="T63" fmla="*/ 48 h 72"/>
              <a:gd name="T64" fmla="*/ 38 w 166"/>
              <a:gd name="T65" fmla="*/ 48 h 72"/>
              <a:gd name="T66" fmla="*/ 38 w 166"/>
              <a:gd name="T67" fmla="*/ 9 h 72"/>
              <a:gd name="T68" fmla="*/ 69 w 166"/>
              <a:gd name="T69" fmla="*/ 9 h 72"/>
              <a:gd name="T70" fmla="*/ 94 w 166"/>
              <a:gd name="T71" fmla="*/ 34 h 72"/>
              <a:gd name="T72" fmla="*/ 96 w 166"/>
              <a:gd name="T73" fmla="*/ 39 h 72"/>
              <a:gd name="T74" fmla="*/ 90 w 166"/>
              <a:gd name="T75" fmla="*/ 44 h 72"/>
              <a:gd name="T76" fmla="*/ 86 w 166"/>
              <a:gd name="T77" fmla="*/ 43 h 72"/>
              <a:gd name="T78" fmla="*/ 69 w 166"/>
              <a:gd name="T79" fmla="*/ 26 h 72"/>
              <a:gd name="T80" fmla="*/ 65 w 166"/>
              <a:gd name="T81" fmla="*/ 31 h 72"/>
              <a:gd name="T82" fmla="*/ 81 w 166"/>
              <a:gd name="T83" fmla="*/ 47 h 72"/>
              <a:gd name="T84" fmla="*/ 90 w 166"/>
              <a:gd name="T85" fmla="*/ 51 h 72"/>
              <a:gd name="T86" fmla="*/ 102 w 166"/>
              <a:gd name="T87" fmla="*/ 39 h 72"/>
              <a:gd name="T88" fmla="*/ 99 w 166"/>
              <a:gd name="T89" fmla="*/ 30 h 72"/>
              <a:gd name="T90" fmla="*/ 96 w 166"/>
              <a:gd name="T91" fmla="*/ 27 h 72"/>
              <a:gd name="T92" fmla="*/ 155 w 166"/>
              <a:gd name="T93" fmla="*/ 17 h 72"/>
              <a:gd name="T94" fmla="*/ 159 w 166"/>
              <a:gd name="T95" fmla="*/ 18 h 72"/>
              <a:gd name="T96" fmla="*/ 160 w 166"/>
              <a:gd name="T97" fmla="*/ 21 h 72"/>
              <a:gd name="T98" fmla="*/ 158 w 166"/>
              <a:gd name="T99" fmla="*/ 25 h 72"/>
              <a:gd name="T100" fmla="*/ 158 w 166"/>
              <a:gd name="T101" fmla="*/ 25 h 72"/>
              <a:gd name="T102" fmla="*/ 158 w 166"/>
              <a:gd name="T103" fmla="*/ 2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6" h="72">
                <a:moveTo>
                  <a:pt x="154" y="11"/>
                </a:moveTo>
                <a:cubicBezTo>
                  <a:pt x="91" y="22"/>
                  <a:pt x="91" y="22"/>
                  <a:pt x="91" y="22"/>
                </a:cubicBezTo>
                <a:cubicBezTo>
                  <a:pt x="73" y="4"/>
                  <a:pt x="73" y="4"/>
                  <a:pt x="73" y="4"/>
                </a:cubicBezTo>
                <a:cubicBezTo>
                  <a:pt x="72" y="3"/>
                  <a:pt x="71" y="3"/>
                  <a:pt x="70" y="3"/>
                </a:cubicBezTo>
                <a:cubicBezTo>
                  <a:pt x="38" y="3"/>
                  <a:pt x="38" y="3"/>
                  <a:pt x="38" y="3"/>
                </a:cubicBezTo>
                <a:cubicBezTo>
                  <a:pt x="38" y="1"/>
                  <a:pt x="37" y="0"/>
                  <a:pt x="35" y="0"/>
                </a:cubicBezTo>
                <a:cubicBezTo>
                  <a:pt x="0" y="0"/>
                  <a:pt x="0" y="0"/>
                  <a:pt x="0" y="0"/>
                </a:cubicBezTo>
                <a:cubicBezTo>
                  <a:pt x="0" y="6"/>
                  <a:pt x="0" y="6"/>
                  <a:pt x="0" y="6"/>
                </a:cubicBezTo>
                <a:cubicBezTo>
                  <a:pt x="19" y="6"/>
                  <a:pt x="19" y="6"/>
                  <a:pt x="19" y="6"/>
                </a:cubicBezTo>
                <a:cubicBezTo>
                  <a:pt x="19" y="51"/>
                  <a:pt x="19" y="51"/>
                  <a:pt x="19" y="51"/>
                </a:cubicBezTo>
                <a:cubicBezTo>
                  <a:pt x="0" y="51"/>
                  <a:pt x="0" y="51"/>
                  <a:pt x="0" y="51"/>
                </a:cubicBezTo>
                <a:cubicBezTo>
                  <a:pt x="0" y="57"/>
                  <a:pt x="0" y="57"/>
                  <a:pt x="0" y="57"/>
                </a:cubicBezTo>
                <a:cubicBezTo>
                  <a:pt x="35" y="57"/>
                  <a:pt x="35" y="57"/>
                  <a:pt x="35" y="57"/>
                </a:cubicBezTo>
                <a:cubicBezTo>
                  <a:pt x="37" y="57"/>
                  <a:pt x="38" y="56"/>
                  <a:pt x="38" y="54"/>
                </a:cubicBezTo>
                <a:cubicBezTo>
                  <a:pt x="47" y="54"/>
                  <a:pt x="47" y="54"/>
                  <a:pt x="47" y="54"/>
                </a:cubicBezTo>
                <a:cubicBezTo>
                  <a:pt x="81" y="71"/>
                  <a:pt x="81" y="71"/>
                  <a:pt x="81" y="71"/>
                </a:cubicBezTo>
                <a:cubicBezTo>
                  <a:pt x="83" y="72"/>
                  <a:pt x="85" y="72"/>
                  <a:pt x="86" y="72"/>
                </a:cubicBezTo>
                <a:cubicBezTo>
                  <a:pt x="88" y="72"/>
                  <a:pt x="90" y="72"/>
                  <a:pt x="91" y="71"/>
                </a:cubicBezTo>
                <a:cubicBezTo>
                  <a:pt x="161" y="30"/>
                  <a:pt x="161" y="30"/>
                  <a:pt x="161" y="30"/>
                </a:cubicBezTo>
                <a:cubicBezTo>
                  <a:pt x="164" y="28"/>
                  <a:pt x="166" y="25"/>
                  <a:pt x="166" y="21"/>
                </a:cubicBezTo>
                <a:cubicBezTo>
                  <a:pt x="166" y="18"/>
                  <a:pt x="165" y="15"/>
                  <a:pt x="163" y="13"/>
                </a:cubicBezTo>
                <a:cubicBezTo>
                  <a:pt x="160" y="11"/>
                  <a:pt x="157" y="10"/>
                  <a:pt x="154" y="11"/>
                </a:cubicBezTo>
                <a:close/>
                <a:moveTo>
                  <a:pt x="32" y="51"/>
                </a:moveTo>
                <a:cubicBezTo>
                  <a:pt x="26" y="51"/>
                  <a:pt x="26" y="51"/>
                  <a:pt x="26" y="51"/>
                </a:cubicBezTo>
                <a:cubicBezTo>
                  <a:pt x="26" y="6"/>
                  <a:pt x="26" y="6"/>
                  <a:pt x="26" y="6"/>
                </a:cubicBezTo>
                <a:cubicBezTo>
                  <a:pt x="32" y="6"/>
                  <a:pt x="32" y="6"/>
                  <a:pt x="32" y="6"/>
                </a:cubicBezTo>
                <a:lnTo>
                  <a:pt x="32" y="51"/>
                </a:lnTo>
                <a:close/>
                <a:moveTo>
                  <a:pt x="158" y="25"/>
                </a:moveTo>
                <a:cubicBezTo>
                  <a:pt x="88" y="65"/>
                  <a:pt x="88" y="65"/>
                  <a:pt x="88" y="65"/>
                </a:cubicBezTo>
                <a:cubicBezTo>
                  <a:pt x="87" y="66"/>
                  <a:pt x="86" y="66"/>
                  <a:pt x="84" y="65"/>
                </a:cubicBezTo>
                <a:cubicBezTo>
                  <a:pt x="49" y="48"/>
                  <a:pt x="49" y="48"/>
                  <a:pt x="49" y="48"/>
                </a:cubicBezTo>
                <a:cubicBezTo>
                  <a:pt x="49" y="48"/>
                  <a:pt x="49" y="48"/>
                  <a:pt x="48" y="48"/>
                </a:cubicBezTo>
                <a:cubicBezTo>
                  <a:pt x="38" y="48"/>
                  <a:pt x="38" y="48"/>
                  <a:pt x="38" y="48"/>
                </a:cubicBezTo>
                <a:cubicBezTo>
                  <a:pt x="38" y="9"/>
                  <a:pt x="38" y="9"/>
                  <a:pt x="38" y="9"/>
                </a:cubicBezTo>
                <a:cubicBezTo>
                  <a:pt x="69" y="9"/>
                  <a:pt x="69" y="9"/>
                  <a:pt x="69" y="9"/>
                </a:cubicBezTo>
                <a:cubicBezTo>
                  <a:pt x="94" y="34"/>
                  <a:pt x="94" y="34"/>
                  <a:pt x="94" y="34"/>
                </a:cubicBezTo>
                <a:cubicBezTo>
                  <a:pt x="95" y="36"/>
                  <a:pt x="96" y="37"/>
                  <a:pt x="96" y="39"/>
                </a:cubicBezTo>
                <a:cubicBezTo>
                  <a:pt x="96" y="42"/>
                  <a:pt x="93" y="44"/>
                  <a:pt x="90" y="44"/>
                </a:cubicBezTo>
                <a:cubicBezTo>
                  <a:pt x="89" y="44"/>
                  <a:pt x="87" y="44"/>
                  <a:pt x="86" y="43"/>
                </a:cubicBezTo>
                <a:cubicBezTo>
                  <a:pt x="69" y="26"/>
                  <a:pt x="69" y="26"/>
                  <a:pt x="69" y="26"/>
                </a:cubicBezTo>
                <a:cubicBezTo>
                  <a:pt x="65" y="31"/>
                  <a:pt x="65" y="31"/>
                  <a:pt x="65" y="31"/>
                </a:cubicBezTo>
                <a:cubicBezTo>
                  <a:pt x="81" y="47"/>
                  <a:pt x="81" y="47"/>
                  <a:pt x="81" y="47"/>
                </a:cubicBezTo>
                <a:cubicBezTo>
                  <a:pt x="84" y="50"/>
                  <a:pt x="87" y="51"/>
                  <a:pt x="90" y="51"/>
                </a:cubicBezTo>
                <a:cubicBezTo>
                  <a:pt x="97" y="51"/>
                  <a:pt x="102" y="45"/>
                  <a:pt x="102" y="39"/>
                </a:cubicBezTo>
                <a:cubicBezTo>
                  <a:pt x="102" y="35"/>
                  <a:pt x="101" y="32"/>
                  <a:pt x="99" y="30"/>
                </a:cubicBezTo>
                <a:cubicBezTo>
                  <a:pt x="96" y="27"/>
                  <a:pt x="96" y="27"/>
                  <a:pt x="96" y="27"/>
                </a:cubicBezTo>
                <a:cubicBezTo>
                  <a:pt x="155" y="17"/>
                  <a:pt x="155" y="17"/>
                  <a:pt x="155" y="17"/>
                </a:cubicBezTo>
                <a:cubicBezTo>
                  <a:pt x="156" y="17"/>
                  <a:pt x="158" y="17"/>
                  <a:pt x="159" y="18"/>
                </a:cubicBezTo>
                <a:cubicBezTo>
                  <a:pt x="159" y="19"/>
                  <a:pt x="160" y="20"/>
                  <a:pt x="160" y="21"/>
                </a:cubicBezTo>
                <a:cubicBezTo>
                  <a:pt x="160" y="22"/>
                  <a:pt x="159" y="24"/>
                  <a:pt x="158" y="25"/>
                </a:cubicBezTo>
                <a:close/>
                <a:moveTo>
                  <a:pt x="158" y="25"/>
                </a:moveTo>
                <a:cubicBezTo>
                  <a:pt x="158" y="25"/>
                  <a:pt x="158" y="25"/>
                  <a:pt x="158" y="25"/>
                </a:cubicBezTo>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5" name="Freeform 6"/>
          <p:cNvSpPr>
            <a:spLocks noEditPoints="1"/>
          </p:cNvSpPr>
          <p:nvPr/>
        </p:nvSpPr>
        <p:spPr bwMode="auto">
          <a:xfrm>
            <a:off x="6923733" y="4654893"/>
            <a:ext cx="374398" cy="164369"/>
          </a:xfrm>
          <a:custGeom>
            <a:avLst/>
            <a:gdLst>
              <a:gd name="T0" fmla="*/ 166 w 166"/>
              <a:gd name="T1" fmla="*/ 22 h 73"/>
              <a:gd name="T2" fmla="*/ 166 w 166"/>
              <a:gd name="T3" fmla="*/ 16 h 73"/>
              <a:gd name="T4" fmla="*/ 146 w 166"/>
              <a:gd name="T5" fmla="*/ 16 h 73"/>
              <a:gd name="T6" fmla="*/ 144 w 166"/>
              <a:gd name="T7" fmla="*/ 16 h 73"/>
              <a:gd name="T8" fmla="*/ 131 w 166"/>
              <a:gd name="T9" fmla="*/ 16 h 73"/>
              <a:gd name="T10" fmla="*/ 128 w 166"/>
              <a:gd name="T11" fmla="*/ 19 h 73"/>
              <a:gd name="T12" fmla="*/ 119 w 166"/>
              <a:gd name="T13" fmla="*/ 19 h 73"/>
              <a:gd name="T14" fmla="*/ 85 w 166"/>
              <a:gd name="T15" fmla="*/ 1 h 73"/>
              <a:gd name="T16" fmla="*/ 75 w 166"/>
              <a:gd name="T17" fmla="*/ 1 h 73"/>
              <a:gd name="T18" fmla="*/ 5 w 166"/>
              <a:gd name="T19" fmla="*/ 42 h 73"/>
              <a:gd name="T20" fmla="*/ 0 w 166"/>
              <a:gd name="T21" fmla="*/ 51 h 73"/>
              <a:gd name="T22" fmla="*/ 4 w 166"/>
              <a:gd name="T23" fmla="*/ 59 h 73"/>
              <a:gd name="T24" fmla="*/ 10 w 166"/>
              <a:gd name="T25" fmla="*/ 61 h 73"/>
              <a:gd name="T26" fmla="*/ 12 w 166"/>
              <a:gd name="T27" fmla="*/ 61 h 73"/>
              <a:gd name="T28" fmla="*/ 76 w 166"/>
              <a:gd name="T29" fmla="*/ 50 h 73"/>
              <a:gd name="T30" fmla="*/ 94 w 166"/>
              <a:gd name="T31" fmla="*/ 69 h 73"/>
              <a:gd name="T32" fmla="*/ 96 w 166"/>
              <a:gd name="T33" fmla="*/ 70 h 73"/>
              <a:gd name="T34" fmla="*/ 128 w 166"/>
              <a:gd name="T35" fmla="*/ 70 h 73"/>
              <a:gd name="T36" fmla="*/ 131 w 166"/>
              <a:gd name="T37" fmla="*/ 73 h 73"/>
              <a:gd name="T38" fmla="*/ 166 w 166"/>
              <a:gd name="T39" fmla="*/ 73 h 73"/>
              <a:gd name="T40" fmla="*/ 166 w 166"/>
              <a:gd name="T41" fmla="*/ 67 h 73"/>
              <a:gd name="T42" fmla="*/ 147 w 166"/>
              <a:gd name="T43" fmla="*/ 67 h 73"/>
              <a:gd name="T44" fmla="*/ 147 w 166"/>
              <a:gd name="T45" fmla="*/ 22 h 73"/>
              <a:gd name="T46" fmla="*/ 166 w 166"/>
              <a:gd name="T47" fmla="*/ 22 h 73"/>
              <a:gd name="T48" fmla="*/ 97 w 166"/>
              <a:gd name="T49" fmla="*/ 64 h 73"/>
              <a:gd name="T50" fmla="*/ 72 w 166"/>
              <a:gd name="T51" fmla="*/ 38 h 73"/>
              <a:gd name="T52" fmla="*/ 70 w 166"/>
              <a:gd name="T53" fmla="*/ 34 h 73"/>
              <a:gd name="T54" fmla="*/ 76 w 166"/>
              <a:gd name="T55" fmla="*/ 28 h 73"/>
              <a:gd name="T56" fmla="*/ 80 w 166"/>
              <a:gd name="T57" fmla="*/ 29 h 73"/>
              <a:gd name="T58" fmla="*/ 97 w 166"/>
              <a:gd name="T59" fmla="*/ 46 h 73"/>
              <a:gd name="T60" fmla="*/ 101 w 166"/>
              <a:gd name="T61" fmla="*/ 41 h 73"/>
              <a:gd name="T62" fmla="*/ 85 w 166"/>
              <a:gd name="T63" fmla="*/ 25 h 73"/>
              <a:gd name="T64" fmla="*/ 76 w 166"/>
              <a:gd name="T65" fmla="*/ 21 h 73"/>
              <a:gd name="T66" fmla="*/ 64 w 166"/>
              <a:gd name="T67" fmla="*/ 33 h 73"/>
              <a:gd name="T68" fmla="*/ 67 w 166"/>
              <a:gd name="T69" fmla="*/ 42 h 73"/>
              <a:gd name="T70" fmla="*/ 70 w 166"/>
              <a:gd name="T71" fmla="*/ 45 h 73"/>
              <a:gd name="T72" fmla="*/ 11 w 166"/>
              <a:gd name="T73" fmla="*/ 55 h 73"/>
              <a:gd name="T74" fmla="*/ 8 w 166"/>
              <a:gd name="T75" fmla="*/ 54 h 73"/>
              <a:gd name="T76" fmla="*/ 6 w 166"/>
              <a:gd name="T77" fmla="*/ 51 h 73"/>
              <a:gd name="T78" fmla="*/ 8 w 166"/>
              <a:gd name="T79" fmla="*/ 47 h 73"/>
              <a:gd name="T80" fmla="*/ 78 w 166"/>
              <a:gd name="T81" fmla="*/ 7 h 73"/>
              <a:gd name="T82" fmla="*/ 82 w 166"/>
              <a:gd name="T83" fmla="*/ 6 h 73"/>
              <a:gd name="T84" fmla="*/ 117 w 166"/>
              <a:gd name="T85" fmla="*/ 24 h 73"/>
              <a:gd name="T86" fmla="*/ 118 w 166"/>
              <a:gd name="T87" fmla="*/ 25 h 73"/>
              <a:gd name="T88" fmla="*/ 128 w 166"/>
              <a:gd name="T89" fmla="*/ 25 h 73"/>
              <a:gd name="T90" fmla="*/ 128 w 166"/>
              <a:gd name="T91" fmla="*/ 64 h 73"/>
              <a:gd name="T92" fmla="*/ 97 w 166"/>
              <a:gd name="T93" fmla="*/ 64 h 73"/>
              <a:gd name="T94" fmla="*/ 134 w 166"/>
              <a:gd name="T95" fmla="*/ 22 h 73"/>
              <a:gd name="T96" fmla="*/ 141 w 166"/>
              <a:gd name="T97" fmla="*/ 22 h 73"/>
              <a:gd name="T98" fmla="*/ 141 w 166"/>
              <a:gd name="T99" fmla="*/ 67 h 73"/>
              <a:gd name="T100" fmla="*/ 134 w 166"/>
              <a:gd name="T101" fmla="*/ 67 h 73"/>
              <a:gd name="T102" fmla="*/ 134 w 166"/>
              <a:gd name="T103" fmla="*/ 22 h 73"/>
              <a:gd name="T104" fmla="*/ 134 w 166"/>
              <a:gd name="T105" fmla="*/ 22 h 73"/>
              <a:gd name="T106" fmla="*/ 134 w 166"/>
              <a:gd name="T107" fmla="*/ 2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6" h="73">
                <a:moveTo>
                  <a:pt x="166" y="22"/>
                </a:moveTo>
                <a:cubicBezTo>
                  <a:pt x="166" y="16"/>
                  <a:pt x="166" y="16"/>
                  <a:pt x="166" y="16"/>
                </a:cubicBezTo>
                <a:cubicBezTo>
                  <a:pt x="146" y="16"/>
                  <a:pt x="146" y="16"/>
                  <a:pt x="146" y="16"/>
                </a:cubicBezTo>
                <a:cubicBezTo>
                  <a:pt x="146" y="15"/>
                  <a:pt x="145" y="16"/>
                  <a:pt x="144" y="16"/>
                </a:cubicBezTo>
                <a:cubicBezTo>
                  <a:pt x="131" y="16"/>
                  <a:pt x="131" y="16"/>
                  <a:pt x="131" y="16"/>
                </a:cubicBezTo>
                <a:cubicBezTo>
                  <a:pt x="129" y="16"/>
                  <a:pt x="128" y="16"/>
                  <a:pt x="128" y="19"/>
                </a:cubicBezTo>
                <a:cubicBezTo>
                  <a:pt x="119" y="19"/>
                  <a:pt x="119" y="19"/>
                  <a:pt x="119" y="19"/>
                </a:cubicBezTo>
                <a:cubicBezTo>
                  <a:pt x="85" y="1"/>
                  <a:pt x="85" y="1"/>
                  <a:pt x="85" y="1"/>
                </a:cubicBezTo>
                <a:cubicBezTo>
                  <a:pt x="82" y="0"/>
                  <a:pt x="78" y="0"/>
                  <a:pt x="75" y="1"/>
                </a:cubicBezTo>
                <a:cubicBezTo>
                  <a:pt x="5" y="42"/>
                  <a:pt x="5" y="42"/>
                  <a:pt x="5" y="42"/>
                </a:cubicBezTo>
                <a:cubicBezTo>
                  <a:pt x="2" y="44"/>
                  <a:pt x="0" y="47"/>
                  <a:pt x="0" y="51"/>
                </a:cubicBezTo>
                <a:cubicBezTo>
                  <a:pt x="0" y="54"/>
                  <a:pt x="1" y="57"/>
                  <a:pt x="4" y="59"/>
                </a:cubicBezTo>
                <a:cubicBezTo>
                  <a:pt x="5" y="60"/>
                  <a:pt x="8" y="61"/>
                  <a:pt x="10" y="61"/>
                </a:cubicBezTo>
                <a:cubicBezTo>
                  <a:pt x="11" y="61"/>
                  <a:pt x="11" y="61"/>
                  <a:pt x="12" y="61"/>
                </a:cubicBezTo>
                <a:cubicBezTo>
                  <a:pt x="76" y="50"/>
                  <a:pt x="76" y="50"/>
                  <a:pt x="76" y="50"/>
                </a:cubicBezTo>
                <a:cubicBezTo>
                  <a:pt x="94" y="69"/>
                  <a:pt x="94" y="69"/>
                  <a:pt x="94" y="69"/>
                </a:cubicBezTo>
                <a:cubicBezTo>
                  <a:pt x="94" y="69"/>
                  <a:pt x="95" y="70"/>
                  <a:pt x="96" y="70"/>
                </a:cubicBezTo>
                <a:cubicBezTo>
                  <a:pt x="128" y="70"/>
                  <a:pt x="128" y="70"/>
                  <a:pt x="128" y="70"/>
                </a:cubicBezTo>
                <a:cubicBezTo>
                  <a:pt x="128" y="70"/>
                  <a:pt x="129" y="73"/>
                  <a:pt x="131" y="73"/>
                </a:cubicBezTo>
                <a:cubicBezTo>
                  <a:pt x="166" y="73"/>
                  <a:pt x="166" y="73"/>
                  <a:pt x="166" y="73"/>
                </a:cubicBezTo>
                <a:cubicBezTo>
                  <a:pt x="166" y="67"/>
                  <a:pt x="166" y="67"/>
                  <a:pt x="166" y="67"/>
                </a:cubicBezTo>
                <a:cubicBezTo>
                  <a:pt x="147" y="67"/>
                  <a:pt x="147" y="67"/>
                  <a:pt x="147" y="67"/>
                </a:cubicBezTo>
                <a:cubicBezTo>
                  <a:pt x="147" y="22"/>
                  <a:pt x="147" y="22"/>
                  <a:pt x="147" y="22"/>
                </a:cubicBezTo>
                <a:lnTo>
                  <a:pt x="166" y="22"/>
                </a:lnTo>
                <a:close/>
                <a:moveTo>
                  <a:pt x="97" y="64"/>
                </a:moveTo>
                <a:cubicBezTo>
                  <a:pt x="72" y="38"/>
                  <a:pt x="72" y="38"/>
                  <a:pt x="72" y="38"/>
                </a:cubicBezTo>
                <a:cubicBezTo>
                  <a:pt x="71" y="37"/>
                  <a:pt x="70" y="35"/>
                  <a:pt x="70" y="34"/>
                </a:cubicBezTo>
                <a:cubicBezTo>
                  <a:pt x="70" y="30"/>
                  <a:pt x="73" y="28"/>
                  <a:pt x="76" y="28"/>
                </a:cubicBezTo>
                <a:cubicBezTo>
                  <a:pt x="78" y="28"/>
                  <a:pt x="79" y="28"/>
                  <a:pt x="80" y="29"/>
                </a:cubicBezTo>
                <a:cubicBezTo>
                  <a:pt x="97" y="46"/>
                  <a:pt x="97" y="46"/>
                  <a:pt x="97" y="46"/>
                </a:cubicBezTo>
                <a:cubicBezTo>
                  <a:pt x="101" y="41"/>
                  <a:pt x="101" y="41"/>
                  <a:pt x="101" y="41"/>
                </a:cubicBezTo>
                <a:cubicBezTo>
                  <a:pt x="85" y="25"/>
                  <a:pt x="85" y="25"/>
                  <a:pt x="85" y="25"/>
                </a:cubicBezTo>
                <a:cubicBezTo>
                  <a:pt x="82" y="22"/>
                  <a:pt x="79" y="21"/>
                  <a:pt x="76" y="21"/>
                </a:cubicBezTo>
                <a:cubicBezTo>
                  <a:pt x="69" y="21"/>
                  <a:pt x="64" y="27"/>
                  <a:pt x="64" y="33"/>
                </a:cubicBezTo>
                <a:cubicBezTo>
                  <a:pt x="64" y="37"/>
                  <a:pt x="65" y="40"/>
                  <a:pt x="67" y="42"/>
                </a:cubicBezTo>
                <a:cubicBezTo>
                  <a:pt x="70" y="45"/>
                  <a:pt x="70" y="45"/>
                  <a:pt x="70" y="45"/>
                </a:cubicBezTo>
                <a:cubicBezTo>
                  <a:pt x="11" y="55"/>
                  <a:pt x="11" y="55"/>
                  <a:pt x="11" y="55"/>
                </a:cubicBezTo>
                <a:cubicBezTo>
                  <a:pt x="10" y="55"/>
                  <a:pt x="9" y="55"/>
                  <a:pt x="8" y="54"/>
                </a:cubicBezTo>
                <a:cubicBezTo>
                  <a:pt x="7" y="53"/>
                  <a:pt x="6" y="52"/>
                  <a:pt x="6" y="51"/>
                </a:cubicBezTo>
                <a:cubicBezTo>
                  <a:pt x="6" y="49"/>
                  <a:pt x="7" y="48"/>
                  <a:pt x="8" y="47"/>
                </a:cubicBezTo>
                <a:cubicBezTo>
                  <a:pt x="78" y="7"/>
                  <a:pt x="78" y="7"/>
                  <a:pt x="78" y="7"/>
                </a:cubicBezTo>
                <a:cubicBezTo>
                  <a:pt x="79" y="6"/>
                  <a:pt x="81" y="6"/>
                  <a:pt x="82" y="6"/>
                </a:cubicBezTo>
                <a:cubicBezTo>
                  <a:pt x="117" y="24"/>
                  <a:pt x="117" y="24"/>
                  <a:pt x="117" y="24"/>
                </a:cubicBezTo>
                <a:cubicBezTo>
                  <a:pt x="117" y="25"/>
                  <a:pt x="118" y="25"/>
                  <a:pt x="118" y="25"/>
                </a:cubicBezTo>
                <a:cubicBezTo>
                  <a:pt x="128" y="25"/>
                  <a:pt x="128" y="25"/>
                  <a:pt x="128" y="25"/>
                </a:cubicBezTo>
                <a:cubicBezTo>
                  <a:pt x="128" y="64"/>
                  <a:pt x="128" y="64"/>
                  <a:pt x="128" y="64"/>
                </a:cubicBezTo>
                <a:lnTo>
                  <a:pt x="97" y="64"/>
                </a:lnTo>
                <a:close/>
                <a:moveTo>
                  <a:pt x="134" y="22"/>
                </a:moveTo>
                <a:cubicBezTo>
                  <a:pt x="141" y="22"/>
                  <a:pt x="141" y="22"/>
                  <a:pt x="141" y="22"/>
                </a:cubicBezTo>
                <a:cubicBezTo>
                  <a:pt x="141" y="67"/>
                  <a:pt x="141" y="67"/>
                  <a:pt x="141" y="67"/>
                </a:cubicBezTo>
                <a:cubicBezTo>
                  <a:pt x="134" y="67"/>
                  <a:pt x="134" y="67"/>
                  <a:pt x="134" y="67"/>
                </a:cubicBezTo>
                <a:lnTo>
                  <a:pt x="134" y="22"/>
                </a:lnTo>
                <a:close/>
                <a:moveTo>
                  <a:pt x="134" y="22"/>
                </a:moveTo>
                <a:cubicBezTo>
                  <a:pt x="134" y="22"/>
                  <a:pt x="134" y="22"/>
                  <a:pt x="134" y="22"/>
                </a:cubicBezTo>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6" name="Freeform 7"/>
          <p:cNvSpPr>
            <a:spLocks noEditPoints="1"/>
          </p:cNvSpPr>
          <p:nvPr/>
        </p:nvSpPr>
        <p:spPr bwMode="auto">
          <a:xfrm>
            <a:off x="7046097" y="4817436"/>
            <a:ext cx="100448" cy="89490"/>
          </a:xfrm>
          <a:custGeom>
            <a:avLst/>
            <a:gdLst>
              <a:gd name="T0" fmla="*/ 23 w 45"/>
              <a:gd name="T1" fmla="*/ 5 h 40"/>
              <a:gd name="T2" fmla="*/ 4 w 45"/>
              <a:gd name="T3" fmla="*/ 5 h 40"/>
              <a:gd name="T4" fmla="*/ 0 w 45"/>
              <a:gd name="T5" fmla="*/ 14 h 40"/>
              <a:gd name="T6" fmla="*/ 4 w 45"/>
              <a:gd name="T7" fmla="*/ 23 h 40"/>
              <a:gd name="T8" fmla="*/ 20 w 45"/>
              <a:gd name="T9" fmla="*/ 39 h 40"/>
              <a:gd name="T10" fmla="*/ 23 w 45"/>
              <a:gd name="T11" fmla="*/ 40 h 40"/>
              <a:gd name="T12" fmla="*/ 25 w 45"/>
              <a:gd name="T13" fmla="*/ 39 h 40"/>
              <a:gd name="T14" fmla="*/ 41 w 45"/>
              <a:gd name="T15" fmla="*/ 23 h 40"/>
              <a:gd name="T16" fmla="*/ 45 w 45"/>
              <a:gd name="T17" fmla="*/ 14 h 40"/>
              <a:gd name="T18" fmla="*/ 41 w 45"/>
              <a:gd name="T19" fmla="*/ 5 h 40"/>
              <a:gd name="T20" fmla="*/ 23 w 45"/>
              <a:gd name="T21" fmla="*/ 5 h 40"/>
              <a:gd name="T22" fmla="*/ 37 w 45"/>
              <a:gd name="T23" fmla="*/ 19 h 40"/>
              <a:gd name="T24" fmla="*/ 23 w 45"/>
              <a:gd name="T25" fmla="*/ 32 h 40"/>
              <a:gd name="T26" fmla="*/ 9 w 45"/>
              <a:gd name="T27" fmla="*/ 19 h 40"/>
              <a:gd name="T28" fmla="*/ 7 w 45"/>
              <a:gd name="T29" fmla="*/ 14 h 40"/>
              <a:gd name="T30" fmla="*/ 9 w 45"/>
              <a:gd name="T31" fmla="*/ 10 h 40"/>
              <a:gd name="T32" fmla="*/ 14 w 45"/>
              <a:gd name="T33" fmla="*/ 8 h 40"/>
              <a:gd name="T34" fmla="*/ 19 w 45"/>
              <a:gd name="T35" fmla="*/ 10 h 40"/>
              <a:gd name="T36" fmla="*/ 20 w 45"/>
              <a:gd name="T37" fmla="*/ 11 h 40"/>
              <a:gd name="T38" fmla="*/ 25 w 45"/>
              <a:gd name="T39" fmla="*/ 11 h 40"/>
              <a:gd name="T40" fmla="*/ 27 w 45"/>
              <a:gd name="T41" fmla="*/ 10 h 40"/>
              <a:gd name="T42" fmla="*/ 37 w 45"/>
              <a:gd name="T43" fmla="*/ 10 h 40"/>
              <a:gd name="T44" fmla="*/ 39 w 45"/>
              <a:gd name="T45" fmla="*/ 14 h 40"/>
              <a:gd name="T46" fmla="*/ 37 w 45"/>
              <a:gd name="T47" fmla="*/ 19 h 40"/>
              <a:gd name="T48" fmla="*/ 37 w 45"/>
              <a:gd name="T49" fmla="*/ 19 h 40"/>
              <a:gd name="T50" fmla="*/ 37 w 45"/>
              <a:gd name="T51"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 h="40">
                <a:moveTo>
                  <a:pt x="23" y="5"/>
                </a:moveTo>
                <a:cubicBezTo>
                  <a:pt x="17" y="0"/>
                  <a:pt x="9" y="0"/>
                  <a:pt x="4" y="5"/>
                </a:cubicBezTo>
                <a:cubicBezTo>
                  <a:pt x="2" y="7"/>
                  <a:pt x="0" y="11"/>
                  <a:pt x="0" y="14"/>
                </a:cubicBezTo>
                <a:cubicBezTo>
                  <a:pt x="0" y="18"/>
                  <a:pt x="2" y="21"/>
                  <a:pt x="4" y="23"/>
                </a:cubicBezTo>
                <a:cubicBezTo>
                  <a:pt x="20" y="39"/>
                  <a:pt x="20" y="39"/>
                  <a:pt x="20" y="39"/>
                </a:cubicBezTo>
                <a:cubicBezTo>
                  <a:pt x="21" y="39"/>
                  <a:pt x="22" y="40"/>
                  <a:pt x="23" y="40"/>
                </a:cubicBezTo>
                <a:cubicBezTo>
                  <a:pt x="23" y="40"/>
                  <a:pt x="24" y="39"/>
                  <a:pt x="25" y="39"/>
                </a:cubicBezTo>
                <a:cubicBezTo>
                  <a:pt x="41" y="23"/>
                  <a:pt x="41" y="23"/>
                  <a:pt x="41" y="23"/>
                </a:cubicBezTo>
                <a:cubicBezTo>
                  <a:pt x="44" y="21"/>
                  <a:pt x="45" y="18"/>
                  <a:pt x="45" y="14"/>
                </a:cubicBezTo>
                <a:cubicBezTo>
                  <a:pt x="45" y="11"/>
                  <a:pt x="44" y="7"/>
                  <a:pt x="41" y="5"/>
                </a:cubicBezTo>
                <a:cubicBezTo>
                  <a:pt x="36" y="0"/>
                  <a:pt x="28" y="0"/>
                  <a:pt x="23" y="5"/>
                </a:cubicBezTo>
                <a:close/>
                <a:moveTo>
                  <a:pt x="37" y="19"/>
                </a:moveTo>
                <a:cubicBezTo>
                  <a:pt x="23" y="32"/>
                  <a:pt x="23" y="32"/>
                  <a:pt x="23" y="32"/>
                </a:cubicBezTo>
                <a:cubicBezTo>
                  <a:pt x="9" y="19"/>
                  <a:pt x="9" y="19"/>
                  <a:pt x="9" y="19"/>
                </a:cubicBezTo>
                <a:cubicBezTo>
                  <a:pt x="7" y="17"/>
                  <a:pt x="7" y="16"/>
                  <a:pt x="7" y="14"/>
                </a:cubicBezTo>
                <a:cubicBezTo>
                  <a:pt x="7" y="12"/>
                  <a:pt x="7" y="11"/>
                  <a:pt x="9" y="10"/>
                </a:cubicBezTo>
                <a:cubicBezTo>
                  <a:pt x="10" y="8"/>
                  <a:pt x="12" y="8"/>
                  <a:pt x="14" y="8"/>
                </a:cubicBezTo>
                <a:cubicBezTo>
                  <a:pt x="15" y="8"/>
                  <a:pt x="17" y="8"/>
                  <a:pt x="19" y="10"/>
                </a:cubicBezTo>
                <a:cubicBezTo>
                  <a:pt x="20" y="11"/>
                  <a:pt x="20" y="11"/>
                  <a:pt x="20" y="11"/>
                </a:cubicBezTo>
                <a:cubicBezTo>
                  <a:pt x="22" y="12"/>
                  <a:pt x="24" y="12"/>
                  <a:pt x="25" y="11"/>
                </a:cubicBezTo>
                <a:cubicBezTo>
                  <a:pt x="27" y="10"/>
                  <a:pt x="27" y="10"/>
                  <a:pt x="27" y="10"/>
                </a:cubicBezTo>
                <a:cubicBezTo>
                  <a:pt x="29" y="7"/>
                  <a:pt x="34" y="7"/>
                  <a:pt x="37" y="10"/>
                </a:cubicBezTo>
                <a:cubicBezTo>
                  <a:pt x="38" y="11"/>
                  <a:pt x="39" y="12"/>
                  <a:pt x="39" y="14"/>
                </a:cubicBezTo>
                <a:cubicBezTo>
                  <a:pt x="39" y="16"/>
                  <a:pt x="38" y="17"/>
                  <a:pt x="37" y="19"/>
                </a:cubicBezTo>
                <a:close/>
                <a:moveTo>
                  <a:pt x="37" y="19"/>
                </a:moveTo>
                <a:cubicBezTo>
                  <a:pt x="37" y="19"/>
                  <a:pt x="37" y="19"/>
                  <a:pt x="37" y="19"/>
                </a:cubicBezTo>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7" name="Freeform 8"/>
          <p:cNvSpPr>
            <a:spLocks noEditPoints="1"/>
          </p:cNvSpPr>
          <p:nvPr/>
        </p:nvSpPr>
        <p:spPr bwMode="auto">
          <a:xfrm>
            <a:off x="6994960" y="4799173"/>
            <a:ext cx="16437" cy="20090"/>
          </a:xfrm>
          <a:custGeom>
            <a:avLst/>
            <a:gdLst>
              <a:gd name="T0" fmla="*/ 8 w 8"/>
              <a:gd name="T1" fmla="*/ 3 h 9"/>
              <a:gd name="T2" fmla="*/ 3 w 8"/>
              <a:gd name="T3" fmla="*/ 0 h 9"/>
              <a:gd name="T4" fmla="*/ 0 w 8"/>
              <a:gd name="T5" fmla="*/ 6 h 9"/>
              <a:gd name="T6" fmla="*/ 5 w 8"/>
              <a:gd name="T7" fmla="*/ 9 h 9"/>
              <a:gd name="T8" fmla="*/ 8 w 8"/>
              <a:gd name="T9" fmla="*/ 3 h 9"/>
              <a:gd name="T10" fmla="*/ 8 w 8"/>
              <a:gd name="T11" fmla="*/ 3 h 9"/>
              <a:gd name="T12" fmla="*/ 8 w 8"/>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8" y="3"/>
                </a:moveTo>
                <a:cubicBezTo>
                  <a:pt x="3" y="0"/>
                  <a:pt x="3" y="0"/>
                  <a:pt x="3" y="0"/>
                </a:cubicBezTo>
                <a:cubicBezTo>
                  <a:pt x="2" y="2"/>
                  <a:pt x="1" y="4"/>
                  <a:pt x="0" y="6"/>
                </a:cubicBezTo>
                <a:cubicBezTo>
                  <a:pt x="5" y="9"/>
                  <a:pt x="5" y="9"/>
                  <a:pt x="5" y="9"/>
                </a:cubicBezTo>
                <a:cubicBezTo>
                  <a:pt x="6" y="7"/>
                  <a:pt x="7" y="5"/>
                  <a:pt x="8" y="3"/>
                </a:cubicBezTo>
                <a:close/>
                <a:moveTo>
                  <a:pt x="8" y="3"/>
                </a:moveTo>
                <a:cubicBezTo>
                  <a:pt x="8" y="3"/>
                  <a:pt x="8" y="3"/>
                  <a:pt x="8" y="3"/>
                </a:cubicBezTo>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8" name="Freeform 9"/>
          <p:cNvSpPr>
            <a:spLocks noEditPoints="1"/>
          </p:cNvSpPr>
          <p:nvPr/>
        </p:nvSpPr>
        <p:spPr bwMode="auto">
          <a:xfrm>
            <a:off x="6982176" y="4883184"/>
            <a:ext cx="18263" cy="16437"/>
          </a:xfrm>
          <a:custGeom>
            <a:avLst/>
            <a:gdLst>
              <a:gd name="T0" fmla="*/ 0 w 8"/>
              <a:gd name="T1" fmla="*/ 1 h 7"/>
              <a:gd name="T2" fmla="*/ 2 w 8"/>
              <a:gd name="T3" fmla="*/ 7 h 7"/>
              <a:gd name="T4" fmla="*/ 8 w 8"/>
              <a:gd name="T5" fmla="*/ 5 h 7"/>
              <a:gd name="T6" fmla="*/ 7 w 8"/>
              <a:gd name="T7" fmla="*/ 0 h 7"/>
              <a:gd name="T8" fmla="*/ 0 w 8"/>
              <a:gd name="T9" fmla="*/ 1 h 7"/>
              <a:gd name="T10" fmla="*/ 0 w 8"/>
              <a:gd name="T11" fmla="*/ 1 h 7"/>
              <a:gd name="T12" fmla="*/ 0 w 8"/>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0" y="1"/>
                </a:moveTo>
                <a:cubicBezTo>
                  <a:pt x="1" y="3"/>
                  <a:pt x="2" y="5"/>
                  <a:pt x="2" y="7"/>
                </a:cubicBezTo>
                <a:cubicBezTo>
                  <a:pt x="8" y="5"/>
                  <a:pt x="8" y="5"/>
                  <a:pt x="8" y="5"/>
                </a:cubicBezTo>
                <a:cubicBezTo>
                  <a:pt x="8" y="3"/>
                  <a:pt x="7" y="2"/>
                  <a:pt x="7" y="0"/>
                </a:cubicBezTo>
                <a:lnTo>
                  <a:pt x="0" y="1"/>
                </a:lnTo>
                <a:close/>
                <a:moveTo>
                  <a:pt x="0" y="1"/>
                </a:moveTo>
                <a:cubicBezTo>
                  <a:pt x="0" y="1"/>
                  <a:pt x="0" y="1"/>
                  <a:pt x="0" y="1"/>
                </a:cubicBezTo>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29" name="Freeform 10"/>
          <p:cNvSpPr>
            <a:spLocks noEditPoints="1"/>
          </p:cNvSpPr>
          <p:nvPr/>
        </p:nvSpPr>
        <p:spPr bwMode="auto">
          <a:xfrm>
            <a:off x="6982176" y="4824741"/>
            <a:ext cx="18263" cy="18263"/>
          </a:xfrm>
          <a:custGeom>
            <a:avLst/>
            <a:gdLst>
              <a:gd name="T0" fmla="*/ 0 w 8"/>
              <a:gd name="T1" fmla="*/ 7 h 8"/>
              <a:gd name="T2" fmla="*/ 7 w 8"/>
              <a:gd name="T3" fmla="*/ 8 h 8"/>
              <a:gd name="T4" fmla="*/ 8 w 8"/>
              <a:gd name="T5" fmla="*/ 2 h 8"/>
              <a:gd name="T6" fmla="*/ 2 w 8"/>
              <a:gd name="T7" fmla="*/ 0 h 8"/>
              <a:gd name="T8" fmla="*/ 0 w 8"/>
              <a:gd name="T9" fmla="*/ 7 h 8"/>
              <a:gd name="T10" fmla="*/ 0 w 8"/>
              <a:gd name="T11" fmla="*/ 7 h 8"/>
              <a:gd name="T12" fmla="*/ 0 w 8"/>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0" y="7"/>
                </a:moveTo>
                <a:cubicBezTo>
                  <a:pt x="7" y="8"/>
                  <a:pt x="7" y="8"/>
                  <a:pt x="7" y="8"/>
                </a:cubicBezTo>
                <a:cubicBezTo>
                  <a:pt x="7" y="6"/>
                  <a:pt x="8" y="4"/>
                  <a:pt x="8" y="2"/>
                </a:cubicBezTo>
                <a:cubicBezTo>
                  <a:pt x="2" y="0"/>
                  <a:pt x="2" y="0"/>
                  <a:pt x="2" y="0"/>
                </a:cubicBezTo>
                <a:cubicBezTo>
                  <a:pt x="1" y="2"/>
                  <a:pt x="1" y="4"/>
                  <a:pt x="0" y="7"/>
                </a:cubicBezTo>
                <a:close/>
                <a:moveTo>
                  <a:pt x="0" y="7"/>
                </a:moveTo>
                <a:cubicBezTo>
                  <a:pt x="0" y="7"/>
                  <a:pt x="0" y="7"/>
                  <a:pt x="0" y="7"/>
                </a:cubicBezTo>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0" name="Freeform 11"/>
          <p:cNvSpPr>
            <a:spLocks noEditPoints="1"/>
          </p:cNvSpPr>
          <p:nvPr/>
        </p:nvSpPr>
        <p:spPr bwMode="auto">
          <a:xfrm>
            <a:off x="6980350" y="4853963"/>
            <a:ext cx="16437" cy="16437"/>
          </a:xfrm>
          <a:custGeom>
            <a:avLst/>
            <a:gdLst>
              <a:gd name="T0" fmla="*/ 0 w 7"/>
              <a:gd name="T1" fmla="*/ 3 h 7"/>
              <a:gd name="T2" fmla="*/ 1 w 7"/>
              <a:gd name="T3" fmla="*/ 7 h 7"/>
              <a:gd name="T4" fmla="*/ 7 w 7"/>
              <a:gd name="T5" fmla="*/ 7 h 7"/>
              <a:gd name="T6" fmla="*/ 7 w 7"/>
              <a:gd name="T7" fmla="*/ 3 h 7"/>
              <a:gd name="T8" fmla="*/ 7 w 7"/>
              <a:gd name="T9" fmla="*/ 1 h 7"/>
              <a:gd name="T10" fmla="*/ 0 w 7"/>
              <a:gd name="T11" fmla="*/ 0 h 7"/>
              <a:gd name="T12" fmla="*/ 0 w 7"/>
              <a:gd name="T13" fmla="*/ 3 h 7"/>
              <a:gd name="T14" fmla="*/ 0 w 7"/>
              <a:gd name="T15" fmla="*/ 3 h 7"/>
              <a:gd name="T16" fmla="*/ 0 w 7"/>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0" y="3"/>
                </a:moveTo>
                <a:cubicBezTo>
                  <a:pt x="0" y="5"/>
                  <a:pt x="0" y="6"/>
                  <a:pt x="1" y="7"/>
                </a:cubicBezTo>
                <a:cubicBezTo>
                  <a:pt x="7" y="7"/>
                  <a:pt x="7" y="7"/>
                  <a:pt x="7" y="7"/>
                </a:cubicBezTo>
                <a:cubicBezTo>
                  <a:pt x="7" y="6"/>
                  <a:pt x="7" y="5"/>
                  <a:pt x="7" y="3"/>
                </a:cubicBezTo>
                <a:cubicBezTo>
                  <a:pt x="7" y="3"/>
                  <a:pt x="7" y="2"/>
                  <a:pt x="7" y="1"/>
                </a:cubicBezTo>
                <a:cubicBezTo>
                  <a:pt x="0" y="0"/>
                  <a:pt x="0" y="0"/>
                  <a:pt x="0" y="0"/>
                </a:cubicBezTo>
                <a:cubicBezTo>
                  <a:pt x="0" y="1"/>
                  <a:pt x="0" y="2"/>
                  <a:pt x="0" y="3"/>
                </a:cubicBezTo>
                <a:close/>
                <a:moveTo>
                  <a:pt x="0" y="3"/>
                </a:moveTo>
                <a:cubicBezTo>
                  <a:pt x="0" y="3"/>
                  <a:pt x="0" y="3"/>
                  <a:pt x="0" y="3"/>
                </a:cubicBezTo>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1" name="Freeform 12"/>
          <p:cNvSpPr>
            <a:spLocks noEditPoints="1"/>
          </p:cNvSpPr>
          <p:nvPr/>
        </p:nvSpPr>
        <p:spPr bwMode="auto">
          <a:xfrm>
            <a:off x="7192204" y="4822915"/>
            <a:ext cx="18263" cy="18263"/>
          </a:xfrm>
          <a:custGeom>
            <a:avLst/>
            <a:gdLst>
              <a:gd name="T0" fmla="*/ 0 w 8"/>
              <a:gd name="T1" fmla="*/ 2 h 8"/>
              <a:gd name="T2" fmla="*/ 1 w 8"/>
              <a:gd name="T3" fmla="*/ 8 h 8"/>
              <a:gd name="T4" fmla="*/ 8 w 8"/>
              <a:gd name="T5" fmla="*/ 7 h 8"/>
              <a:gd name="T6" fmla="*/ 6 w 8"/>
              <a:gd name="T7" fmla="*/ 0 h 8"/>
              <a:gd name="T8" fmla="*/ 0 w 8"/>
              <a:gd name="T9" fmla="*/ 2 h 8"/>
              <a:gd name="T10" fmla="*/ 0 w 8"/>
              <a:gd name="T11" fmla="*/ 2 h 8"/>
              <a:gd name="T12" fmla="*/ 0 w 8"/>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0" y="2"/>
                </a:moveTo>
                <a:cubicBezTo>
                  <a:pt x="1" y="4"/>
                  <a:pt x="1" y="6"/>
                  <a:pt x="1" y="8"/>
                </a:cubicBezTo>
                <a:cubicBezTo>
                  <a:pt x="8" y="7"/>
                  <a:pt x="8" y="7"/>
                  <a:pt x="8" y="7"/>
                </a:cubicBezTo>
                <a:cubicBezTo>
                  <a:pt x="7" y="5"/>
                  <a:pt x="7" y="3"/>
                  <a:pt x="6" y="0"/>
                </a:cubicBezTo>
                <a:lnTo>
                  <a:pt x="0" y="2"/>
                </a:lnTo>
                <a:close/>
                <a:moveTo>
                  <a:pt x="0" y="2"/>
                </a:moveTo>
                <a:cubicBezTo>
                  <a:pt x="0" y="2"/>
                  <a:pt x="0" y="2"/>
                  <a:pt x="0" y="2"/>
                </a:cubicBezTo>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2" name="Freeform 13"/>
          <p:cNvSpPr>
            <a:spLocks noEditPoints="1"/>
          </p:cNvSpPr>
          <p:nvPr/>
        </p:nvSpPr>
        <p:spPr bwMode="auto">
          <a:xfrm>
            <a:off x="7181246" y="4906926"/>
            <a:ext cx="18263" cy="20090"/>
          </a:xfrm>
          <a:custGeom>
            <a:avLst/>
            <a:gdLst>
              <a:gd name="T0" fmla="*/ 0 w 8"/>
              <a:gd name="T1" fmla="*/ 5 h 9"/>
              <a:gd name="T2" fmla="*/ 5 w 8"/>
              <a:gd name="T3" fmla="*/ 9 h 9"/>
              <a:gd name="T4" fmla="*/ 8 w 8"/>
              <a:gd name="T5" fmla="*/ 3 h 9"/>
              <a:gd name="T6" fmla="*/ 3 w 8"/>
              <a:gd name="T7" fmla="*/ 0 h 9"/>
              <a:gd name="T8" fmla="*/ 0 w 8"/>
              <a:gd name="T9" fmla="*/ 5 h 9"/>
              <a:gd name="T10" fmla="*/ 0 w 8"/>
              <a:gd name="T11" fmla="*/ 5 h 9"/>
              <a:gd name="T12" fmla="*/ 0 w 8"/>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0" y="5"/>
                </a:moveTo>
                <a:cubicBezTo>
                  <a:pt x="5" y="9"/>
                  <a:pt x="5" y="9"/>
                  <a:pt x="5" y="9"/>
                </a:cubicBezTo>
                <a:cubicBezTo>
                  <a:pt x="6" y="7"/>
                  <a:pt x="7" y="5"/>
                  <a:pt x="8" y="3"/>
                </a:cubicBezTo>
                <a:cubicBezTo>
                  <a:pt x="3" y="0"/>
                  <a:pt x="3" y="0"/>
                  <a:pt x="3" y="0"/>
                </a:cubicBezTo>
                <a:cubicBezTo>
                  <a:pt x="2" y="2"/>
                  <a:pt x="1" y="4"/>
                  <a:pt x="0" y="5"/>
                </a:cubicBezTo>
                <a:close/>
                <a:moveTo>
                  <a:pt x="0" y="5"/>
                </a:moveTo>
                <a:cubicBezTo>
                  <a:pt x="0" y="5"/>
                  <a:pt x="0" y="5"/>
                  <a:pt x="0" y="5"/>
                </a:cubicBezTo>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3" name="Freeform 14"/>
          <p:cNvSpPr>
            <a:spLocks noEditPoints="1"/>
          </p:cNvSpPr>
          <p:nvPr/>
        </p:nvSpPr>
        <p:spPr bwMode="auto">
          <a:xfrm>
            <a:off x="7192204" y="4881358"/>
            <a:ext cx="18263" cy="18263"/>
          </a:xfrm>
          <a:custGeom>
            <a:avLst/>
            <a:gdLst>
              <a:gd name="T0" fmla="*/ 0 w 8"/>
              <a:gd name="T1" fmla="*/ 6 h 8"/>
              <a:gd name="T2" fmla="*/ 6 w 8"/>
              <a:gd name="T3" fmla="*/ 8 h 8"/>
              <a:gd name="T4" fmla="*/ 8 w 8"/>
              <a:gd name="T5" fmla="*/ 1 h 8"/>
              <a:gd name="T6" fmla="*/ 2 w 8"/>
              <a:gd name="T7" fmla="*/ 0 h 8"/>
              <a:gd name="T8" fmla="*/ 0 w 8"/>
              <a:gd name="T9" fmla="*/ 6 h 8"/>
              <a:gd name="T10" fmla="*/ 0 w 8"/>
              <a:gd name="T11" fmla="*/ 6 h 8"/>
              <a:gd name="T12" fmla="*/ 0 w 8"/>
              <a:gd name="T13" fmla="*/ 6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0" y="6"/>
                </a:moveTo>
                <a:cubicBezTo>
                  <a:pt x="6" y="8"/>
                  <a:pt x="6" y="8"/>
                  <a:pt x="6" y="8"/>
                </a:cubicBezTo>
                <a:cubicBezTo>
                  <a:pt x="7" y="6"/>
                  <a:pt x="7" y="4"/>
                  <a:pt x="8" y="1"/>
                </a:cubicBezTo>
                <a:cubicBezTo>
                  <a:pt x="2" y="0"/>
                  <a:pt x="2" y="0"/>
                  <a:pt x="2" y="0"/>
                </a:cubicBezTo>
                <a:cubicBezTo>
                  <a:pt x="1" y="2"/>
                  <a:pt x="1" y="4"/>
                  <a:pt x="0" y="6"/>
                </a:cubicBezTo>
                <a:close/>
                <a:moveTo>
                  <a:pt x="0" y="6"/>
                </a:moveTo>
                <a:cubicBezTo>
                  <a:pt x="0" y="6"/>
                  <a:pt x="0" y="6"/>
                  <a:pt x="0" y="6"/>
                </a:cubicBezTo>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4" name="Freeform 15"/>
          <p:cNvSpPr>
            <a:spLocks noEditPoints="1"/>
          </p:cNvSpPr>
          <p:nvPr/>
        </p:nvSpPr>
        <p:spPr bwMode="auto">
          <a:xfrm>
            <a:off x="7197683" y="4853963"/>
            <a:ext cx="14611" cy="16437"/>
          </a:xfrm>
          <a:custGeom>
            <a:avLst/>
            <a:gdLst>
              <a:gd name="T0" fmla="*/ 7 w 7"/>
              <a:gd name="T1" fmla="*/ 3 h 7"/>
              <a:gd name="T2" fmla="*/ 7 w 7"/>
              <a:gd name="T3" fmla="*/ 0 h 7"/>
              <a:gd name="T4" fmla="*/ 0 w 7"/>
              <a:gd name="T5" fmla="*/ 0 h 7"/>
              <a:gd name="T6" fmla="*/ 0 w 7"/>
              <a:gd name="T7" fmla="*/ 3 h 7"/>
              <a:gd name="T8" fmla="*/ 0 w 7"/>
              <a:gd name="T9" fmla="*/ 6 h 7"/>
              <a:gd name="T10" fmla="*/ 7 w 7"/>
              <a:gd name="T11" fmla="*/ 7 h 7"/>
              <a:gd name="T12" fmla="*/ 7 w 7"/>
              <a:gd name="T13" fmla="*/ 3 h 7"/>
              <a:gd name="T14" fmla="*/ 7 w 7"/>
              <a:gd name="T15" fmla="*/ 3 h 7"/>
              <a:gd name="T16" fmla="*/ 7 w 7"/>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7" y="3"/>
                </a:moveTo>
                <a:cubicBezTo>
                  <a:pt x="7" y="2"/>
                  <a:pt x="7" y="1"/>
                  <a:pt x="7" y="0"/>
                </a:cubicBezTo>
                <a:cubicBezTo>
                  <a:pt x="0" y="0"/>
                  <a:pt x="0" y="0"/>
                  <a:pt x="0" y="0"/>
                </a:cubicBezTo>
                <a:cubicBezTo>
                  <a:pt x="0" y="1"/>
                  <a:pt x="0" y="2"/>
                  <a:pt x="0" y="3"/>
                </a:cubicBezTo>
                <a:cubicBezTo>
                  <a:pt x="0" y="4"/>
                  <a:pt x="0" y="5"/>
                  <a:pt x="0" y="6"/>
                </a:cubicBezTo>
                <a:cubicBezTo>
                  <a:pt x="7" y="7"/>
                  <a:pt x="7" y="7"/>
                  <a:pt x="7" y="7"/>
                </a:cubicBezTo>
                <a:cubicBezTo>
                  <a:pt x="7" y="5"/>
                  <a:pt x="7" y="4"/>
                  <a:pt x="7" y="3"/>
                </a:cubicBezTo>
                <a:close/>
                <a:moveTo>
                  <a:pt x="7" y="3"/>
                </a:moveTo>
                <a:cubicBezTo>
                  <a:pt x="7" y="3"/>
                  <a:pt x="7" y="3"/>
                  <a:pt x="7" y="3"/>
                </a:cubicBezTo>
              </a:path>
            </a:pathLst>
          </a:custGeom>
          <a:solidFill>
            <a:schemeClr val="accent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Arial" panose="020B0604020202020204" pitchFamily="34" charset="0"/>
              <a:cs typeface="Arial" panose="020B0604020202020204" pitchFamily="34" charset="0"/>
            </a:endParaRPr>
          </a:p>
        </p:txBody>
      </p:sp>
      <p:sp>
        <p:nvSpPr>
          <p:cNvPr id="35" name="Shape 2527"/>
          <p:cNvSpPr/>
          <p:nvPr/>
        </p:nvSpPr>
        <p:spPr>
          <a:xfrm>
            <a:off x="2175004" y="4651548"/>
            <a:ext cx="375613" cy="375613"/>
          </a:xfrm>
          <a:custGeom>
            <a:avLst/>
            <a:gdLst/>
            <a:ahLst/>
            <a:cxnLst>
              <a:cxn ang="0">
                <a:pos x="wd2" y="hd2"/>
              </a:cxn>
              <a:cxn ang="5400000">
                <a:pos x="wd2" y="hd2"/>
              </a:cxn>
              <a:cxn ang="10800000">
                <a:pos x="wd2" y="hd2"/>
              </a:cxn>
              <a:cxn ang="16200000">
                <a:pos x="wd2" y="hd2"/>
              </a:cxn>
            </a:cxnLst>
            <a:rect l="0" t="0" r="r" b="b"/>
            <a:pathLst>
              <a:path w="21600" h="21600" extrusionOk="0">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4236" y="10309"/>
                </a:moveTo>
                <a:lnTo>
                  <a:pt x="12694" y="10309"/>
                </a:lnTo>
                <a:cubicBezTo>
                  <a:pt x="12516" y="9622"/>
                  <a:pt x="11979" y="9084"/>
                  <a:pt x="11291" y="8906"/>
                </a:cubicBezTo>
                <a:lnTo>
                  <a:pt x="11291" y="5400"/>
                </a:lnTo>
                <a:cubicBezTo>
                  <a:pt x="11291" y="5129"/>
                  <a:pt x="11071" y="4909"/>
                  <a:pt x="10800" y="4909"/>
                </a:cubicBezTo>
                <a:cubicBezTo>
                  <a:pt x="10529" y="4909"/>
                  <a:pt x="10309" y="5129"/>
                  <a:pt x="10309" y="5400"/>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4236" y="11291"/>
                </a:lnTo>
                <a:cubicBezTo>
                  <a:pt x="14507" y="11291"/>
                  <a:pt x="14727" y="11072"/>
                  <a:pt x="14727" y="10800"/>
                </a:cubicBezTo>
                <a:cubicBezTo>
                  <a:pt x="14727" y="10529"/>
                  <a:pt x="14507" y="10309"/>
                  <a:pt x="14236" y="10309"/>
                </a:cubicBezTo>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0800" y="18655"/>
                </a:moveTo>
                <a:cubicBezTo>
                  <a:pt x="6462" y="18655"/>
                  <a:pt x="2945" y="15138"/>
                  <a:pt x="2945" y="10800"/>
                </a:cubicBezTo>
                <a:cubicBezTo>
                  <a:pt x="2945" y="6462"/>
                  <a:pt x="6462" y="2945"/>
                  <a:pt x="10800" y="2945"/>
                </a:cubicBezTo>
                <a:cubicBezTo>
                  <a:pt x="15138" y="2945"/>
                  <a:pt x="18655" y="6462"/>
                  <a:pt x="18655" y="10800"/>
                </a:cubicBezTo>
                <a:cubicBezTo>
                  <a:pt x="18655" y="15138"/>
                  <a:pt x="15138" y="18655"/>
                  <a:pt x="10800" y="18655"/>
                </a:cubicBezTo>
                <a:moveTo>
                  <a:pt x="10800" y="1964"/>
                </a:moveTo>
                <a:cubicBezTo>
                  <a:pt x="5920" y="1964"/>
                  <a:pt x="1964" y="5920"/>
                  <a:pt x="1964" y="10800"/>
                </a:cubicBezTo>
                <a:cubicBezTo>
                  <a:pt x="1964" y="15680"/>
                  <a:pt x="5920" y="19636"/>
                  <a:pt x="10800" y="19636"/>
                </a:cubicBezTo>
                <a:cubicBezTo>
                  <a:pt x="15680" y="19636"/>
                  <a:pt x="19636" y="15680"/>
                  <a:pt x="19636" y="10800"/>
                </a:cubicBezTo>
                <a:cubicBezTo>
                  <a:pt x="19636" y="5920"/>
                  <a:pt x="15680" y="1964"/>
                  <a:pt x="10800" y="1964"/>
                </a:cubicBezTo>
              </a:path>
            </a:pathLst>
          </a:custGeom>
          <a:solidFill>
            <a:schemeClr val="accent3"/>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2999" dirty="0">
              <a:latin typeface="Arial" panose="020B0604020202020204" pitchFamily="34" charset="0"/>
              <a:cs typeface="Arial" panose="020B0604020202020204" pitchFamily="34" charset="0"/>
            </a:endParaRPr>
          </a:p>
        </p:txBody>
      </p:sp>
      <p:sp>
        <p:nvSpPr>
          <p:cNvPr id="36" name="Shape 2593"/>
          <p:cNvSpPr/>
          <p:nvPr/>
        </p:nvSpPr>
        <p:spPr>
          <a:xfrm>
            <a:off x="2179930" y="2281672"/>
            <a:ext cx="365761" cy="365761"/>
          </a:xfrm>
          <a:custGeom>
            <a:avLst/>
            <a:gdLst/>
            <a:ahLst/>
            <a:cxnLst>
              <a:cxn ang="0">
                <a:pos x="wd2" y="hd2"/>
              </a:cxn>
              <a:cxn ang="5400000">
                <a:pos x="wd2" y="hd2"/>
              </a:cxn>
              <a:cxn ang="10800000">
                <a:pos x="wd2" y="hd2"/>
              </a:cxn>
              <a:cxn ang="16200000">
                <a:pos x="wd2" y="hd2"/>
              </a:cxn>
            </a:cxnLst>
            <a:rect l="0" t="0" r="r" b="b"/>
            <a:pathLst>
              <a:path w="21600" h="21600" extrusionOk="0">
                <a:moveTo>
                  <a:pt x="20618" y="8095"/>
                </a:moveTo>
                <a:lnTo>
                  <a:pt x="20091" y="8640"/>
                </a:lnTo>
                <a:cubicBezTo>
                  <a:pt x="19294" y="8426"/>
                  <a:pt x="18482" y="8322"/>
                  <a:pt x="17675" y="8322"/>
                </a:cubicBezTo>
                <a:lnTo>
                  <a:pt x="17150" y="7377"/>
                </a:lnTo>
                <a:cubicBezTo>
                  <a:pt x="17052" y="7203"/>
                  <a:pt x="16911" y="7035"/>
                  <a:pt x="16741" y="6937"/>
                </a:cubicBezTo>
                <a:cubicBezTo>
                  <a:pt x="16601" y="6856"/>
                  <a:pt x="16442" y="6822"/>
                  <a:pt x="16268" y="6868"/>
                </a:cubicBezTo>
                <a:lnTo>
                  <a:pt x="13487" y="7613"/>
                </a:lnTo>
                <a:cubicBezTo>
                  <a:pt x="13102" y="7716"/>
                  <a:pt x="12995" y="8125"/>
                  <a:pt x="12977" y="8495"/>
                </a:cubicBezTo>
                <a:lnTo>
                  <a:pt x="12996" y="9570"/>
                </a:lnTo>
                <a:cubicBezTo>
                  <a:pt x="12293" y="9973"/>
                  <a:pt x="11639" y="10471"/>
                  <a:pt x="11053" y="11057"/>
                </a:cubicBezTo>
                <a:lnTo>
                  <a:pt x="10023" y="10762"/>
                </a:lnTo>
                <a:cubicBezTo>
                  <a:pt x="9673" y="10664"/>
                  <a:pt x="9239" y="10682"/>
                  <a:pt x="9040" y="11026"/>
                </a:cubicBezTo>
                <a:lnTo>
                  <a:pt x="7600" y="13520"/>
                </a:lnTo>
                <a:cubicBezTo>
                  <a:pt x="7401" y="13864"/>
                  <a:pt x="7614" y="14229"/>
                  <a:pt x="7863" y="14504"/>
                </a:cubicBezTo>
                <a:lnTo>
                  <a:pt x="8633" y="15248"/>
                </a:lnTo>
                <a:cubicBezTo>
                  <a:pt x="8419" y="16049"/>
                  <a:pt x="8315" y="16864"/>
                  <a:pt x="8317" y="17674"/>
                </a:cubicBezTo>
                <a:lnTo>
                  <a:pt x="7377" y="18196"/>
                </a:lnTo>
                <a:cubicBezTo>
                  <a:pt x="7060" y="18373"/>
                  <a:pt x="6765" y="18693"/>
                  <a:pt x="6868" y="19077"/>
                </a:cubicBezTo>
                <a:lnTo>
                  <a:pt x="7281" y="20619"/>
                </a:lnTo>
                <a:lnTo>
                  <a:pt x="1964" y="20619"/>
                </a:lnTo>
                <a:cubicBezTo>
                  <a:pt x="1422" y="20619"/>
                  <a:pt x="982" y="20178"/>
                  <a:pt x="982" y="19636"/>
                </a:cubicBezTo>
                <a:lnTo>
                  <a:pt x="982" y="11291"/>
                </a:lnTo>
                <a:lnTo>
                  <a:pt x="1931" y="11291"/>
                </a:lnTo>
                <a:cubicBezTo>
                  <a:pt x="2328" y="11291"/>
                  <a:pt x="2538" y="10924"/>
                  <a:pt x="2651" y="10571"/>
                </a:cubicBezTo>
                <a:lnTo>
                  <a:pt x="2913" y="9523"/>
                </a:lnTo>
                <a:cubicBezTo>
                  <a:pt x="3711" y="9310"/>
                  <a:pt x="4466" y="8993"/>
                  <a:pt x="5164" y="8590"/>
                </a:cubicBezTo>
                <a:lnTo>
                  <a:pt x="6091" y="9146"/>
                </a:lnTo>
                <a:cubicBezTo>
                  <a:pt x="6275" y="9241"/>
                  <a:pt x="6484" y="9317"/>
                  <a:pt x="6681" y="9317"/>
                </a:cubicBezTo>
                <a:cubicBezTo>
                  <a:pt x="6837" y="9317"/>
                  <a:pt x="6985" y="9270"/>
                  <a:pt x="7110" y="9146"/>
                </a:cubicBezTo>
                <a:lnTo>
                  <a:pt x="9146" y="7109"/>
                </a:lnTo>
                <a:cubicBezTo>
                  <a:pt x="9427" y="6828"/>
                  <a:pt x="9332" y="6404"/>
                  <a:pt x="9146" y="6091"/>
                </a:cubicBezTo>
                <a:lnTo>
                  <a:pt x="8593" y="5169"/>
                </a:lnTo>
                <a:cubicBezTo>
                  <a:pt x="8999" y="4469"/>
                  <a:pt x="9317" y="3711"/>
                  <a:pt x="9531" y="2911"/>
                </a:cubicBezTo>
                <a:lnTo>
                  <a:pt x="10571" y="2651"/>
                </a:lnTo>
                <a:cubicBezTo>
                  <a:pt x="10924" y="2538"/>
                  <a:pt x="11291" y="2328"/>
                  <a:pt x="11291" y="1931"/>
                </a:cubicBezTo>
                <a:lnTo>
                  <a:pt x="11291" y="982"/>
                </a:lnTo>
                <a:lnTo>
                  <a:pt x="19636" y="982"/>
                </a:lnTo>
                <a:cubicBezTo>
                  <a:pt x="20178" y="982"/>
                  <a:pt x="20618" y="1421"/>
                  <a:pt x="20618" y="1964"/>
                </a:cubicBezTo>
                <a:cubicBezTo>
                  <a:pt x="20618" y="1964"/>
                  <a:pt x="20618" y="8095"/>
                  <a:pt x="20618" y="8095"/>
                </a:cubicBezTo>
                <a:close/>
                <a:moveTo>
                  <a:pt x="20618" y="12594"/>
                </a:moveTo>
                <a:cubicBezTo>
                  <a:pt x="19750" y="12088"/>
                  <a:pt x="18750" y="11782"/>
                  <a:pt x="17673" y="11782"/>
                </a:cubicBezTo>
                <a:cubicBezTo>
                  <a:pt x="14419" y="11782"/>
                  <a:pt x="11782" y="14419"/>
                  <a:pt x="11782" y="17673"/>
                </a:cubicBezTo>
                <a:cubicBezTo>
                  <a:pt x="11782" y="18751"/>
                  <a:pt x="12088" y="19750"/>
                  <a:pt x="12594" y="20619"/>
                </a:cubicBezTo>
                <a:lnTo>
                  <a:pt x="8298" y="20619"/>
                </a:lnTo>
                <a:lnTo>
                  <a:pt x="7875" y="19042"/>
                </a:lnTo>
                <a:lnTo>
                  <a:pt x="8794" y="18532"/>
                </a:lnTo>
                <a:cubicBezTo>
                  <a:pt x="9106" y="18358"/>
                  <a:pt x="9299" y="18028"/>
                  <a:pt x="9299" y="17671"/>
                </a:cubicBezTo>
                <a:cubicBezTo>
                  <a:pt x="9298" y="16938"/>
                  <a:pt x="9392" y="16208"/>
                  <a:pt x="9582" y="15502"/>
                </a:cubicBezTo>
                <a:cubicBezTo>
                  <a:pt x="9674" y="15158"/>
                  <a:pt x="9572" y="14791"/>
                  <a:pt x="9316" y="14543"/>
                </a:cubicBezTo>
                <a:lnTo>
                  <a:pt x="8572" y="13823"/>
                </a:lnTo>
                <a:cubicBezTo>
                  <a:pt x="8569" y="13820"/>
                  <a:pt x="8566" y="13817"/>
                  <a:pt x="8564" y="13813"/>
                </a:cubicBezTo>
                <a:lnTo>
                  <a:pt x="9776" y="11713"/>
                </a:lnTo>
                <a:lnTo>
                  <a:pt x="10783" y="12001"/>
                </a:lnTo>
                <a:cubicBezTo>
                  <a:pt x="11126" y="12099"/>
                  <a:pt x="11495" y="12003"/>
                  <a:pt x="11748" y="11751"/>
                </a:cubicBezTo>
                <a:cubicBezTo>
                  <a:pt x="12264" y="11234"/>
                  <a:pt x="12848" y="10787"/>
                  <a:pt x="13485" y="10421"/>
                </a:cubicBezTo>
                <a:cubicBezTo>
                  <a:pt x="13794" y="10243"/>
                  <a:pt x="13983" y="9911"/>
                  <a:pt x="13977" y="9554"/>
                </a:cubicBezTo>
                <a:lnTo>
                  <a:pt x="13960" y="8514"/>
                </a:lnTo>
                <a:lnTo>
                  <a:pt x="13960" y="8503"/>
                </a:lnTo>
                <a:lnTo>
                  <a:pt x="16304" y="7875"/>
                </a:lnTo>
                <a:lnTo>
                  <a:pt x="16817" y="8799"/>
                </a:lnTo>
                <a:cubicBezTo>
                  <a:pt x="16905" y="8958"/>
                  <a:pt x="17032" y="9085"/>
                  <a:pt x="17184" y="9172"/>
                </a:cubicBezTo>
                <a:cubicBezTo>
                  <a:pt x="17330" y="9257"/>
                  <a:pt x="17499" y="9304"/>
                  <a:pt x="17675" y="9304"/>
                </a:cubicBezTo>
                <a:cubicBezTo>
                  <a:pt x="18407" y="9304"/>
                  <a:pt x="19135" y="9399"/>
                  <a:pt x="19837" y="9589"/>
                </a:cubicBezTo>
                <a:cubicBezTo>
                  <a:pt x="20106" y="9660"/>
                  <a:pt x="20389" y="9611"/>
                  <a:pt x="20618" y="9464"/>
                </a:cubicBezTo>
                <a:cubicBezTo>
                  <a:pt x="20618" y="9464"/>
                  <a:pt x="20618" y="12594"/>
                  <a:pt x="20618" y="12594"/>
                </a:cubicBezTo>
                <a:close/>
                <a:moveTo>
                  <a:pt x="20618" y="15475"/>
                </a:moveTo>
                <a:lnTo>
                  <a:pt x="19093" y="16323"/>
                </a:lnTo>
                <a:cubicBezTo>
                  <a:pt x="18735" y="15946"/>
                  <a:pt x="18233" y="15709"/>
                  <a:pt x="17673" y="15709"/>
                </a:cubicBezTo>
                <a:cubicBezTo>
                  <a:pt x="17113" y="15709"/>
                  <a:pt x="16610" y="15946"/>
                  <a:pt x="16253" y="16323"/>
                </a:cubicBezTo>
                <a:lnTo>
                  <a:pt x="13643" y="14873"/>
                </a:lnTo>
                <a:cubicBezTo>
                  <a:pt x="14530" y="13599"/>
                  <a:pt x="16003" y="12764"/>
                  <a:pt x="17673" y="12764"/>
                </a:cubicBezTo>
                <a:cubicBezTo>
                  <a:pt x="18783" y="12764"/>
                  <a:pt x="19798" y="13141"/>
                  <a:pt x="20618" y="13764"/>
                </a:cubicBezTo>
                <a:cubicBezTo>
                  <a:pt x="20618" y="13764"/>
                  <a:pt x="20618" y="15475"/>
                  <a:pt x="20618" y="15475"/>
                </a:cubicBezTo>
                <a:close/>
                <a:moveTo>
                  <a:pt x="20618" y="19636"/>
                </a:moveTo>
                <a:cubicBezTo>
                  <a:pt x="20618" y="20178"/>
                  <a:pt x="20178" y="20619"/>
                  <a:pt x="19636" y="20619"/>
                </a:cubicBezTo>
                <a:lnTo>
                  <a:pt x="18164" y="20619"/>
                </a:lnTo>
                <a:lnTo>
                  <a:pt x="18164" y="19567"/>
                </a:lnTo>
                <a:cubicBezTo>
                  <a:pt x="19009" y="19348"/>
                  <a:pt x="19636" y="18587"/>
                  <a:pt x="19636" y="17673"/>
                </a:cubicBezTo>
                <a:cubicBezTo>
                  <a:pt x="19636" y="17502"/>
                  <a:pt x="19608" y="17339"/>
                  <a:pt x="19567" y="17182"/>
                </a:cubicBezTo>
                <a:lnTo>
                  <a:pt x="20618" y="16598"/>
                </a:lnTo>
                <a:cubicBezTo>
                  <a:pt x="20618" y="16598"/>
                  <a:pt x="20618" y="19636"/>
                  <a:pt x="20618" y="19636"/>
                </a:cubicBezTo>
                <a:close/>
                <a:moveTo>
                  <a:pt x="16691" y="17673"/>
                </a:moveTo>
                <a:cubicBezTo>
                  <a:pt x="16691" y="17131"/>
                  <a:pt x="17131" y="16691"/>
                  <a:pt x="17673" y="16691"/>
                </a:cubicBezTo>
                <a:cubicBezTo>
                  <a:pt x="18214" y="16691"/>
                  <a:pt x="18655" y="17131"/>
                  <a:pt x="18655" y="17673"/>
                </a:cubicBezTo>
                <a:cubicBezTo>
                  <a:pt x="18655" y="18215"/>
                  <a:pt x="18214" y="18655"/>
                  <a:pt x="17673" y="18655"/>
                </a:cubicBezTo>
                <a:cubicBezTo>
                  <a:pt x="17131" y="18655"/>
                  <a:pt x="16691" y="18215"/>
                  <a:pt x="16691" y="17673"/>
                </a:cubicBezTo>
                <a:moveTo>
                  <a:pt x="17182" y="20619"/>
                </a:moveTo>
                <a:lnTo>
                  <a:pt x="13757" y="20619"/>
                </a:lnTo>
                <a:cubicBezTo>
                  <a:pt x="13138" y="19797"/>
                  <a:pt x="12764" y="18781"/>
                  <a:pt x="12764" y="17673"/>
                </a:cubicBezTo>
                <a:cubicBezTo>
                  <a:pt x="12764" y="16982"/>
                  <a:pt x="12907" y="16326"/>
                  <a:pt x="13165" y="15730"/>
                </a:cubicBezTo>
                <a:lnTo>
                  <a:pt x="15779" y="17182"/>
                </a:lnTo>
                <a:cubicBezTo>
                  <a:pt x="15738" y="17339"/>
                  <a:pt x="15709" y="17502"/>
                  <a:pt x="15709" y="17673"/>
                </a:cubicBezTo>
                <a:cubicBezTo>
                  <a:pt x="15709" y="18587"/>
                  <a:pt x="16336" y="19348"/>
                  <a:pt x="17182" y="19567"/>
                </a:cubicBezTo>
                <a:cubicBezTo>
                  <a:pt x="17182" y="19567"/>
                  <a:pt x="17182" y="20619"/>
                  <a:pt x="17182" y="20619"/>
                </a:cubicBezTo>
                <a:close/>
                <a:moveTo>
                  <a:pt x="982" y="5376"/>
                </a:moveTo>
                <a:cubicBezTo>
                  <a:pt x="3301" y="5145"/>
                  <a:pt x="5145" y="3301"/>
                  <a:pt x="5375" y="982"/>
                </a:cubicBezTo>
                <a:lnTo>
                  <a:pt x="10309" y="982"/>
                </a:lnTo>
                <a:lnTo>
                  <a:pt x="10309" y="1703"/>
                </a:lnTo>
                <a:cubicBezTo>
                  <a:pt x="10305" y="1705"/>
                  <a:pt x="10302" y="1706"/>
                  <a:pt x="10298" y="1707"/>
                </a:cubicBezTo>
                <a:lnTo>
                  <a:pt x="9293" y="1958"/>
                </a:lnTo>
                <a:cubicBezTo>
                  <a:pt x="8947" y="2045"/>
                  <a:pt x="8675" y="2313"/>
                  <a:pt x="8583" y="2657"/>
                </a:cubicBezTo>
                <a:cubicBezTo>
                  <a:pt x="8394" y="3363"/>
                  <a:pt x="8112" y="4042"/>
                  <a:pt x="7744" y="4676"/>
                </a:cubicBezTo>
                <a:cubicBezTo>
                  <a:pt x="7564" y="4986"/>
                  <a:pt x="7567" y="5368"/>
                  <a:pt x="7751" y="5674"/>
                </a:cubicBezTo>
                <a:lnTo>
                  <a:pt x="8292" y="6575"/>
                </a:lnTo>
                <a:lnTo>
                  <a:pt x="6576" y="8291"/>
                </a:lnTo>
                <a:cubicBezTo>
                  <a:pt x="6573" y="8290"/>
                  <a:pt x="6569" y="8288"/>
                  <a:pt x="6566" y="8286"/>
                </a:cubicBezTo>
                <a:lnTo>
                  <a:pt x="5669" y="7748"/>
                </a:lnTo>
                <a:cubicBezTo>
                  <a:pt x="5513" y="7655"/>
                  <a:pt x="5339" y="7608"/>
                  <a:pt x="5164" y="7608"/>
                </a:cubicBezTo>
                <a:cubicBezTo>
                  <a:pt x="4995" y="7608"/>
                  <a:pt x="4825" y="7652"/>
                  <a:pt x="4673" y="7739"/>
                </a:cubicBezTo>
                <a:cubicBezTo>
                  <a:pt x="4039" y="8106"/>
                  <a:pt x="3362" y="8387"/>
                  <a:pt x="2659" y="8575"/>
                </a:cubicBezTo>
                <a:cubicBezTo>
                  <a:pt x="2315" y="8666"/>
                  <a:pt x="2047" y="8938"/>
                  <a:pt x="1960" y="9285"/>
                </a:cubicBezTo>
                <a:lnTo>
                  <a:pt x="1707" y="10298"/>
                </a:lnTo>
                <a:cubicBezTo>
                  <a:pt x="1706" y="10302"/>
                  <a:pt x="1705" y="10305"/>
                  <a:pt x="1703" y="10310"/>
                </a:cubicBezTo>
                <a:lnTo>
                  <a:pt x="982" y="10310"/>
                </a:lnTo>
                <a:cubicBezTo>
                  <a:pt x="982" y="10310"/>
                  <a:pt x="982" y="5376"/>
                  <a:pt x="982" y="5376"/>
                </a:cubicBezTo>
                <a:close/>
                <a:moveTo>
                  <a:pt x="982" y="1964"/>
                </a:moveTo>
                <a:cubicBezTo>
                  <a:pt x="982" y="1421"/>
                  <a:pt x="1422" y="982"/>
                  <a:pt x="1964" y="982"/>
                </a:cubicBezTo>
                <a:lnTo>
                  <a:pt x="4384" y="982"/>
                </a:lnTo>
                <a:cubicBezTo>
                  <a:pt x="4162" y="2758"/>
                  <a:pt x="2758" y="4162"/>
                  <a:pt x="982" y="4384"/>
                </a:cubicBezTo>
                <a:cubicBezTo>
                  <a:pt x="982" y="4384"/>
                  <a:pt x="982" y="1964"/>
                  <a:pt x="982" y="1964"/>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path>
            </a:pathLst>
          </a:custGeom>
          <a:solidFill>
            <a:schemeClr val="tx2"/>
          </a:solidFill>
          <a:ln w="12700">
            <a:miter lim="400000"/>
          </a:ln>
        </p:spPr>
        <p:txBody>
          <a:bodyPr lIns="38090" tIns="38090" rIns="38090" bIns="38090" anchor="ctr"/>
          <a:lstStyle/>
          <a:p>
            <a:pPr defTabSz="457079">
              <a:defRPr sz="3000" cap="none">
                <a:solidFill>
                  <a:srgbClr val="FFFFFF"/>
                </a:solidFill>
                <a:effectLst>
                  <a:outerShdw blurRad="38100" dist="12700" dir="5400000" rotWithShape="0">
                    <a:srgbClr val="000000">
                      <a:alpha val="50000"/>
                    </a:srgbClr>
                  </a:outerShdw>
                </a:effectLst>
                <a:latin typeface="Arial"/>
                <a:ea typeface="Arial"/>
                <a:cs typeface="Arial"/>
                <a:sym typeface="Arial"/>
              </a:defRPr>
            </a:pPr>
            <a:endParaRPr sz="2999" dirty="0">
              <a:latin typeface="Arial" panose="020B0604020202020204" pitchFamily="34" charset="0"/>
              <a:cs typeface="Arial" panose="020B0604020202020204" pitchFamily="34" charset="0"/>
            </a:endParaRPr>
          </a:p>
        </p:txBody>
      </p:sp>
      <p:sp>
        <p:nvSpPr>
          <p:cNvPr id="38" name="TextBox 37"/>
          <p:cNvSpPr txBox="1"/>
          <p:nvPr/>
        </p:nvSpPr>
        <p:spPr>
          <a:xfrm>
            <a:off x="8785031" y="2055022"/>
            <a:ext cx="2810665" cy="3323987"/>
          </a:xfrm>
          <a:prstGeom prst="rect">
            <a:avLst/>
          </a:prstGeom>
          <a:noFill/>
        </p:spPr>
        <p:txBody>
          <a:bodyPr wrap="square" rtlCol="0">
            <a:spAutoFit/>
          </a:bodyPr>
          <a:lstStyle/>
          <a:p>
            <a:r>
              <a:rPr lang="en-US" sz="1400" dirty="0">
                <a:solidFill>
                  <a:srgbClr val="000000"/>
                </a:solidFill>
                <a:latin typeface="Arial" panose="020B0604020202020204" pitchFamily="34" charset="0"/>
                <a:cs typeface="Arial" panose="020B0604020202020204" pitchFamily="34" charset="0"/>
              </a:rPr>
              <a:t>We are committed to serving the communities of California and joining the effort to deliver resources our communities need. </a:t>
            </a:r>
          </a:p>
          <a:p>
            <a:endParaRPr lang="en-US" sz="1400" dirty="0">
              <a:solidFill>
                <a:srgbClr val="000000"/>
              </a:solidFill>
              <a:latin typeface="Arial" panose="020B0604020202020204" pitchFamily="34" charset="0"/>
              <a:cs typeface="Arial" panose="020B0604020202020204" pitchFamily="34" charset="0"/>
            </a:endParaRPr>
          </a:p>
          <a:p>
            <a:r>
              <a:rPr lang="en-US" sz="1400" dirty="0">
                <a:solidFill>
                  <a:srgbClr val="000000"/>
                </a:solidFill>
                <a:latin typeface="Arial" panose="020B0604020202020204" pitchFamily="34" charset="0"/>
                <a:cs typeface="Arial" panose="020B0604020202020204" pitchFamily="34" charset="0"/>
              </a:rPr>
              <a:t>By developing meaningful partnerships with a broad array of organizations, we serve our diverse population and make a positive impact through </a:t>
            </a:r>
            <a:r>
              <a:rPr lang="en-US" sz="1400" b="1" dirty="0">
                <a:solidFill>
                  <a:srgbClr val="000000"/>
                </a:solidFill>
                <a:latin typeface="Arial" panose="020B0604020202020204" pitchFamily="34" charset="0"/>
                <a:cs typeface="Arial" panose="020B0604020202020204" pitchFamily="34" charset="0"/>
              </a:rPr>
              <a:t>at-risk youth programs, affordable housing, veterans services, community revitalization, financial education</a:t>
            </a:r>
            <a:r>
              <a:rPr lang="en-US" sz="1400" dirty="0">
                <a:solidFill>
                  <a:srgbClr val="000000"/>
                </a:solidFill>
                <a:latin typeface="Arial" panose="020B0604020202020204" pitchFamily="34" charset="0"/>
                <a:cs typeface="Arial" panose="020B0604020202020204" pitchFamily="34" charset="0"/>
              </a:rPr>
              <a:t> and </a:t>
            </a:r>
            <a:r>
              <a:rPr lang="en-US" sz="1400" b="1" dirty="0">
                <a:solidFill>
                  <a:srgbClr val="000000"/>
                </a:solidFill>
                <a:latin typeface="Arial" panose="020B0604020202020204" pitchFamily="34" charset="0"/>
                <a:cs typeface="Arial" panose="020B0604020202020204" pitchFamily="34" charset="0"/>
              </a:rPr>
              <a:t>workforce development</a:t>
            </a:r>
            <a:r>
              <a:rPr lang="en-US" sz="1400" dirty="0">
                <a:solidFill>
                  <a:srgbClr val="000000"/>
                </a:solidFill>
                <a:latin typeface="Arial" panose="020B0604020202020204" pitchFamily="34" charset="0"/>
                <a:cs typeface="Arial" panose="020B0604020202020204" pitchFamily="34" charset="0"/>
              </a:rPr>
              <a:t>.</a:t>
            </a:r>
            <a:r>
              <a:rPr lang="en-US" sz="1400" b="1" dirty="0">
                <a:solidFill>
                  <a:srgbClr val="000000"/>
                </a:solidFill>
                <a:latin typeface="Arial" panose="020B0604020202020204" pitchFamily="34" charset="0"/>
                <a:cs typeface="Arial" panose="020B0604020202020204" pitchFamily="34" charset="0"/>
              </a:rPr>
              <a:t> </a:t>
            </a:r>
          </a:p>
        </p:txBody>
      </p:sp>
      <p:sp>
        <p:nvSpPr>
          <p:cNvPr id="39" name="TextBox 55">
            <a:extLst>
              <a:ext uri="{FF2B5EF4-FFF2-40B4-BE49-F238E27FC236}">
                <a16:creationId xmlns:a16="http://schemas.microsoft.com/office/drawing/2014/main" id="{66A07831-D88A-E945-89EB-BBB4C5ADFC90}"/>
              </a:ext>
            </a:extLst>
          </p:cNvPr>
          <p:cNvSpPr txBox="1">
            <a:spLocks noChangeArrowheads="1"/>
          </p:cNvSpPr>
          <p:nvPr/>
        </p:nvSpPr>
        <p:spPr bwMode="auto">
          <a:xfrm>
            <a:off x="754938" y="339783"/>
            <a:ext cx="1019597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3000" dirty="0">
                <a:latin typeface="+mj-lt"/>
              </a:rPr>
              <a:t>WE’RE INVESTING IN COMMUNITIES TO BUILD</a:t>
            </a:r>
          </a:p>
          <a:p>
            <a:pPr eaLnBrk="1" hangingPunct="1"/>
            <a:r>
              <a:rPr lang="en-US" altLang="en-US" sz="3000" dirty="0">
                <a:latin typeface="+mj-lt"/>
              </a:rPr>
              <a:t>A STRONGER CALIFORNIA</a:t>
            </a:r>
          </a:p>
        </p:txBody>
      </p:sp>
    </p:spTree>
    <p:extLst>
      <p:ext uri="{BB962C8B-B14F-4D97-AF65-F5344CB8AC3E}">
        <p14:creationId xmlns:p14="http://schemas.microsoft.com/office/powerpoint/2010/main" val="269915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55">
            <a:extLst>
              <a:ext uri="{FF2B5EF4-FFF2-40B4-BE49-F238E27FC236}">
                <a16:creationId xmlns:a16="http://schemas.microsoft.com/office/drawing/2014/main" id="{29717912-845F-6746-8ACD-A6EC35A58CA2}"/>
              </a:ext>
            </a:extLst>
          </p:cNvPr>
          <p:cNvSpPr txBox="1">
            <a:spLocks noChangeArrowheads="1"/>
          </p:cNvSpPr>
          <p:nvPr/>
        </p:nvSpPr>
        <p:spPr bwMode="auto">
          <a:xfrm>
            <a:off x="754938" y="548473"/>
            <a:ext cx="10195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3000" dirty="0">
                <a:latin typeface="+mj-lt"/>
              </a:rPr>
              <a:t>WE ARE FINANCIALLY STRONG</a:t>
            </a:r>
            <a:endParaRPr lang="en-US" altLang="en-US" sz="3000" dirty="0">
              <a:highlight>
                <a:srgbClr val="FFFF00"/>
              </a:highlight>
              <a:latin typeface="+mj-lt"/>
            </a:endParaRPr>
          </a:p>
        </p:txBody>
      </p:sp>
      <p:sp>
        <p:nvSpPr>
          <p:cNvPr id="25" name="Content Placeholder 24">
            <a:extLst>
              <a:ext uri="{FF2B5EF4-FFF2-40B4-BE49-F238E27FC236}">
                <a16:creationId xmlns:a16="http://schemas.microsoft.com/office/drawing/2014/main" id="{D0094EC4-89DB-724C-89BF-7A10451F3141}"/>
              </a:ext>
            </a:extLst>
          </p:cNvPr>
          <p:cNvSpPr>
            <a:spLocks noGrp="1"/>
          </p:cNvSpPr>
          <p:nvPr>
            <p:ph sz="quarter" idx="11"/>
          </p:nvPr>
        </p:nvSpPr>
        <p:spPr>
          <a:xfrm>
            <a:off x="609600" y="1143001"/>
            <a:ext cx="5265634" cy="4773613"/>
          </a:xfrm>
        </p:spPr>
        <p:txBody>
          <a:bodyPr anchor="ctr">
            <a:normAutofit/>
          </a:bodyPr>
          <a:lstStyle/>
          <a:p>
            <a:pPr marL="0" indent="0">
              <a:buNone/>
            </a:pPr>
            <a:r>
              <a:rPr lang="en-US" sz="2000" dirty="0">
                <a:solidFill>
                  <a:srgbClr val="367BB1"/>
                </a:solidFill>
                <a:latin typeface="+mj-lt"/>
                <a:cs typeface="Arial" panose="020B0604020202020204" pitchFamily="34" charset="0"/>
              </a:rPr>
              <a:t>Banc of California Is Financially </a:t>
            </a:r>
            <a:br>
              <a:rPr lang="en-US" sz="2000" dirty="0">
                <a:solidFill>
                  <a:srgbClr val="367BB1"/>
                </a:solidFill>
                <a:latin typeface="+mj-lt"/>
                <a:cs typeface="Arial" panose="020B0604020202020204" pitchFamily="34" charset="0"/>
              </a:rPr>
            </a:br>
            <a:r>
              <a:rPr lang="en-US" sz="2000" dirty="0">
                <a:solidFill>
                  <a:srgbClr val="367BB1"/>
                </a:solidFill>
                <a:latin typeface="+mj-lt"/>
                <a:cs typeface="Arial" panose="020B0604020202020204" pitchFamily="34" charset="0"/>
              </a:rPr>
              <a:t>Strong, with Significant Capital </a:t>
            </a:r>
          </a:p>
          <a:p>
            <a:pPr marL="0" indent="0">
              <a:buNone/>
            </a:pPr>
            <a:endParaRPr lang="en-US" sz="1200" dirty="0">
              <a:latin typeface="+mn-lt"/>
            </a:endParaRPr>
          </a:p>
          <a:p>
            <a:pPr marL="0" indent="0">
              <a:spcAft>
                <a:spcPts val="1200"/>
              </a:spcAft>
              <a:buNone/>
            </a:pPr>
            <a:r>
              <a:rPr lang="en-US" sz="1200" b="0" dirty="0">
                <a:solidFill>
                  <a:srgbClr val="000000"/>
                </a:solidFill>
                <a:latin typeface="+mn-lt"/>
                <a:cs typeface="Calibri" panose="020F0502020204030204" pitchFamily="34" charset="0"/>
              </a:rPr>
              <a:t>Banc of California, Inc. (NYSE: BANC) is a bank holding company with $9.4 billion in assets as of June 30, 2023 and one wholly-owned banking subsidiary, Banc of California, N.A. (the Bank). The Bank has 34 offices including 28 full-service branch locations throughout Southern California. Banc of California provides customized and innovative banking and lending solutions, as well as full stack payment processing solutions through its subsidiary </a:t>
            </a:r>
            <a:r>
              <a:rPr lang="en-US" sz="1200" b="0" dirty="0" err="1">
                <a:solidFill>
                  <a:srgbClr val="000000"/>
                </a:solidFill>
                <a:latin typeface="+mn-lt"/>
                <a:cs typeface="Calibri" panose="020F0502020204030204" pitchFamily="34" charset="0"/>
              </a:rPr>
              <a:t>Deepstack</a:t>
            </a:r>
            <a:r>
              <a:rPr lang="en-US" sz="1200" b="0" dirty="0">
                <a:solidFill>
                  <a:srgbClr val="000000"/>
                </a:solidFill>
                <a:latin typeface="+mn-lt"/>
                <a:cs typeface="Calibri" panose="020F0502020204030204" pitchFamily="34" charset="0"/>
              </a:rPr>
              <a:t> Technologies.</a:t>
            </a:r>
          </a:p>
          <a:p>
            <a:pPr marL="0" indent="0">
              <a:spcAft>
                <a:spcPts val="1200"/>
              </a:spcAft>
              <a:buNone/>
            </a:pPr>
            <a:r>
              <a:rPr lang="en-US" sz="1200" b="0" dirty="0">
                <a:solidFill>
                  <a:srgbClr val="000000"/>
                </a:solidFill>
                <a:latin typeface="+mn-lt"/>
                <a:cs typeface="Calibri" panose="020F0502020204030204" pitchFamily="34" charset="0"/>
              </a:rPr>
              <a:t>Banc of California’s total revenues on a consolidated basis for the quarter ended June 30, 2023 were $75.7 million. Banc of California, Inc. is considered "well capitalized" with $957.1 million in shareholders' equity and a total risk-based capital ratio of 14.26% as of June 30, 2023, achieving the highest capital category for banks.</a:t>
            </a:r>
          </a:p>
          <a:p>
            <a:pPr marL="0" indent="0">
              <a:buNone/>
            </a:pPr>
            <a:endParaRPr lang="en-US" sz="1200" dirty="0">
              <a:latin typeface="+mn-lt"/>
            </a:endParaRPr>
          </a:p>
        </p:txBody>
      </p:sp>
      <p:sp>
        <p:nvSpPr>
          <p:cNvPr id="26" name="Content Placeholder 25">
            <a:extLst>
              <a:ext uri="{FF2B5EF4-FFF2-40B4-BE49-F238E27FC236}">
                <a16:creationId xmlns:a16="http://schemas.microsoft.com/office/drawing/2014/main" id="{D31F4C2B-3002-5540-ACBB-BC23920EFB05}"/>
              </a:ext>
            </a:extLst>
          </p:cNvPr>
          <p:cNvSpPr>
            <a:spLocks noGrp="1"/>
          </p:cNvSpPr>
          <p:nvPr>
            <p:ph sz="quarter" idx="12"/>
          </p:nvPr>
        </p:nvSpPr>
        <p:spPr/>
        <p:txBody>
          <a:bodyPr>
            <a:normAutofit/>
          </a:bodyPr>
          <a:lstStyle/>
          <a:p>
            <a:pPr marL="0" indent="0">
              <a:buNone/>
            </a:pPr>
            <a:endParaRPr lang="en-US" sz="2400" dirty="0">
              <a:solidFill>
                <a:schemeClr val="accent5"/>
              </a:solidFill>
              <a:latin typeface="+mj-lt"/>
              <a:cs typeface="Calibri" panose="020F0502020204030204" pitchFamily="34" charset="0"/>
            </a:endParaRPr>
          </a:p>
          <a:p>
            <a:pPr marL="0" indent="0">
              <a:buNone/>
            </a:pPr>
            <a:r>
              <a:rPr lang="en-US" sz="2400" dirty="0">
                <a:solidFill>
                  <a:schemeClr val="accent5"/>
                </a:solidFill>
                <a:latin typeface="+mj-lt"/>
                <a:cs typeface="Calibri" panose="020F0502020204030204" pitchFamily="34" charset="0"/>
              </a:rPr>
              <a:t>          Financial Data </a:t>
            </a:r>
            <a:r>
              <a:rPr lang="en-US" sz="800" b="0" dirty="0">
                <a:solidFill>
                  <a:schemeClr val="tx1"/>
                </a:solidFill>
                <a:latin typeface="+mj-lt"/>
                <a:cs typeface="Calibri" panose="020F0502020204030204" pitchFamily="34" charset="0"/>
              </a:rPr>
              <a:t>(as of and for the quarter ended 6/30/2023) </a:t>
            </a:r>
          </a:p>
          <a:p>
            <a:pPr marL="0" indent="0">
              <a:buNone/>
            </a:pPr>
            <a:endParaRPr lang="en-US" sz="1100" dirty="0">
              <a:latin typeface="+mj-lt"/>
            </a:endParaRPr>
          </a:p>
        </p:txBody>
      </p:sp>
      <p:grpSp>
        <p:nvGrpSpPr>
          <p:cNvPr id="27" name="Group 26">
            <a:extLst>
              <a:ext uri="{FF2B5EF4-FFF2-40B4-BE49-F238E27FC236}">
                <a16:creationId xmlns:a16="http://schemas.microsoft.com/office/drawing/2014/main" id="{34F94E10-E05C-884A-994B-37EECE4F6A36}"/>
              </a:ext>
            </a:extLst>
          </p:cNvPr>
          <p:cNvGrpSpPr/>
          <p:nvPr/>
        </p:nvGrpSpPr>
        <p:grpSpPr>
          <a:xfrm>
            <a:off x="2891161" y="1473115"/>
            <a:ext cx="8305219" cy="4778815"/>
            <a:chOff x="2856929" y="1678254"/>
            <a:chExt cx="8305219" cy="4778815"/>
          </a:xfrm>
        </p:grpSpPr>
        <p:sp>
          <p:nvSpPr>
            <p:cNvPr id="75" name="Oval 74">
              <a:extLst>
                <a:ext uri="{FF2B5EF4-FFF2-40B4-BE49-F238E27FC236}">
                  <a16:creationId xmlns:a16="http://schemas.microsoft.com/office/drawing/2014/main" id="{42D8009E-20CB-7846-B913-8A9BBF26DD25}"/>
                </a:ext>
              </a:extLst>
            </p:cNvPr>
            <p:cNvSpPr/>
            <p:nvPr/>
          </p:nvSpPr>
          <p:spPr>
            <a:xfrm>
              <a:off x="6264970" y="1678254"/>
              <a:ext cx="842481" cy="842481"/>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53294717-734D-DD4F-9F98-A77A5144D0D3}"/>
                </a:ext>
              </a:extLst>
            </p:cNvPr>
            <p:cNvSpPr txBox="1"/>
            <p:nvPr/>
          </p:nvSpPr>
          <p:spPr>
            <a:xfrm>
              <a:off x="7137714" y="2595228"/>
              <a:ext cx="1269899" cy="307777"/>
            </a:xfrm>
            <a:prstGeom prst="rect">
              <a:avLst/>
            </a:prstGeom>
            <a:noFill/>
          </p:spPr>
          <p:txBody>
            <a:bodyPr wrap="none" rtlCol="0">
              <a:spAutoFit/>
            </a:bodyPr>
            <a:lstStyle/>
            <a:p>
              <a:r>
                <a:rPr lang="en-US" sz="1400" b="1" dirty="0">
                  <a:solidFill>
                    <a:schemeClr val="tx2"/>
                  </a:solidFill>
                  <a:latin typeface="Calibri" panose="020F0502020204030204" pitchFamily="34" charset="0"/>
                  <a:cs typeface="Calibri" panose="020F0502020204030204" pitchFamily="34" charset="0"/>
                </a:rPr>
                <a:t>Total Revenue </a:t>
              </a:r>
            </a:p>
          </p:txBody>
        </p:sp>
        <p:sp>
          <p:nvSpPr>
            <p:cNvPr id="77" name="TextBox 76">
              <a:extLst>
                <a:ext uri="{FF2B5EF4-FFF2-40B4-BE49-F238E27FC236}">
                  <a16:creationId xmlns:a16="http://schemas.microsoft.com/office/drawing/2014/main" id="{66FA9719-C8D1-E449-986A-89CF1C1CDEE1}"/>
                </a:ext>
              </a:extLst>
            </p:cNvPr>
            <p:cNvSpPr txBox="1"/>
            <p:nvPr/>
          </p:nvSpPr>
          <p:spPr>
            <a:xfrm>
              <a:off x="10535584" y="2595228"/>
              <a:ext cx="598241" cy="307777"/>
            </a:xfrm>
            <a:prstGeom prst="rect">
              <a:avLst/>
            </a:prstGeom>
            <a:noFill/>
          </p:spPr>
          <p:txBody>
            <a:bodyPr wrap="none" rtlCol="0">
              <a:spAutoFit/>
            </a:bodyPr>
            <a:lstStyle/>
            <a:p>
              <a:pPr algn="r"/>
              <a:r>
                <a:rPr lang="en-US" sz="1400" b="1" dirty="0">
                  <a:solidFill>
                    <a:schemeClr val="tx2"/>
                  </a:solidFill>
                  <a:latin typeface="Calibri" panose="020F0502020204030204" pitchFamily="34" charset="0"/>
                  <a:cs typeface="Calibri" panose="020F0502020204030204" pitchFamily="34" charset="0"/>
                </a:rPr>
                <a:t>$75.7</a:t>
              </a:r>
            </a:p>
          </p:txBody>
        </p:sp>
        <p:sp>
          <p:nvSpPr>
            <p:cNvPr id="78" name="TextBox 77">
              <a:extLst>
                <a:ext uri="{FF2B5EF4-FFF2-40B4-BE49-F238E27FC236}">
                  <a16:creationId xmlns:a16="http://schemas.microsoft.com/office/drawing/2014/main" id="{2CC7DA5F-A04C-B94F-AA40-B608116CC062}"/>
                </a:ext>
              </a:extLst>
            </p:cNvPr>
            <p:cNvSpPr txBox="1"/>
            <p:nvPr/>
          </p:nvSpPr>
          <p:spPr>
            <a:xfrm>
              <a:off x="7137714" y="3021617"/>
              <a:ext cx="1511761" cy="307777"/>
            </a:xfrm>
            <a:prstGeom prst="rect">
              <a:avLst/>
            </a:prstGeom>
            <a:noFill/>
          </p:spPr>
          <p:txBody>
            <a:bodyPr wrap="none" rtlCol="0">
              <a:spAutoFit/>
            </a:bodyPr>
            <a:lstStyle/>
            <a:p>
              <a:r>
                <a:rPr lang="en-US" sz="1400" b="1" dirty="0">
                  <a:solidFill>
                    <a:schemeClr val="accent3"/>
                  </a:solidFill>
                  <a:latin typeface="Calibri" panose="020F0502020204030204" pitchFamily="34" charset="0"/>
                  <a:cs typeface="Calibri" panose="020F0502020204030204" pitchFamily="34" charset="0"/>
                </a:rPr>
                <a:t>Total Gross Loans </a:t>
              </a:r>
            </a:p>
          </p:txBody>
        </p:sp>
        <p:sp>
          <p:nvSpPr>
            <p:cNvPr id="79" name="TextBox 78">
              <a:extLst>
                <a:ext uri="{FF2B5EF4-FFF2-40B4-BE49-F238E27FC236}">
                  <a16:creationId xmlns:a16="http://schemas.microsoft.com/office/drawing/2014/main" id="{BB67C345-DFD9-3D44-B43B-53FDDA06CC39}"/>
                </a:ext>
              </a:extLst>
            </p:cNvPr>
            <p:cNvSpPr txBox="1"/>
            <p:nvPr/>
          </p:nvSpPr>
          <p:spPr>
            <a:xfrm>
              <a:off x="10306354" y="3021617"/>
              <a:ext cx="827471" cy="307777"/>
            </a:xfrm>
            <a:prstGeom prst="rect">
              <a:avLst/>
            </a:prstGeom>
            <a:noFill/>
          </p:spPr>
          <p:txBody>
            <a:bodyPr wrap="none" rtlCol="0">
              <a:spAutoFit/>
            </a:bodyPr>
            <a:lstStyle/>
            <a:p>
              <a:pPr algn="r"/>
              <a:r>
                <a:rPr lang="en-US" sz="1400" b="1" dirty="0">
                  <a:solidFill>
                    <a:schemeClr val="accent3"/>
                  </a:solidFill>
                  <a:latin typeface="Calibri" panose="020F0502020204030204" pitchFamily="34" charset="0"/>
                  <a:cs typeface="Calibri" panose="020F0502020204030204" pitchFamily="34" charset="0"/>
                </a:rPr>
                <a:t>$7,156.2</a:t>
              </a:r>
            </a:p>
          </p:txBody>
        </p:sp>
        <p:sp>
          <p:nvSpPr>
            <p:cNvPr id="80" name="TextBox 79">
              <a:extLst>
                <a:ext uri="{FF2B5EF4-FFF2-40B4-BE49-F238E27FC236}">
                  <a16:creationId xmlns:a16="http://schemas.microsoft.com/office/drawing/2014/main" id="{6850CBAC-4C74-CF4F-A554-2467189076C4}"/>
                </a:ext>
              </a:extLst>
            </p:cNvPr>
            <p:cNvSpPr txBox="1"/>
            <p:nvPr/>
          </p:nvSpPr>
          <p:spPr>
            <a:xfrm>
              <a:off x="7137714" y="3448006"/>
              <a:ext cx="1103957" cy="307777"/>
            </a:xfrm>
            <a:prstGeom prst="rect">
              <a:avLst/>
            </a:prstGeom>
            <a:noFill/>
          </p:spPr>
          <p:txBody>
            <a:bodyPr wrap="none" rtlCol="0">
              <a:spAutoFit/>
            </a:bodyPr>
            <a:lstStyle/>
            <a:p>
              <a:r>
                <a:rPr lang="en-US" sz="1400" b="1" dirty="0">
                  <a:solidFill>
                    <a:schemeClr val="accent1"/>
                  </a:solidFill>
                  <a:latin typeface="Calibri" panose="020F0502020204030204" pitchFamily="34" charset="0"/>
                  <a:cs typeface="Calibri" panose="020F0502020204030204" pitchFamily="34" charset="0"/>
                </a:rPr>
                <a:t>Total Assets </a:t>
              </a:r>
            </a:p>
          </p:txBody>
        </p:sp>
        <p:sp>
          <p:nvSpPr>
            <p:cNvPr id="81" name="TextBox 80">
              <a:extLst>
                <a:ext uri="{FF2B5EF4-FFF2-40B4-BE49-F238E27FC236}">
                  <a16:creationId xmlns:a16="http://schemas.microsoft.com/office/drawing/2014/main" id="{BB1B9EF3-493F-BF47-83A4-886F4C9469FC}"/>
                </a:ext>
              </a:extLst>
            </p:cNvPr>
            <p:cNvSpPr txBox="1"/>
            <p:nvPr/>
          </p:nvSpPr>
          <p:spPr>
            <a:xfrm>
              <a:off x="10306354" y="3448006"/>
              <a:ext cx="827471" cy="307777"/>
            </a:xfrm>
            <a:prstGeom prst="rect">
              <a:avLst/>
            </a:prstGeom>
            <a:noFill/>
          </p:spPr>
          <p:txBody>
            <a:bodyPr wrap="none" rtlCol="0">
              <a:spAutoFit/>
            </a:bodyPr>
            <a:lstStyle/>
            <a:p>
              <a:pPr algn="r"/>
              <a:r>
                <a:rPr lang="en-US" sz="1400" b="1" dirty="0">
                  <a:solidFill>
                    <a:schemeClr val="accent1"/>
                  </a:solidFill>
                  <a:latin typeface="Calibri" panose="020F0502020204030204" pitchFamily="34" charset="0"/>
                  <a:cs typeface="Calibri" panose="020F0502020204030204" pitchFamily="34" charset="0"/>
                </a:rPr>
                <a:t>$9,370.3</a:t>
              </a:r>
            </a:p>
          </p:txBody>
        </p:sp>
        <p:sp>
          <p:nvSpPr>
            <p:cNvPr id="82" name="TextBox 81">
              <a:extLst>
                <a:ext uri="{FF2B5EF4-FFF2-40B4-BE49-F238E27FC236}">
                  <a16:creationId xmlns:a16="http://schemas.microsoft.com/office/drawing/2014/main" id="{CECDDA78-644D-7A40-9D3C-AA48F69FB7B0}"/>
                </a:ext>
              </a:extLst>
            </p:cNvPr>
            <p:cNvSpPr txBox="1"/>
            <p:nvPr/>
          </p:nvSpPr>
          <p:spPr>
            <a:xfrm>
              <a:off x="7137714" y="3874395"/>
              <a:ext cx="1275093" cy="307777"/>
            </a:xfrm>
            <a:prstGeom prst="rect">
              <a:avLst/>
            </a:prstGeom>
            <a:noFill/>
          </p:spPr>
          <p:txBody>
            <a:bodyPr wrap="none" rtlCol="0">
              <a:spAutoFit/>
            </a:bodyPr>
            <a:lstStyle/>
            <a:p>
              <a:r>
                <a:rPr lang="en-US" sz="1400" b="1" dirty="0">
                  <a:solidFill>
                    <a:schemeClr val="accent6"/>
                  </a:solidFill>
                  <a:latin typeface="Calibri" panose="020F0502020204030204" pitchFamily="34" charset="0"/>
                  <a:cs typeface="Calibri" panose="020F0502020204030204" pitchFamily="34" charset="0"/>
                </a:rPr>
                <a:t>Total Deposits </a:t>
              </a:r>
            </a:p>
          </p:txBody>
        </p:sp>
        <p:sp>
          <p:nvSpPr>
            <p:cNvPr id="83" name="TextBox 82">
              <a:extLst>
                <a:ext uri="{FF2B5EF4-FFF2-40B4-BE49-F238E27FC236}">
                  <a16:creationId xmlns:a16="http://schemas.microsoft.com/office/drawing/2014/main" id="{89F4E53D-D03B-B04E-B64E-C24B49C7F5A7}"/>
                </a:ext>
              </a:extLst>
            </p:cNvPr>
            <p:cNvSpPr txBox="1"/>
            <p:nvPr/>
          </p:nvSpPr>
          <p:spPr>
            <a:xfrm>
              <a:off x="10306354" y="3874395"/>
              <a:ext cx="827471" cy="307777"/>
            </a:xfrm>
            <a:prstGeom prst="rect">
              <a:avLst/>
            </a:prstGeom>
            <a:noFill/>
          </p:spPr>
          <p:txBody>
            <a:bodyPr wrap="none" rtlCol="0">
              <a:spAutoFit/>
            </a:bodyPr>
            <a:lstStyle/>
            <a:p>
              <a:pPr algn="r"/>
              <a:r>
                <a:rPr lang="en-US" sz="1400" b="1" dirty="0">
                  <a:solidFill>
                    <a:schemeClr val="accent6"/>
                  </a:solidFill>
                  <a:latin typeface="Calibri" panose="020F0502020204030204" pitchFamily="34" charset="0"/>
                  <a:cs typeface="Calibri" panose="020F0502020204030204" pitchFamily="34" charset="0"/>
                </a:rPr>
                <a:t>$6,871.1</a:t>
              </a:r>
            </a:p>
          </p:txBody>
        </p:sp>
        <p:sp>
          <p:nvSpPr>
            <p:cNvPr id="84" name="TextBox 83">
              <a:extLst>
                <a:ext uri="{FF2B5EF4-FFF2-40B4-BE49-F238E27FC236}">
                  <a16:creationId xmlns:a16="http://schemas.microsoft.com/office/drawing/2014/main" id="{DEE87CCC-7A12-5648-A52B-77942BC6AD53}"/>
                </a:ext>
              </a:extLst>
            </p:cNvPr>
            <p:cNvSpPr txBox="1"/>
            <p:nvPr/>
          </p:nvSpPr>
          <p:spPr>
            <a:xfrm>
              <a:off x="7137714" y="4300784"/>
              <a:ext cx="2146870" cy="307777"/>
            </a:xfrm>
            <a:prstGeom prst="rect">
              <a:avLst/>
            </a:prstGeom>
            <a:noFill/>
          </p:spPr>
          <p:txBody>
            <a:bodyPr wrap="none" rtlCol="0">
              <a:spAutoFit/>
            </a:bodyPr>
            <a:lstStyle/>
            <a:p>
              <a:r>
                <a:rPr lang="en-US" sz="1400" b="1" dirty="0">
                  <a:solidFill>
                    <a:schemeClr val="accent2"/>
                  </a:solidFill>
                  <a:latin typeface="Calibri" panose="020F0502020204030204" pitchFamily="34" charset="0"/>
                  <a:cs typeface="Calibri" panose="020F0502020204030204" pitchFamily="34" charset="0"/>
                </a:rPr>
                <a:t>Total Stakeholders’ Equity </a:t>
              </a:r>
            </a:p>
          </p:txBody>
        </p:sp>
        <p:sp>
          <p:nvSpPr>
            <p:cNvPr id="85" name="TextBox 84">
              <a:extLst>
                <a:ext uri="{FF2B5EF4-FFF2-40B4-BE49-F238E27FC236}">
                  <a16:creationId xmlns:a16="http://schemas.microsoft.com/office/drawing/2014/main" id="{F6C31092-10DD-754A-B021-3207E0D7B208}"/>
                </a:ext>
              </a:extLst>
            </p:cNvPr>
            <p:cNvSpPr txBox="1"/>
            <p:nvPr/>
          </p:nvSpPr>
          <p:spPr>
            <a:xfrm>
              <a:off x="10444213" y="4300784"/>
              <a:ext cx="689612" cy="307777"/>
            </a:xfrm>
            <a:prstGeom prst="rect">
              <a:avLst/>
            </a:prstGeom>
            <a:noFill/>
          </p:spPr>
          <p:txBody>
            <a:bodyPr wrap="none" rtlCol="0">
              <a:spAutoFit/>
            </a:bodyPr>
            <a:lstStyle/>
            <a:p>
              <a:pPr algn="r"/>
              <a:r>
                <a:rPr lang="en-US" sz="1400" b="1" dirty="0">
                  <a:solidFill>
                    <a:schemeClr val="accent2"/>
                  </a:solidFill>
                  <a:latin typeface="Calibri" panose="020F0502020204030204" pitchFamily="34" charset="0"/>
                  <a:cs typeface="Calibri" panose="020F0502020204030204" pitchFamily="34" charset="0"/>
                </a:rPr>
                <a:t>$957.1</a:t>
              </a:r>
            </a:p>
          </p:txBody>
        </p:sp>
        <p:sp>
          <p:nvSpPr>
            <p:cNvPr id="86" name="TextBox 85">
              <a:extLst>
                <a:ext uri="{FF2B5EF4-FFF2-40B4-BE49-F238E27FC236}">
                  <a16:creationId xmlns:a16="http://schemas.microsoft.com/office/drawing/2014/main" id="{28E01E39-CE9C-DD40-9070-8905FBA9CE11}"/>
                </a:ext>
              </a:extLst>
            </p:cNvPr>
            <p:cNvSpPr txBox="1"/>
            <p:nvPr/>
          </p:nvSpPr>
          <p:spPr>
            <a:xfrm>
              <a:off x="7137714" y="4727173"/>
              <a:ext cx="1670457" cy="307777"/>
            </a:xfrm>
            <a:prstGeom prst="rect">
              <a:avLst/>
            </a:prstGeom>
            <a:noFill/>
          </p:spPr>
          <p:txBody>
            <a:bodyPr wrap="none" rtlCol="0">
              <a:spAutoFit/>
            </a:bodyPr>
            <a:lstStyle/>
            <a:p>
              <a:r>
                <a:rPr lang="en-US" sz="1400" b="1" dirty="0">
                  <a:solidFill>
                    <a:schemeClr val="accent5"/>
                  </a:solidFill>
                  <a:latin typeface="Calibri" panose="020F0502020204030204" pitchFamily="34" charset="0"/>
                  <a:cs typeface="Calibri" panose="020F0502020204030204" pitchFamily="34" charset="0"/>
                </a:rPr>
                <a:t>Bank Capital Rating </a:t>
              </a:r>
            </a:p>
          </p:txBody>
        </p:sp>
        <p:sp>
          <p:nvSpPr>
            <p:cNvPr id="87" name="TextBox 86">
              <a:extLst>
                <a:ext uri="{FF2B5EF4-FFF2-40B4-BE49-F238E27FC236}">
                  <a16:creationId xmlns:a16="http://schemas.microsoft.com/office/drawing/2014/main" id="{DE672961-7BF9-EE49-A309-0CF1CC6FF7D4}"/>
                </a:ext>
              </a:extLst>
            </p:cNvPr>
            <p:cNvSpPr txBox="1"/>
            <p:nvPr/>
          </p:nvSpPr>
          <p:spPr>
            <a:xfrm>
              <a:off x="9755178" y="4727173"/>
              <a:ext cx="1378647" cy="307777"/>
            </a:xfrm>
            <a:prstGeom prst="rect">
              <a:avLst/>
            </a:prstGeom>
            <a:noFill/>
          </p:spPr>
          <p:txBody>
            <a:bodyPr wrap="none" rtlCol="0">
              <a:spAutoFit/>
            </a:bodyPr>
            <a:lstStyle/>
            <a:p>
              <a:pPr algn="r"/>
              <a:r>
                <a:rPr lang="en-US" sz="1400" b="1" dirty="0">
                  <a:solidFill>
                    <a:schemeClr val="accent5"/>
                  </a:solidFill>
                  <a:latin typeface="Calibri" panose="020F0502020204030204" pitchFamily="34" charset="0"/>
                  <a:cs typeface="Calibri" panose="020F0502020204030204" pitchFamily="34" charset="0"/>
                </a:rPr>
                <a:t>Well Capitalized</a:t>
              </a:r>
            </a:p>
          </p:txBody>
        </p:sp>
        <p:sp>
          <p:nvSpPr>
            <p:cNvPr id="88" name="TextBox 87">
              <a:extLst>
                <a:ext uri="{FF2B5EF4-FFF2-40B4-BE49-F238E27FC236}">
                  <a16:creationId xmlns:a16="http://schemas.microsoft.com/office/drawing/2014/main" id="{A1D50759-1E8C-AE4B-8648-025B9C4C7691}"/>
                </a:ext>
              </a:extLst>
            </p:cNvPr>
            <p:cNvSpPr txBox="1"/>
            <p:nvPr/>
          </p:nvSpPr>
          <p:spPr>
            <a:xfrm>
              <a:off x="7137714" y="5153560"/>
              <a:ext cx="1175578" cy="307777"/>
            </a:xfrm>
            <a:prstGeom prst="rect">
              <a:avLst/>
            </a:prstGeom>
            <a:noFill/>
          </p:spPr>
          <p:txBody>
            <a:bodyPr wrap="none" rtlCol="0">
              <a:spAutoFit/>
            </a:bodyPr>
            <a:lstStyle/>
            <a:p>
              <a:r>
                <a:rPr lang="en-US" sz="1400" b="1" dirty="0">
                  <a:latin typeface="Calibri" panose="020F0502020204030204" pitchFamily="34" charset="0"/>
                  <a:cs typeface="Calibri" panose="020F0502020204030204" pitchFamily="34" charset="0"/>
                </a:rPr>
                <a:t>Market Cap</a:t>
              </a:r>
              <a:r>
                <a:rPr lang="en-US" sz="1400" b="1" baseline="30000" dirty="0">
                  <a:latin typeface="Calibri" panose="020F0502020204030204" pitchFamily="34" charset="0"/>
                  <a:cs typeface="Calibri" panose="020F0502020204030204" pitchFamily="34" charset="0"/>
                </a:rPr>
                <a:t>2</a:t>
              </a:r>
              <a:r>
                <a:rPr lang="en-US" sz="1400" b="1" dirty="0">
                  <a:latin typeface="Calibri" panose="020F0502020204030204" pitchFamily="34" charset="0"/>
                  <a:cs typeface="Calibri" panose="020F0502020204030204" pitchFamily="34" charset="0"/>
                </a:rPr>
                <a:t> </a:t>
              </a:r>
            </a:p>
          </p:txBody>
        </p:sp>
        <p:sp>
          <p:nvSpPr>
            <p:cNvPr id="89" name="TextBox 88">
              <a:extLst>
                <a:ext uri="{FF2B5EF4-FFF2-40B4-BE49-F238E27FC236}">
                  <a16:creationId xmlns:a16="http://schemas.microsoft.com/office/drawing/2014/main" id="{CC0DF14D-E77D-4249-95A2-7104003F9DF4}"/>
                </a:ext>
              </a:extLst>
            </p:cNvPr>
            <p:cNvSpPr txBox="1"/>
            <p:nvPr/>
          </p:nvSpPr>
          <p:spPr>
            <a:xfrm>
              <a:off x="10444213" y="5153560"/>
              <a:ext cx="689612" cy="307777"/>
            </a:xfrm>
            <a:prstGeom prst="rect">
              <a:avLst/>
            </a:prstGeom>
            <a:noFill/>
          </p:spPr>
          <p:txBody>
            <a:bodyPr wrap="none" rtlCol="0">
              <a:spAutoFit/>
            </a:bodyPr>
            <a:lstStyle/>
            <a:p>
              <a:pPr algn="r"/>
              <a:r>
                <a:rPr lang="en-US" sz="1400" b="1" dirty="0">
                  <a:latin typeface="Calibri" panose="020F0502020204030204" pitchFamily="34" charset="0"/>
                  <a:cs typeface="Calibri" panose="020F0502020204030204" pitchFamily="34" charset="0"/>
                </a:rPr>
                <a:t>$839.7</a:t>
              </a:r>
            </a:p>
          </p:txBody>
        </p:sp>
        <p:sp>
          <p:nvSpPr>
            <p:cNvPr id="90" name="TextBox 89">
              <a:extLst>
                <a:ext uri="{FF2B5EF4-FFF2-40B4-BE49-F238E27FC236}">
                  <a16:creationId xmlns:a16="http://schemas.microsoft.com/office/drawing/2014/main" id="{0CEBB534-22F8-B141-92DB-6168F571C828}"/>
                </a:ext>
              </a:extLst>
            </p:cNvPr>
            <p:cNvSpPr txBox="1"/>
            <p:nvPr/>
          </p:nvSpPr>
          <p:spPr>
            <a:xfrm>
              <a:off x="2856929" y="6210848"/>
              <a:ext cx="1144865" cy="246221"/>
            </a:xfrm>
            <a:prstGeom prst="rect">
              <a:avLst/>
            </a:prstGeom>
            <a:noFill/>
          </p:spPr>
          <p:txBody>
            <a:bodyPr wrap="none" rtlCol="0">
              <a:spAutoFit/>
            </a:bodyPr>
            <a:lstStyle/>
            <a:p>
              <a:r>
                <a:rPr lang="en-US" sz="1000" baseline="30000" dirty="0">
                  <a:solidFill>
                    <a:schemeClr val="bg1">
                      <a:lumMod val="50000"/>
                    </a:schemeClr>
                  </a:solidFill>
                  <a:latin typeface="Arial" panose="020B0604020202020204" pitchFamily="34" charset="0"/>
                  <a:cs typeface="Arial" panose="020B0604020202020204" pitchFamily="34" charset="0"/>
                </a:rPr>
                <a:t>2</a:t>
              </a:r>
              <a:r>
                <a:rPr lang="en-US" sz="1000" dirty="0">
                  <a:solidFill>
                    <a:schemeClr val="bg1">
                      <a:lumMod val="50000"/>
                    </a:schemeClr>
                  </a:solidFill>
                  <a:latin typeface="Arial" panose="020B0604020202020204" pitchFamily="34" charset="0"/>
                  <a:cs typeface="Arial" panose="020B0604020202020204" pitchFamily="34" charset="0"/>
                </a:rPr>
                <a:t>As of 4/19/2023</a:t>
              </a:r>
            </a:p>
          </p:txBody>
        </p:sp>
        <p:sp>
          <p:nvSpPr>
            <p:cNvPr id="91" name="TextBox 90">
              <a:extLst>
                <a:ext uri="{FF2B5EF4-FFF2-40B4-BE49-F238E27FC236}">
                  <a16:creationId xmlns:a16="http://schemas.microsoft.com/office/drawing/2014/main" id="{CB91FDF5-B244-DC4A-B6C1-F30598ADA10A}"/>
                </a:ext>
              </a:extLst>
            </p:cNvPr>
            <p:cNvSpPr txBox="1"/>
            <p:nvPr/>
          </p:nvSpPr>
          <p:spPr>
            <a:xfrm>
              <a:off x="7162766" y="2148515"/>
              <a:ext cx="1170513" cy="307777"/>
            </a:xfrm>
            <a:prstGeom prst="rect">
              <a:avLst/>
            </a:prstGeom>
            <a:noFill/>
          </p:spPr>
          <p:txBody>
            <a:bodyPr wrap="none" rtlCol="0">
              <a:spAutoFit/>
            </a:bodyPr>
            <a:lstStyle/>
            <a:p>
              <a:r>
                <a:rPr lang="en-US" sz="1400" dirty="0">
                  <a:latin typeface="Calibri" panose="020F0502020204030204" pitchFamily="34" charset="0"/>
                  <a:cs typeface="Calibri" panose="020F0502020204030204" pitchFamily="34" charset="0"/>
                </a:rPr>
                <a:t>($ in millions)</a:t>
              </a:r>
            </a:p>
          </p:txBody>
        </p:sp>
        <p:cxnSp>
          <p:nvCxnSpPr>
            <p:cNvPr id="92" name="Straight Connector 91">
              <a:extLst>
                <a:ext uri="{FF2B5EF4-FFF2-40B4-BE49-F238E27FC236}">
                  <a16:creationId xmlns:a16="http://schemas.microsoft.com/office/drawing/2014/main" id="{290C3A6F-82E0-7046-ADBA-8ECA9779505E}"/>
                </a:ext>
              </a:extLst>
            </p:cNvPr>
            <p:cNvCxnSpPr>
              <a:cxnSpLocks/>
            </p:cNvCxnSpPr>
            <p:nvPr/>
          </p:nvCxnSpPr>
          <p:spPr bwMode="auto">
            <a:xfrm>
              <a:off x="7231693" y="5124489"/>
              <a:ext cx="3930455" cy="0"/>
            </a:xfrm>
            <a:prstGeom prst="line">
              <a:avLst/>
            </a:prstGeom>
            <a:noFill/>
            <a:ln w="19050">
              <a:solidFill>
                <a:schemeClr val="bg1">
                  <a:lumMod val="95000"/>
                </a:schemeClr>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93" name="Straight Connector 92">
              <a:extLst>
                <a:ext uri="{FF2B5EF4-FFF2-40B4-BE49-F238E27FC236}">
                  <a16:creationId xmlns:a16="http://schemas.microsoft.com/office/drawing/2014/main" id="{B2692B0F-0E88-5D45-8502-7E8E305404F5}"/>
                </a:ext>
              </a:extLst>
            </p:cNvPr>
            <p:cNvCxnSpPr>
              <a:cxnSpLocks/>
            </p:cNvCxnSpPr>
            <p:nvPr/>
          </p:nvCxnSpPr>
          <p:spPr bwMode="auto">
            <a:xfrm>
              <a:off x="7231693" y="4676433"/>
              <a:ext cx="3930455" cy="0"/>
            </a:xfrm>
            <a:prstGeom prst="line">
              <a:avLst/>
            </a:prstGeom>
            <a:noFill/>
            <a:ln w="19050">
              <a:solidFill>
                <a:schemeClr val="bg1">
                  <a:lumMod val="95000"/>
                </a:schemeClr>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94" name="Straight Connector 93">
              <a:extLst>
                <a:ext uri="{FF2B5EF4-FFF2-40B4-BE49-F238E27FC236}">
                  <a16:creationId xmlns:a16="http://schemas.microsoft.com/office/drawing/2014/main" id="{FED7BFCC-FF26-7943-A281-DF5D3D30C06E}"/>
                </a:ext>
              </a:extLst>
            </p:cNvPr>
            <p:cNvCxnSpPr>
              <a:cxnSpLocks/>
            </p:cNvCxnSpPr>
            <p:nvPr/>
          </p:nvCxnSpPr>
          <p:spPr bwMode="auto">
            <a:xfrm>
              <a:off x="7231693" y="4240569"/>
              <a:ext cx="3930455" cy="0"/>
            </a:xfrm>
            <a:prstGeom prst="line">
              <a:avLst/>
            </a:prstGeom>
            <a:noFill/>
            <a:ln w="19050">
              <a:solidFill>
                <a:schemeClr val="bg1">
                  <a:lumMod val="95000"/>
                </a:schemeClr>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95" name="Straight Connector 94">
              <a:extLst>
                <a:ext uri="{FF2B5EF4-FFF2-40B4-BE49-F238E27FC236}">
                  <a16:creationId xmlns:a16="http://schemas.microsoft.com/office/drawing/2014/main" id="{2DDF9B76-4951-AB4B-8936-D1AD7020C178}"/>
                </a:ext>
              </a:extLst>
            </p:cNvPr>
            <p:cNvCxnSpPr>
              <a:cxnSpLocks/>
            </p:cNvCxnSpPr>
            <p:nvPr/>
          </p:nvCxnSpPr>
          <p:spPr bwMode="auto">
            <a:xfrm>
              <a:off x="7231693" y="3810039"/>
              <a:ext cx="3930455" cy="0"/>
            </a:xfrm>
            <a:prstGeom prst="line">
              <a:avLst/>
            </a:prstGeom>
            <a:noFill/>
            <a:ln w="19050">
              <a:solidFill>
                <a:schemeClr val="bg1">
                  <a:lumMod val="95000"/>
                </a:schemeClr>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96" name="Straight Connector 95">
              <a:extLst>
                <a:ext uri="{FF2B5EF4-FFF2-40B4-BE49-F238E27FC236}">
                  <a16:creationId xmlns:a16="http://schemas.microsoft.com/office/drawing/2014/main" id="{5B0F4D0E-3D4C-8441-8E41-628659BAF057}"/>
                </a:ext>
              </a:extLst>
            </p:cNvPr>
            <p:cNvCxnSpPr>
              <a:cxnSpLocks/>
            </p:cNvCxnSpPr>
            <p:nvPr/>
          </p:nvCxnSpPr>
          <p:spPr bwMode="auto">
            <a:xfrm>
              <a:off x="7231693" y="3371889"/>
              <a:ext cx="3930455" cy="0"/>
            </a:xfrm>
            <a:prstGeom prst="line">
              <a:avLst/>
            </a:prstGeom>
            <a:noFill/>
            <a:ln w="19050">
              <a:solidFill>
                <a:schemeClr val="bg1">
                  <a:lumMod val="95000"/>
                </a:schemeClr>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97" name="Straight Connector 96">
              <a:extLst>
                <a:ext uri="{FF2B5EF4-FFF2-40B4-BE49-F238E27FC236}">
                  <a16:creationId xmlns:a16="http://schemas.microsoft.com/office/drawing/2014/main" id="{4FB7B33A-A17B-8348-8F1D-EAEBBE97E4E5}"/>
                </a:ext>
              </a:extLst>
            </p:cNvPr>
            <p:cNvCxnSpPr>
              <a:cxnSpLocks/>
            </p:cNvCxnSpPr>
            <p:nvPr/>
          </p:nvCxnSpPr>
          <p:spPr bwMode="auto">
            <a:xfrm>
              <a:off x="7231693" y="2956599"/>
              <a:ext cx="3930455" cy="0"/>
            </a:xfrm>
            <a:prstGeom prst="line">
              <a:avLst/>
            </a:prstGeom>
            <a:noFill/>
            <a:ln w="19050">
              <a:solidFill>
                <a:schemeClr val="bg1">
                  <a:lumMod val="95000"/>
                </a:schemeClr>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cxnSp>
          <p:nvCxnSpPr>
            <p:cNvPr id="98" name="Straight Connector 97">
              <a:extLst>
                <a:ext uri="{FF2B5EF4-FFF2-40B4-BE49-F238E27FC236}">
                  <a16:creationId xmlns:a16="http://schemas.microsoft.com/office/drawing/2014/main" id="{67F7BAA8-9DE8-A64B-BDC6-830F552E4D41}"/>
                </a:ext>
              </a:extLst>
            </p:cNvPr>
            <p:cNvCxnSpPr>
              <a:cxnSpLocks/>
            </p:cNvCxnSpPr>
            <p:nvPr/>
          </p:nvCxnSpPr>
          <p:spPr bwMode="auto">
            <a:xfrm>
              <a:off x="7231693" y="2520735"/>
              <a:ext cx="3930455" cy="0"/>
            </a:xfrm>
            <a:prstGeom prst="line">
              <a:avLst/>
            </a:prstGeom>
            <a:noFill/>
            <a:ln w="19050">
              <a:solidFill>
                <a:schemeClr val="bg1">
                  <a:lumMod val="95000"/>
                </a:schemeClr>
              </a:solidFill>
              <a:prstDash val="solid"/>
            </a:ln>
          </p:spPr>
          <p: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cxnSp>
        <p:pic>
          <p:nvPicPr>
            <p:cNvPr id="99" name="Graphic 98" descr="Statistics with solid fill">
              <a:extLst>
                <a:ext uri="{FF2B5EF4-FFF2-40B4-BE49-F238E27FC236}">
                  <a16:creationId xmlns:a16="http://schemas.microsoft.com/office/drawing/2014/main" id="{7CD4E6DE-D692-484B-B826-4E8199E8C5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73299" y="1784115"/>
              <a:ext cx="631561" cy="631561"/>
            </a:xfrm>
            <a:prstGeom prst="rect">
              <a:avLst/>
            </a:prstGeom>
          </p:spPr>
        </p:pic>
      </p:grpSp>
    </p:spTree>
    <p:extLst>
      <p:ext uri="{BB962C8B-B14F-4D97-AF65-F5344CB8AC3E}">
        <p14:creationId xmlns:p14="http://schemas.microsoft.com/office/powerpoint/2010/main" val="491651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10E654-DCDA-4C9D-AA52-8554E7D7DA91}"/>
              </a:ext>
            </a:extLst>
          </p:cNvPr>
          <p:cNvSpPr/>
          <p:nvPr/>
        </p:nvSpPr>
        <p:spPr>
          <a:xfrm>
            <a:off x="8212507" y="2337821"/>
            <a:ext cx="3614871" cy="2969118"/>
          </a:xfrm>
          <a:prstGeom prst="rect">
            <a:avLst/>
          </a:prstGeom>
          <a:solidFill>
            <a:srgbClr val="F4F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7" name="Content Placeholder 6"/>
          <p:cNvSpPr>
            <a:spLocks noGrp="1"/>
          </p:cNvSpPr>
          <p:nvPr>
            <p:ph sz="quarter" idx="4294967295"/>
          </p:nvPr>
        </p:nvSpPr>
        <p:spPr>
          <a:xfrm>
            <a:off x="654819" y="2337820"/>
            <a:ext cx="3448020" cy="2100575"/>
          </a:xfrm>
        </p:spPr>
        <p:txBody>
          <a:bodyPr wrap="square" numCol="1" spcCol="0">
            <a:normAutofit/>
          </a:bodyPr>
          <a:lstStyle/>
          <a:p>
            <a:pPr marL="0" indent="0">
              <a:spcBef>
                <a:spcPts val="300"/>
              </a:spcBef>
              <a:buNone/>
            </a:pPr>
            <a:r>
              <a:rPr lang="en-US" sz="2000" dirty="0">
                <a:solidFill>
                  <a:schemeClr val="tx1"/>
                </a:solidFill>
                <a:cs typeface="Arial" panose="020B0604020202020204" pitchFamily="34" charset="0"/>
              </a:rPr>
              <a:t>Single Point of Contact</a:t>
            </a:r>
          </a:p>
          <a:p>
            <a:pPr marL="631825" lvl="1" indent="-285750">
              <a:spcBef>
                <a:spcPts val="300"/>
              </a:spcBef>
              <a:buClr>
                <a:schemeClr val="tx2"/>
              </a:buClr>
              <a:buFont typeface="Arial" panose="020B0604020202020204" pitchFamily="34" charset="0"/>
              <a:buChar char="•"/>
            </a:pPr>
            <a:r>
              <a:rPr lang="en-US" dirty="0">
                <a:solidFill>
                  <a:schemeClr val="tx1"/>
                </a:solidFill>
                <a:cs typeface="Arial" panose="020B0604020202020204" pitchFamily="34" charset="0"/>
              </a:rPr>
              <a:t>Your experienced and dedicated Relationship Manager will take the time to meet with you or your team to understand you, your office and your goals. They are available 24/7 to conveniently handle all your banking needs.</a:t>
            </a:r>
          </a:p>
        </p:txBody>
      </p:sp>
      <p:sp>
        <p:nvSpPr>
          <p:cNvPr id="2" name="Content Placeholder 1"/>
          <p:cNvSpPr>
            <a:spLocks noGrp="1"/>
          </p:cNvSpPr>
          <p:nvPr>
            <p:ph sz="quarter" idx="4294967295"/>
          </p:nvPr>
        </p:nvSpPr>
        <p:spPr>
          <a:xfrm>
            <a:off x="880604" y="4568279"/>
            <a:ext cx="7166551" cy="738660"/>
          </a:xfrm>
        </p:spPr>
        <p:txBody>
          <a:bodyPr vert="horz" wrap="square" lIns="0" tIns="45718" rIns="91435" bIns="45718" rtlCol="0">
            <a:spAutoFit/>
          </a:bodyPr>
          <a:lstStyle/>
          <a:p>
            <a:pPr marL="0" indent="0">
              <a:buClrTx/>
              <a:buNone/>
            </a:pPr>
            <a:r>
              <a:rPr lang="en-US" sz="1400" b="0" dirty="0">
                <a:solidFill>
                  <a:schemeClr val="tx1"/>
                </a:solidFill>
                <a:cs typeface="Arial" panose="020B0604020202020204" pitchFamily="34" charset="0"/>
              </a:rPr>
              <a:t>Our Specialty Banking services are tailored to you. We hold ourselves to an exceptional level of client service and personal attention to empower you to meet all your banking needs. </a:t>
            </a:r>
          </a:p>
        </p:txBody>
      </p:sp>
      <p:sp>
        <p:nvSpPr>
          <p:cNvPr id="3" name="Rectangle 2">
            <a:extLst>
              <a:ext uri="{FF2B5EF4-FFF2-40B4-BE49-F238E27FC236}">
                <a16:creationId xmlns:a16="http://schemas.microsoft.com/office/drawing/2014/main" id="{7B41B01D-0331-48F1-9241-3F8402553C6D}"/>
              </a:ext>
            </a:extLst>
          </p:cNvPr>
          <p:cNvSpPr/>
          <p:nvPr/>
        </p:nvSpPr>
        <p:spPr>
          <a:xfrm>
            <a:off x="654818" y="1337024"/>
            <a:ext cx="11232382" cy="569387"/>
          </a:xfrm>
          <a:prstGeom prst="rect">
            <a:avLst/>
          </a:prstGeom>
        </p:spPr>
        <p:txBody>
          <a:bodyPr wrap="square">
            <a:spAutoFit/>
          </a:bodyPr>
          <a:lstStyle/>
          <a:p>
            <a:r>
              <a:rPr lang="en-US" sz="1550" b="1" dirty="0">
                <a:solidFill>
                  <a:schemeClr val="accent1"/>
                </a:solidFill>
                <a:latin typeface="Arial" panose="020B0604020202020204" pitchFamily="34" charset="0"/>
                <a:cs typeface="Arial" panose="020B0604020202020204" pitchFamily="34" charset="0"/>
              </a:rPr>
              <a:t>We offer a portfolio of overlapping banking and lending products for that now includes </a:t>
            </a:r>
            <a:r>
              <a:rPr lang="en-US" sz="1550" b="1" dirty="0">
                <a:solidFill>
                  <a:srgbClr val="007DB6"/>
                </a:solidFill>
                <a:latin typeface="Arial" panose="020B0604020202020204" pitchFamily="34" charset="0"/>
                <a:cs typeface="Arial" panose="020B0604020202020204" pitchFamily="34" charset="0"/>
              </a:rPr>
              <a:t>public charter schools as a strategic priority </a:t>
            </a:r>
          </a:p>
        </p:txBody>
      </p:sp>
      <p:sp>
        <p:nvSpPr>
          <p:cNvPr id="5" name="Rectangle 4">
            <a:extLst>
              <a:ext uri="{FF2B5EF4-FFF2-40B4-BE49-F238E27FC236}">
                <a16:creationId xmlns:a16="http://schemas.microsoft.com/office/drawing/2014/main" id="{0D4BF3C3-D78B-684B-9D70-52F4E205C5A7}"/>
              </a:ext>
            </a:extLst>
          </p:cNvPr>
          <p:cNvSpPr/>
          <p:nvPr/>
        </p:nvSpPr>
        <p:spPr>
          <a:xfrm>
            <a:off x="8447484" y="2635411"/>
            <a:ext cx="3217888" cy="2554545"/>
          </a:xfrm>
          <a:prstGeom prst="rect">
            <a:avLst/>
          </a:prstGeom>
        </p:spPr>
        <p:txBody>
          <a:bodyPr wrap="square">
            <a:spAutoFit/>
          </a:bodyPr>
          <a:lstStyle/>
          <a:p>
            <a:pPr>
              <a:spcBef>
                <a:spcPts val="300"/>
              </a:spcBef>
            </a:pPr>
            <a:r>
              <a:rPr lang="en-US" sz="1400" b="1" dirty="0">
                <a:latin typeface="Arial" panose="020B0604020202020204" pitchFamily="34" charset="0"/>
                <a:cs typeface="Arial" panose="020B0604020202020204" pitchFamily="34" charset="0"/>
              </a:rPr>
              <a:t>Specialty Banking Expertise Includes:</a:t>
            </a:r>
          </a:p>
          <a:p>
            <a:pPr marL="174625" indent="-285750">
              <a:spcBef>
                <a:spcPts val="300"/>
              </a:spcBef>
              <a:buClr>
                <a:srgbClr val="B7C7CF"/>
              </a:buClr>
              <a:buFont typeface="Arial" panose="020B0604020202020204" pitchFamily="34" charset="0"/>
              <a:buChar char="•"/>
            </a:pPr>
            <a:r>
              <a:rPr lang="en-US" sz="1400" dirty="0">
                <a:latin typeface="Arial" panose="020B0604020202020204" pitchFamily="34" charset="0"/>
                <a:cs typeface="Arial" panose="020B0604020202020204" pitchFamily="34" charset="0"/>
              </a:rPr>
              <a:t>Charter Schools</a:t>
            </a:r>
          </a:p>
          <a:p>
            <a:pPr marL="174625" indent="-285750">
              <a:spcBef>
                <a:spcPts val="300"/>
              </a:spcBef>
              <a:buClr>
                <a:srgbClr val="B7C7CF"/>
              </a:buClr>
              <a:buFont typeface="Arial" panose="020B0604020202020204" pitchFamily="34" charset="0"/>
              <a:buChar char="•"/>
            </a:pPr>
            <a:r>
              <a:rPr lang="en-US" sz="1400" dirty="0">
                <a:latin typeface="Arial" panose="020B0604020202020204" pitchFamily="34" charset="0"/>
                <a:cs typeface="Arial" panose="020B0604020202020204" pitchFamily="34" charset="0"/>
              </a:rPr>
              <a:t>Nonprofit</a:t>
            </a:r>
          </a:p>
          <a:p>
            <a:pPr marL="174625" indent="-285750">
              <a:spcBef>
                <a:spcPts val="300"/>
              </a:spcBef>
              <a:buClr>
                <a:srgbClr val="B7C7CF"/>
              </a:buClr>
              <a:buFont typeface="Arial" panose="020B0604020202020204" pitchFamily="34" charset="0"/>
              <a:buChar char="•"/>
            </a:pPr>
            <a:r>
              <a:rPr lang="en-US" sz="1400" dirty="0">
                <a:latin typeface="Arial" panose="020B0604020202020204" pitchFamily="34" charset="0"/>
                <a:cs typeface="Arial" panose="020B0604020202020204" pitchFamily="34" charset="0"/>
              </a:rPr>
              <a:t>Education</a:t>
            </a:r>
          </a:p>
          <a:p>
            <a:pPr marL="174625" indent="-285750">
              <a:spcBef>
                <a:spcPts val="300"/>
              </a:spcBef>
              <a:buClr>
                <a:srgbClr val="B7C7CF"/>
              </a:buClr>
              <a:buFont typeface="Arial" panose="020B0604020202020204" pitchFamily="34" charset="0"/>
              <a:buChar char="•"/>
            </a:pPr>
            <a:r>
              <a:rPr lang="en-US" sz="1400" dirty="0">
                <a:latin typeface="Arial" panose="020B0604020202020204" pitchFamily="34" charset="0"/>
                <a:cs typeface="Arial" panose="020B0604020202020204" pitchFamily="34" charset="0"/>
              </a:rPr>
              <a:t>Entertainment</a:t>
            </a:r>
          </a:p>
          <a:p>
            <a:pPr marL="174625" indent="-285750">
              <a:spcBef>
                <a:spcPts val="300"/>
              </a:spcBef>
              <a:buClr>
                <a:srgbClr val="B7C7CF"/>
              </a:buClr>
              <a:buFont typeface="Arial" panose="020B0604020202020204" pitchFamily="34" charset="0"/>
              <a:buChar char="•"/>
            </a:pPr>
            <a:r>
              <a:rPr lang="en-US" sz="1400" dirty="0">
                <a:latin typeface="Arial" panose="020B0604020202020204" pitchFamily="34" charset="0"/>
                <a:cs typeface="Arial" panose="020B0604020202020204" pitchFamily="34" charset="0"/>
              </a:rPr>
              <a:t>Bankruptcy Banking</a:t>
            </a:r>
          </a:p>
          <a:p>
            <a:pPr marL="174625" indent="-285750">
              <a:spcBef>
                <a:spcPts val="300"/>
              </a:spcBef>
              <a:buClr>
                <a:srgbClr val="B7C7CF"/>
              </a:buClr>
              <a:buFont typeface="Arial" panose="020B0604020202020204" pitchFamily="34" charset="0"/>
              <a:buChar char="•"/>
            </a:pPr>
            <a:r>
              <a:rPr lang="en-US" sz="1400" dirty="0">
                <a:latin typeface="Arial" panose="020B0604020202020204" pitchFamily="34" charset="0"/>
                <a:cs typeface="Arial" panose="020B0604020202020204" pitchFamily="34" charset="0"/>
              </a:rPr>
              <a:t>Healthcare Banking</a:t>
            </a:r>
          </a:p>
          <a:p>
            <a:pPr marL="174625" indent="-285750">
              <a:spcBef>
                <a:spcPts val="300"/>
              </a:spcBef>
              <a:buClr>
                <a:srgbClr val="B7C7CF"/>
              </a:buClr>
              <a:buFont typeface="Arial" panose="020B0604020202020204" pitchFamily="34" charset="0"/>
              <a:buChar char="•"/>
            </a:pPr>
            <a:r>
              <a:rPr lang="en-US" sz="1400" dirty="0">
                <a:latin typeface="Arial" panose="020B0604020202020204" pitchFamily="34" charset="0"/>
                <a:cs typeface="Arial" panose="020B0604020202020204" pitchFamily="34" charset="0"/>
              </a:rPr>
              <a:t>Legal and Fiduciary Banking</a:t>
            </a:r>
          </a:p>
          <a:p>
            <a:pPr>
              <a:spcBef>
                <a:spcPts val="300"/>
              </a:spcBef>
              <a:buClr>
                <a:srgbClr val="B7C7CF"/>
              </a:buClr>
            </a:pPr>
            <a:endParaRPr lang="en-US" sz="14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CBF2AD0-B34B-A948-9981-754D0839D270}"/>
              </a:ext>
            </a:extLst>
          </p:cNvPr>
          <p:cNvSpPr/>
          <p:nvPr/>
        </p:nvSpPr>
        <p:spPr>
          <a:xfrm>
            <a:off x="4208138" y="2337820"/>
            <a:ext cx="3762103" cy="1885131"/>
          </a:xfrm>
          <a:prstGeom prst="rect">
            <a:avLst/>
          </a:prstGeom>
        </p:spPr>
        <p:txBody>
          <a:bodyPr wrap="square">
            <a:spAutoFit/>
          </a:bodyPr>
          <a:lstStyle/>
          <a:p>
            <a:pPr>
              <a:spcBef>
                <a:spcPts val="300"/>
              </a:spcBef>
            </a:pPr>
            <a:r>
              <a:rPr lang="en-US" sz="2000" b="1" dirty="0">
                <a:latin typeface="Arial" panose="020B0604020202020204" pitchFamily="34" charset="0"/>
                <a:cs typeface="Arial" panose="020B0604020202020204" pitchFamily="34" charset="0"/>
              </a:rPr>
              <a:t>Specialty Banking Services</a:t>
            </a:r>
          </a:p>
          <a:p>
            <a:pPr marL="631825" lvl="1" indent="-285750">
              <a:spcBef>
                <a:spcPts val="300"/>
              </a:spcBef>
              <a:buClr>
                <a:schemeClr val="tx2"/>
              </a:buClr>
              <a:buFont typeface="Arial" panose="020B0604020202020204" pitchFamily="34" charset="0"/>
              <a:buChar char="•"/>
            </a:pPr>
            <a:r>
              <a:rPr lang="en-US" sz="1400" dirty="0">
                <a:latin typeface="Arial" panose="020B0604020202020204" pitchFamily="34" charset="0"/>
                <a:cs typeface="Arial" panose="020B0604020202020204" pitchFamily="34" charset="0"/>
              </a:rPr>
              <a:t>Dedicated Relationship Manager</a:t>
            </a:r>
          </a:p>
          <a:p>
            <a:pPr marL="631825" lvl="1" indent="-285750">
              <a:spcBef>
                <a:spcPts val="300"/>
              </a:spcBef>
              <a:buClr>
                <a:schemeClr val="tx2"/>
              </a:buClr>
              <a:buFont typeface="Arial" panose="020B0604020202020204" pitchFamily="34" charset="0"/>
              <a:buChar char="•"/>
            </a:pPr>
            <a:r>
              <a:rPr lang="en-US" sz="1400" dirty="0">
                <a:latin typeface="Arial" panose="020B0604020202020204" pitchFamily="34" charset="0"/>
                <a:cs typeface="Arial" panose="020B0604020202020204" pitchFamily="34" charset="0"/>
              </a:rPr>
              <a:t>Highest Level of Personal Service</a:t>
            </a:r>
          </a:p>
          <a:p>
            <a:pPr marL="631825" lvl="1" indent="-285750">
              <a:spcBef>
                <a:spcPts val="300"/>
              </a:spcBef>
              <a:buClr>
                <a:schemeClr val="tx2"/>
              </a:buClr>
              <a:buFont typeface="Arial" panose="020B0604020202020204" pitchFamily="34" charset="0"/>
              <a:buChar char="•"/>
            </a:pPr>
            <a:r>
              <a:rPr lang="en-US" sz="1400" dirty="0">
                <a:latin typeface="Arial" panose="020B0604020202020204" pitchFamily="34" charset="0"/>
                <a:cs typeface="Arial" panose="020B0604020202020204" pitchFamily="34" charset="0"/>
              </a:rPr>
              <a:t>Exclusive Loan and Financing Products</a:t>
            </a:r>
          </a:p>
          <a:p>
            <a:pPr marL="631825" lvl="1" indent="-285750">
              <a:spcBef>
                <a:spcPts val="300"/>
              </a:spcBef>
              <a:buClr>
                <a:schemeClr val="tx2"/>
              </a:buClr>
              <a:buFont typeface="Arial" panose="020B0604020202020204" pitchFamily="34" charset="0"/>
              <a:buChar char="•"/>
            </a:pPr>
            <a:r>
              <a:rPr lang="en-US" sz="1400" dirty="0">
                <a:latin typeface="Arial" panose="020B0604020202020204" pitchFamily="34" charset="0"/>
                <a:cs typeface="Arial" panose="020B0604020202020204" pitchFamily="34" charset="0"/>
              </a:rPr>
              <a:t>Preferred Business Banking Services</a:t>
            </a:r>
          </a:p>
          <a:p>
            <a:pPr marL="631825" lvl="1" indent="-285750">
              <a:spcBef>
                <a:spcPts val="300"/>
              </a:spcBef>
              <a:buClr>
                <a:schemeClr val="tx2"/>
              </a:buClr>
              <a:buFont typeface="Arial" panose="020B0604020202020204" pitchFamily="34" charset="0"/>
              <a:buChar char="•"/>
            </a:pPr>
            <a:r>
              <a:rPr lang="en-US" sz="1400" dirty="0">
                <a:latin typeface="Arial" panose="020B0604020202020204" pitchFamily="34" charset="0"/>
                <a:cs typeface="Arial" panose="020B0604020202020204" pitchFamily="34" charset="0"/>
              </a:rPr>
              <a:t>Account Access While Traveling </a:t>
            </a:r>
          </a:p>
        </p:txBody>
      </p:sp>
      <p:sp>
        <p:nvSpPr>
          <p:cNvPr id="10" name="TextBox 55">
            <a:extLst>
              <a:ext uri="{FF2B5EF4-FFF2-40B4-BE49-F238E27FC236}">
                <a16:creationId xmlns:a16="http://schemas.microsoft.com/office/drawing/2014/main" id="{C526CB16-20DF-3A46-8440-C112394FDF4C}"/>
              </a:ext>
            </a:extLst>
          </p:cNvPr>
          <p:cNvSpPr txBox="1">
            <a:spLocks noChangeArrowheads="1"/>
          </p:cNvSpPr>
          <p:nvPr/>
        </p:nvSpPr>
        <p:spPr bwMode="auto">
          <a:xfrm>
            <a:off x="754938" y="548473"/>
            <a:ext cx="10195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800">
                <a:solidFill>
                  <a:schemeClr val="tx1"/>
                </a:solidFill>
                <a:latin typeface="Calibri" panose="020F0502020204030204" pitchFamily="34" charset="0"/>
                <a:ea typeface="ＭＳ Ｐゴシック" panose="020B0600070205080204" pitchFamily="34" charset="-128"/>
              </a:defRPr>
            </a:lvl1pPr>
            <a:lvl2pPr marL="742950" indent="-285750">
              <a:defRPr sz="4800">
                <a:solidFill>
                  <a:schemeClr val="tx1"/>
                </a:solidFill>
                <a:latin typeface="Calibri" panose="020F0502020204030204" pitchFamily="34" charset="0"/>
                <a:ea typeface="ＭＳ Ｐゴシック" panose="020B0600070205080204" pitchFamily="34" charset="-128"/>
              </a:defRPr>
            </a:lvl2pPr>
            <a:lvl3pPr marL="1143000" indent="-228600">
              <a:defRPr sz="4800">
                <a:solidFill>
                  <a:schemeClr val="tx1"/>
                </a:solidFill>
                <a:latin typeface="Calibri" panose="020F0502020204030204" pitchFamily="34" charset="0"/>
                <a:ea typeface="ＭＳ Ｐゴシック" panose="020B0600070205080204" pitchFamily="34" charset="-128"/>
              </a:defRPr>
            </a:lvl3pPr>
            <a:lvl4pPr marL="1600200" indent="-228600">
              <a:defRPr sz="4800">
                <a:solidFill>
                  <a:schemeClr val="tx1"/>
                </a:solidFill>
                <a:latin typeface="Calibri" panose="020F0502020204030204" pitchFamily="34" charset="0"/>
                <a:ea typeface="ＭＳ Ｐゴシック" panose="020B0600070205080204" pitchFamily="34" charset="-128"/>
              </a:defRPr>
            </a:lvl4pPr>
            <a:lvl5pPr marL="2057400" indent="-228600">
              <a:defRPr sz="4800">
                <a:solidFill>
                  <a:schemeClr val="tx1"/>
                </a:solidFill>
                <a:latin typeface="Calibri" panose="020F0502020204030204" pitchFamily="34" charset="0"/>
                <a:ea typeface="ＭＳ Ｐゴシック" panose="020B0600070205080204" pitchFamily="34" charset="-128"/>
              </a:defRPr>
            </a:lvl5pPr>
            <a:lvl6pPr marL="25146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6pPr>
            <a:lvl7pPr marL="29718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7pPr>
            <a:lvl8pPr marL="34290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8pPr>
            <a:lvl9pPr marL="3886200" indent="-228600" defTabSz="1219200" eaLnBrk="0" fontAlgn="base" hangingPunct="0">
              <a:spcBef>
                <a:spcPct val="0"/>
              </a:spcBef>
              <a:spcAft>
                <a:spcPct val="0"/>
              </a:spcAft>
              <a:defRPr sz="4800">
                <a:solidFill>
                  <a:schemeClr val="tx1"/>
                </a:solidFill>
                <a:latin typeface="Calibri" panose="020F0502020204030204" pitchFamily="34" charset="0"/>
                <a:ea typeface="ＭＳ Ｐゴシック" panose="020B0600070205080204" pitchFamily="34" charset="-128"/>
              </a:defRPr>
            </a:lvl9pPr>
          </a:lstStyle>
          <a:p>
            <a:r>
              <a:rPr lang="en-US" altLang="en-US" sz="3000" dirty="0">
                <a:latin typeface="+mj-lt"/>
              </a:rPr>
              <a:t>SPECIALTY BANKING</a:t>
            </a:r>
            <a:endParaRPr lang="en-US" sz="2800" b="1" baseline="30000" dirty="0">
              <a:latin typeface="+mj-lt"/>
            </a:endParaRPr>
          </a:p>
        </p:txBody>
      </p:sp>
      <p:sp>
        <p:nvSpPr>
          <p:cNvPr id="12" name="Footer Placeholder 2">
            <a:extLst>
              <a:ext uri="{FF2B5EF4-FFF2-40B4-BE49-F238E27FC236}">
                <a16:creationId xmlns:a16="http://schemas.microsoft.com/office/drawing/2014/main" id="{73BA4D86-581B-CE45-B116-4B5A2B6890F8}"/>
              </a:ext>
            </a:extLst>
          </p:cNvPr>
          <p:cNvSpPr txBox="1">
            <a:spLocks/>
          </p:cNvSpPr>
          <p:nvPr/>
        </p:nvSpPr>
        <p:spPr>
          <a:xfrm>
            <a:off x="5749609" y="5825340"/>
            <a:ext cx="5557282" cy="484187"/>
          </a:xfrm>
        </p:spPr>
        <p:txBody>
          <a:bodyPr anchor="b"/>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schemeClr val="accent1"/>
                </a:solidFill>
                <a:latin typeface="Arial" panose="020B0604020202020204" pitchFamily="34" charset="0"/>
                <a:cs typeface="Arial" panose="020B0604020202020204" pitchFamily="34" charset="0"/>
              </a:rPr>
              <a:t>See Banker for full product listing, program details and requirements.</a:t>
            </a:r>
          </a:p>
        </p:txBody>
      </p:sp>
    </p:spTree>
    <p:extLst>
      <p:ext uri="{BB962C8B-B14F-4D97-AF65-F5344CB8AC3E}">
        <p14:creationId xmlns:p14="http://schemas.microsoft.com/office/powerpoint/2010/main" val="409437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77058D-5FF3-8C4A-8B93-9694E6CA7201}"/>
              </a:ext>
            </a:extLst>
          </p:cNvPr>
          <p:cNvSpPr>
            <a:spLocks noGrp="1"/>
          </p:cNvSpPr>
          <p:nvPr>
            <p:ph type="body" sz="quarter" idx="12"/>
          </p:nvPr>
        </p:nvSpPr>
        <p:spPr>
          <a:xfrm>
            <a:off x="2897187" y="3068473"/>
            <a:ext cx="7872413" cy="721054"/>
          </a:xfrm>
        </p:spPr>
        <p:txBody>
          <a:bodyPr>
            <a:normAutofit fontScale="62500" lnSpcReduction="20000"/>
          </a:bodyPr>
          <a:lstStyle/>
          <a:p>
            <a:r>
              <a:rPr lang="en-US" dirty="0"/>
              <a:t>OUR PERSONALIZED CUSTOMER APPROACH</a:t>
            </a:r>
          </a:p>
        </p:txBody>
      </p:sp>
      <p:pic>
        <p:nvPicPr>
          <p:cNvPr id="5" name="Graphic 4" descr="Excellent with solid fill">
            <a:extLst>
              <a:ext uri="{FF2B5EF4-FFF2-40B4-BE49-F238E27FC236}">
                <a16:creationId xmlns:a16="http://schemas.microsoft.com/office/drawing/2014/main" id="{5E726BA3-C146-2947-9266-346F8994C9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572514" y="2923395"/>
            <a:ext cx="1040799" cy="1040799"/>
          </a:xfrm>
          <a:prstGeom prst="rect">
            <a:avLst/>
          </a:prstGeom>
        </p:spPr>
      </p:pic>
    </p:spTree>
    <p:extLst>
      <p:ext uri="{BB962C8B-B14F-4D97-AF65-F5344CB8AC3E}">
        <p14:creationId xmlns:p14="http://schemas.microsoft.com/office/powerpoint/2010/main" val="2294092314"/>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LIDE.ICON" val="393413;32010;"/>
</p:tagLst>
</file>

<file path=ppt/theme/theme1.xml><?xml version="1.0" encoding="utf-8"?>
<a:theme xmlns:a="http://schemas.openxmlformats.org/drawingml/2006/main" name="Default Theme">
  <a:themeElements>
    <a:clrScheme name="Custom 1">
      <a:dk1>
        <a:srgbClr val="000000"/>
      </a:dk1>
      <a:lt1>
        <a:srgbClr val="FFFFFF"/>
      </a:lt1>
      <a:dk2>
        <a:srgbClr val="007DB6"/>
      </a:dk2>
      <a:lt2>
        <a:srgbClr val="FFFFFF"/>
      </a:lt2>
      <a:accent1>
        <a:srgbClr val="007DB6"/>
      </a:accent1>
      <a:accent2>
        <a:srgbClr val="7DCEF1"/>
      </a:accent2>
      <a:accent3>
        <a:srgbClr val="9D2432"/>
      </a:accent3>
      <a:accent4>
        <a:srgbClr val="C5661D"/>
      </a:accent4>
      <a:accent5>
        <a:srgbClr val="73B564"/>
      </a:accent5>
      <a:accent6>
        <a:srgbClr val="517891"/>
      </a:accent6>
      <a:hlink>
        <a:srgbClr val="001A2B"/>
      </a:hlink>
      <a:folHlink>
        <a:srgbClr val="8A743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bwMode="auto">
        <a:noFill/>
        <a:ln w="9525">
          <a:solidFill>
            <a:schemeClr val="bg1">
              <a:lumMod val="75000"/>
            </a:schemeClr>
          </a:solidFill>
          <a:prstDash val="solid"/>
        </a:ln>
      </a:spPr>
      <a:bodyPr/>
      <a:lstStyle/>
      <a:style>
        <a:lnRef idx="1">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Current_x0020_Quarter xmlns="0fc6eb06-4913-48e1-ba02-07480e7a5dc6">Q3 2022</Current_x0020_Quarter>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A3FF1765B2364681F007E3FBDED1B6" ma:contentTypeVersion="1" ma:contentTypeDescription="Create a new document." ma:contentTypeScope="" ma:versionID="f4c7dce8c94a6c5293a0c7e193043025">
  <xsd:schema xmlns:xsd="http://www.w3.org/2001/XMLSchema" xmlns:xs="http://www.w3.org/2001/XMLSchema" xmlns:p="http://schemas.microsoft.com/office/2006/metadata/properties" xmlns:ns1="http://schemas.microsoft.com/sharepoint/v3" xmlns:ns2="0fc6eb06-4913-48e1-ba02-07480e7a5dc6" targetNamespace="http://schemas.microsoft.com/office/2006/metadata/properties" ma:root="true" ma:fieldsID="a10f5967475117129a532b4b933f26e6" ns1:_="" ns2:_="">
    <xsd:import namespace="http://schemas.microsoft.com/sharepoint/v3"/>
    <xsd:import namespace="0fc6eb06-4913-48e1-ba02-07480e7a5dc6"/>
    <xsd:element name="properties">
      <xsd:complexType>
        <xsd:sequence>
          <xsd:element name="documentManagement">
            <xsd:complexType>
              <xsd:all>
                <xsd:element ref="ns1:PublishingStartDate" minOccurs="0"/>
                <xsd:element ref="ns1:PublishingExpirationDate" minOccurs="0"/>
                <xsd:element ref="ns2:Current_x0020_Quart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fc6eb06-4913-48e1-ba02-07480e7a5dc6" elementFormDefault="qualified">
    <xsd:import namespace="http://schemas.microsoft.com/office/2006/documentManagement/types"/>
    <xsd:import namespace="http://schemas.microsoft.com/office/infopath/2007/PartnerControls"/>
    <xsd:element name="Current_x0020_Quarter" ma:index="10" nillable="true" ma:displayName="Current Quarter" ma:internalName="Current_x0020_Quart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3BC982-7696-40CC-B8F7-5BE794675D48}">
  <ds:schemaRefs>
    <ds:schemaRef ds:uri="http://purl.org/dc/elements/1.1/"/>
    <ds:schemaRef ds:uri="http://schemas.microsoft.com/office/infopath/2007/PartnerControls"/>
    <ds:schemaRef ds:uri="http://purl.org/dc/terms/"/>
    <ds:schemaRef ds:uri="http://schemas.microsoft.com/office/2006/documentManagement/types"/>
    <ds:schemaRef ds:uri="http://schemas.microsoft.com/sharepoint/v3"/>
    <ds:schemaRef ds:uri="http://schemas.microsoft.com/office/2006/metadata/properties"/>
    <ds:schemaRef ds:uri="http://schemas.openxmlformats.org/package/2006/metadata/core-properties"/>
    <ds:schemaRef ds:uri="0fc6eb06-4913-48e1-ba02-07480e7a5dc6"/>
    <ds:schemaRef ds:uri="http://www.w3.org/XML/1998/namespace"/>
    <ds:schemaRef ds:uri="http://purl.org/dc/dcmitype/"/>
  </ds:schemaRefs>
</ds:datastoreItem>
</file>

<file path=customXml/itemProps2.xml><?xml version="1.0" encoding="utf-8"?>
<ds:datastoreItem xmlns:ds="http://schemas.openxmlformats.org/officeDocument/2006/customXml" ds:itemID="{3D7B618B-EBEC-44EE-8F6B-A8A8E1CAD014}">
  <ds:schemaRefs>
    <ds:schemaRef ds:uri="http://schemas.microsoft.com/sharepoint/v3/contenttype/forms"/>
  </ds:schemaRefs>
</ds:datastoreItem>
</file>

<file path=customXml/itemProps3.xml><?xml version="1.0" encoding="utf-8"?>
<ds:datastoreItem xmlns:ds="http://schemas.openxmlformats.org/officeDocument/2006/customXml" ds:itemID="{EE73DDD7-25D4-48A1-B960-B3495EF7B4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fc6eb06-4913-48e1-ba02-07480e7a5d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70061</TotalTime>
  <Words>1914</Words>
  <Application>Microsoft Macintosh PowerPoint</Application>
  <PresentationFormat>Widescreen</PresentationFormat>
  <Paragraphs>259</Paragraphs>
  <Slides>22</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Avenir Book</vt:lpstr>
      <vt:lpstr>Calibri</vt:lpstr>
      <vt:lpstr>Lato Light</vt:lpstr>
      <vt:lpstr>Proxima Nova Rg</vt:lpstr>
      <vt:lpstr>Verdana</vt:lpstr>
      <vt:lpstr>Wingdings</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services are Tailor made for charters</vt:lpstr>
      <vt:lpstr>DEPOSIT ACCOUNT OPTIONS</vt:lpstr>
      <vt:lpstr>ACCOUNT ANALYSIS SUITE CHECKING</vt:lpstr>
      <vt:lpstr>Charter school line of credit</vt:lpstr>
      <vt:lpstr>Additional financing options</vt:lpstr>
      <vt:lpstr>PowerPoint Presentation</vt:lpstr>
      <vt:lpstr>PowerPoint Presentation</vt:lpstr>
      <vt:lpstr>PowerPoint Presentation</vt:lpstr>
      <vt:lpstr>PowerPoint Presentation</vt:lpstr>
    </vt:vector>
  </TitlesOfParts>
  <Company>Banc Of California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BANC Pitchbook</dc:title>
  <dc:creator>Jason Marcos</dc:creator>
  <cp:lastModifiedBy>LAUSD User</cp:lastModifiedBy>
  <cp:revision>573</cp:revision>
  <cp:lastPrinted>2020-08-25T21:36:59Z</cp:lastPrinted>
  <dcterms:created xsi:type="dcterms:W3CDTF">2019-05-13T22:20:56Z</dcterms:created>
  <dcterms:modified xsi:type="dcterms:W3CDTF">2023-10-30T23:56:20Z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0x0101000BA3FF1765B2364681F007E3FBDED1B6</vt:lpwstr>
  </property>
</Properties>
</file>